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19" r:id="rId4"/>
  </p:sldMasterIdLst>
  <p:notesMasterIdLst>
    <p:notesMasterId r:id="rId21"/>
  </p:notesMasterIdLst>
  <p:sldIdLst>
    <p:sldId id="405" r:id="rId5"/>
    <p:sldId id="406" r:id="rId6"/>
    <p:sldId id="407" r:id="rId7"/>
    <p:sldId id="408" r:id="rId8"/>
    <p:sldId id="409" r:id="rId9"/>
    <p:sldId id="410" r:id="rId10"/>
    <p:sldId id="404" r:id="rId11"/>
    <p:sldId id="411" r:id="rId12"/>
    <p:sldId id="388" r:id="rId13"/>
    <p:sldId id="403" r:id="rId14"/>
    <p:sldId id="389" r:id="rId15"/>
    <p:sldId id="390" r:id="rId16"/>
    <p:sldId id="391" r:id="rId17"/>
    <p:sldId id="393" r:id="rId18"/>
    <p:sldId id="394" r:id="rId19"/>
    <p:sldId id="395" r:id="rId20"/>
  </p:sldIdLst>
  <p:sldSz cx="12192000" cy="6858000"/>
  <p:notesSz cx="6858000" cy="9144000"/>
  <p:defaultTextStyle>
    <a:defPPr>
      <a:defRPr lang="en-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CFD3"/>
    <a:srgbClr val="9BBAC0"/>
    <a:srgbClr val="B5DACC"/>
    <a:srgbClr val="00959B"/>
    <a:srgbClr val="365ABD"/>
    <a:srgbClr val="C48903"/>
    <a:srgbClr val="00A892"/>
    <a:srgbClr val="0098E8"/>
    <a:srgbClr val="1A7483"/>
    <a:srgbClr val="FFF7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5870" autoAdjust="0"/>
  </p:normalViewPr>
  <p:slideViewPr>
    <p:cSldViewPr snapToGrid="0" snapToObjects="1" showGuides="1">
      <p:cViewPr varScale="1">
        <p:scale>
          <a:sx n="69" d="100"/>
          <a:sy n="69" d="100"/>
        </p:scale>
        <p:origin x="488" y="4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laskentataulukko.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laskentataulukko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laskentataulukko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1076033854551486E-2"/>
          <c:y val="0.10582025677603425"/>
          <c:w val="0.89446613372288275"/>
          <c:h val="0.7128521828751041"/>
        </c:manualLayout>
      </c:layout>
      <c:barChart>
        <c:barDir val="col"/>
        <c:grouping val="stacked"/>
        <c:varyColors val="0"/>
        <c:ser>
          <c:idx val="0"/>
          <c:order val="0"/>
          <c:tx>
            <c:strRef>
              <c:f>Viestit!$L$25</c:f>
              <c:strCache>
                <c:ptCount val="1"/>
                <c:pt idx="0">
                  <c:v>Sähköiset lähetykset</c:v>
                </c:pt>
              </c:strCache>
            </c:strRef>
          </c:tx>
          <c:spPr>
            <a:solidFill>
              <a:srgbClr val="00B0F0"/>
            </a:solidFill>
            <a:ln>
              <a:noFill/>
            </a:ln>
            <a:effectLst/>
          </c:spPr>
          <c:invertIfNegative val="0"/>
          <c:dPt>
            <c:idx val="6"/>
            <c:invertIfNegative val="0"/>
            <c:bubble3D val="0"/>
            <c:spPr>
              <a:solidFill>
                <a:srgbClr val="0070C0"/>
              </a:solidFill>
              <a:ln>
                <a:noFill/>
              </a:ln>
              <a:effectLst/>
            </c:spPr>
            <c:extLst>
              <c:ext xmlns:c16="http://schemas.microsoft.com/office/drawing/2014/chart" uri="{C3380CC4-5D6E-409C-BE32-E72D297353CC}">
                <c16:uniqueId val="{00000007-0650-4EC1-8188-8E1997D2148B}"/>
              </c:ext>
            </c:extLst>
          </c:dPt>
          <c:dPt>
            <c:idx val="7"/>
            <c:invertIfNegative val="0"/>
            <c:bubble3D val="0"/>
            <c:spPr>
              <a:solidFill>
                <a:srgbClr val="0070C0"/>
              </a:solidFill>
              <a:ln>
                <a:noFill/>
              </a:ln>
              <a:effectLst/>
            </c:spPr>
            <c:extLst>
              <c:ext xmlns:c16="http://schemas.microsoft.com/office/drawing/2014/chart" uri="{C3380CC4-5D6E-409C-BE32-E72D297353CC}">
                <c16:uniqueId val="{00000008-0650-4EC1-8188-8E1997D2148B}"/>
              </c:ext>
            </c:extLst>
          </c:dPt>
          <c:dPt>
            <c:idx val="8"/>
            <c:invertIfNegative val="0"/>
            <c:bubble3D val="0"/>
            <c:spPr>
              <a:solidFill>
                <a:srgbClr val="0070C0"/>
              </a:solidFill>
              <a:ln>
                <a:noFill/>
              </a:ln>
              <a:effectLst/>
            </c:spPr>
            <c:extLst>
              <c:ext xmlns:c16="http://schemas.microsoft.com/office/drawing/2014/chart" uri="{C3380CC4-5D6E-409C-BE32-E72D297353CC}">
                <c16:uniqueId val="{00000009-0650-4EC1-8188-8E1997D2148B}"/>
              </c:ext>
            </c:extLst>
          </c:dPt>
          <c:dPt>
            <c:idx val="9"/>
            <c:invertIfNegative val="0"/>
            <c:bubble3D val="0"/>
            <c:spPr>
              <a:solidFill>
                <a:srgbClr val="0070C0"/>
              </a:solidFill>
              <a:ln>
                <a:noFill/>
              </a:ln>
              <a:effectLst/>
            </c:spPr>
            <c:extLst>
              <c:ext xmlns:c16="http://schemas.microsoft.com/office/drawing/2014/chart" uri="{C3380CC4-5D6E-409C-BE32-E72D297353CC}">
                <c16:uniqueId val="{0000000A-0650-4EC1-8188-8E1997D2148B}"/>
              </c:ext>
            </c:extLst>
          </c:dPt>
          <c:dPt>
            <c:idx val="10"/>
            <c:invertIfNegative val="0"/>
            <c:bubble3D val="0"/>
            <c:spPr>
              <a:solidFill>
                <a:srgbClr val="0070C0"/>
              </a:solidFill>
              <a:ln>
                <a:noFill/>
              </a:ln>
              <a:effectLst/>
            </c:spPr>
            <c:extLst>
              <c:ext xmlns:c16="http://schemas.microsoft.com/office/drawing/2014/chart" uri="{C3380CC4-5D6E-409C-BE32-E72D297353CC}">
                <c16:uniqueId val="{0000000B-0650-4EC1-8188-8E1997D2148B}"/>
              </c:ext>
            </c:extLst>
          </c:dPt>
          <c:dPt>
            <c:idx val="11"/>
            <c:invertIfNegative val="0"/>
            <c:bubble3D val="0"/>
            <c:spPr>
              <a:solidFill>
                <a:srgbClr val="0070C0"/>
              </a:solidFill>
              <a:ln>
                <a:noFill/>
              </a:ln>
              <a:effectLst/>
            </c:spPr>
            <c:extLst>
              <c:ext xmlns:c16="http://schemas.microsoft.com/office/drawing/2014/chart" uri="{C3380CC4-5D6E-409C-BE32-E72D297353CC}">
                <c16:uniqueId val="{0000000C-0650-4EC1-8188-8E1997D2148B}"/>
              </c:ext>
            </c:extLst>
          </c:dPt>
          <c:dPt>
            <c:idx val="12"/>
            <c:invertIfNegative val="0"/>
            <c:bubble3D val="0"/>
            <c:spPr>
              <a:solidFill>
                <a:srgbClr val="0070C0"/>
              </a:solidFill>
              <a:ln>
                <a:noFill/>
              </a:ln>
              <a:effectLst/>
            </c:spPr>
            <c:extLst>
              <c:ext xmlns:c16="http://schemas.microsoft.com/office/drawing/2014/chart" uri="{C3380CC4-5D6E-409C-BE32-E72D297353CC}">
                <c16:uniqueId val="{0000000D-0650-4EC1-8188-8E1997D2148B}"/>
              </c:ext>
            </c:extLst>
          </c:dPt>
          <c:dLbls>
            <c:dLbl>
              <c:idx val="3"/>
              <c:spPr>
                <a:solidFill>
                  <a:srgbClr val="00B0F0"/>
                </a:solidFill>
                <a:ln>
                  <a:noFill/>
                </a:ln>
                <a:effectLst/>
              </c:spPr>
              <c:txPr>
                <a:bodyPr rot="0" spcFirstLastPara="1" vertOverflow="ellipsis" vert="horz" wrap="square" lIns="38100" tIns="19050" rIns="38100" bIns="19050" anchor="ctr" anchorCtr="0">
                  <a:spAutoFit/>
                </a:bodyPr>
                <a:lstStyle/>
                <a:p>
                  <a:pPr algn="ctr">
                    <a:defRPr lang="en-US" sz="900" b="1" i="0" u="none" strike="noStrike" kern="1200" baseline="0">
                      <a:solidFill>
                        <a:schemeClr val="bg1"/>
                      </a:solidFill>
                      <a:latin typeface="+mn-lt"/>
                      <a:ea typeface="+mn-ea"/>
                      <a:cs typeface="+mn-cs"/>
                    </a:defRPr>
                  </a:pPr>
                  <a:endParaRPr lang="fi-FI"/>
                </a:p>
              </c:txPr>
              <c:dLblPos val="ctr"/>
              <c:showLegendKey val="0"/>
              <c:showVal val="1"/>
              <c:showCatName val="0"/>
              <c:showSerName val="0"/>
              <c:showPercent val="0"/>
              <c:showBubbleSize val="0"/>
              <c:extLst>
                <c:ext xmlns:c16="http://schemas.microsoft.com/office/drawing/2014/chart" uri="{C3380CC4-5D6E-409C-BE32-E72D297353CC}">
                  <c16:uniqueId val="{00000005-0650-4EC1-8188-8E1997D2148B}"/>
                </c:ext>
              </c:extLst>
            </c:dLbl>
            <c:spPr>
              <a:noFill/>
              <a:ln>
                <a:noFill/>
              </a:ln>
              <a:effectLst/>
            </c:spPr>
            <c:txPr>
              <a:bodyPr rot="0" spcFirstLastPara="1" vertOverflow="ellipsis" vert="horz" wrap="square" lIns="38100" tIns="19050" rIns="38100" bIns="19050" anchor="ctr" anchorCtr="0">
                <a:spAutoFit/>
              </a:bodyPr>
              <a:lstStyle/>
              <a:p>
                <a:pPr algn="ctr">
                  <a:defRPr lang="en-US" sz="900" b="1" i="0" u="none" strike="noStrike" kern="1200" baseline="0">
                    <a:solidFill>
                      <a:schemeClr val="bg1"/>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Viestit!$M$24:$Y$24</c:f>
              <c:numCache>
                <c:formatCode>General</c:formatCode>
                <c:ptCount val="13"/>
                <c:pt idx="0">
                  <c:v>2018</c:v>
                </c:pt>
                <c:pt idx="1">
                  <c:v>2019</c:v>
                </c:pt>
                <c:pt idx="2">
                  <c:v>2020</c:v>
                </c:pt>
                <c:pt idx="3">
                  <c:v>2021</c:v>
                </c:pt>
                <c:pt idx="4">
                  <c:v>2022</c:v>
                </c:pt>
                <c:pt idx="5">
                  <c:v>2023</c:v>
                </c:pt>
                <c:pt idx="6">
                  <c:v>2024</c:v>
                </c:pt>
                <c:pt idx="7">
                  <c:v>2025</c:v>
                </c:pt>
                <c:pt idx="8">
                  <c:v>2026</c:v>
                </c:pt>
                <c:pt idx="9">
                  <c:v>2027</c:v>
                </c:pt>
                <c:pt idx="10">
                  <c:v>2028</c:v>
                </c:pt>
                <c:pt idx="11">
                  <c:v>2029</c:v>
                </c:pt>
                <c:pt idx="12">
                  <c:v>2030</c:v>
                </c:pt>
              </c:numCache>
            </c:numRef>
          </c:cat>
          <c:val>
            <c:numRef>
              <c:f>Viestit!$M$25:$Y$25</c:f>
              <c:numCache>
                <c:formatCode>0.0</c:formatCode>
                <c:ptCount val="13"/>
                <c:pt idx="0">
                  <c:v>0.55219499999999999</c:v>
                </c:pt>
                <c:pt idx="1">
                  <c:v>2.846266</c:v>
                </c:pt>
                <c:pt idx="2">
                  <c:v>5.8602740000000004</c:v>
                </c:pt>
                <c:pt idx="3">
                  <c:v>9.3929620000000007</c:v>
                </c:pt>
                <c:pt idx="4">
                  <c:v>11.814731999999999</c:v>
                </c:pt>
                <c:pt idx="5">
                  <c:v>14.388052999999999</c:v>
                </c:pt>
                <c:pt idx="6">
                  <c:v>16.888052999999999</c:v>
                </c:pt>
                <c:pt idx="7">
                  <c:v>19.388052999999999</c:v>
                </c:pt>
                <c:pt idx="8">
                  <c:v>70</c:v>
                </c:pt>
                <c:pt idx="9">
                  <c:v>75</c:v>
                </c:pt>
                <c:pt idx="10">
                  <c:v>89</c:v>
                </c:pt>
                <c:pt idx="11">
                  <c:v>90</c:v>
                </c:pt>
                <c:pt idx="12">
                  <c:v>91</c:v>
                </c:pt>
              </c:numCache>
            </c:numRef>
          </c:val>
          <c:extLst>
            <c:ext xmlns:c16="http://schemas.microsoft.com/office/drawing/2014/chart" uri="{C3380CC4-5D6E-409C-BE32-E72D297353CC}">
              <c16:uniqueId val="{00000000-0650-4EC1-8188-8E1997D2148B}"/>
            </c:ext>
          </c:extLst>
        </c:ser>
        <c:ser>
          <c:idx val="1"/>
          <c:order val="1"/>
          <c:tx>
            <c:strRef>
              <c:f>Viestit!$L$26</c:f>
              <c:strCache>
                <c:ptCount val="1"/>
                <c:pt idx="0">
                  <c:v>Paperiposti</c:v>
                </c:pt>
              </c:strCache>
            </c:strRef>
          </c:tx>
          <c:spPr>
            <a:solidFill>
              <a:schemeClr val="bg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1" i="0" u="none" strike="noStrike" kern="1200" baseline="0">
                    <a:solidFill>
                      <a:schemeClr val="bg1"/>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Viestit!$M$24:$Y$24</c:f>
              <c:numCache>
                <c:formatCode>General</c:formatCode>
                <c:ptCount val="13"/>
                <c:pt idx="0">
                  <c:v>2018</c:v>
                </c:pt>
                <c:pt idx="1">
                  <c:v>2019</c:v>
                </c:pt>
                <c:pt idx="2">
                  <c:v>2020</c:v>
                </c:pt>
                <c:pt idx="3">
                  <c:v>2021</c:v>
                </c:pt>
                <c:pt idx="4">
                  <c:v>2022</c:v>
                </c:pt>
                <c:pt idx="5">
                  <c:v>2023</c:v>
                </c:pt>
                <c:pt idx="6">
                  <c:v>2024</c:v>
                </c:pt>
                <c:pt idx="7">
                  <c:v>2025</c:v>
                </c:pt>
                <c:pt idx="8">
                  <c:v>2026</c:v>
                </c:pt>
                <c:pt idx="9">
                  <c:v>2027</c:v>
                </c:pt>
                <c:pt idx="10">
                  <c:v>2028</c:v>
                </c:pt>
                <c:pt idx="11">
                  <c:v>2029</c:v>
                </c:pt>
                <c:pt idx="12">
                  <c:v>2030</c:v>
                </c:pt>
              </c:numCache>
            </c:numRef>
          </c:cat>
          <c:val>
            <c:numRef>
              <c:f>Viestit!$M$26:$Y$26</c:f>
              <c:numCache>
                <c:formatCode>0.0</c:formatCode>
                <c:ptCount val="13"/>
                <c:pt idx="0">
                  <c:v>0</c:v>
                </c:pt>
                <c:pt idx="1">
                  <c:v>4.6449999999999998E-3</c:v>
                </c:pt>
                <c:pt idx="2">
                  <c:v>0.16978099999999999</c:v>
                </c:pt>
                <c:pt idx="3">
                  <c:v>8.8906159999999996</c:v>
                </c:pt>
                <c:pt idx="4">
                  <c:v>12.955076999999999</c:v>
                </c:pt>
                <c:pt idx="5">
                  <c:v>12.818762</c:v>
                </c:pt>
                <c:pt idx="6">
                  <c:v>13.318762</c:v>
                </c:pt>
                <c:pt idx="7">
                  <c:v>13.818762</c:v>
                </c:pt>
                <c:pt idx="8">
                  <c:v>13.518762000000001</c:v>
                </c:pt>
                <c:pt idx="9">
                  <c:v>13.218762</c:v>
                </c:pt>
                <c:pt idx="10">
                  <c:v>12.918761999999999</c:v>
                </c:pt>
                <c:pt idx="11">
                  <c:v>12.618762</c:v>
                </c:pt>
                <c:pt idx="12">
                  <c:v>12.318762</c:v>
                </c:pt>
              </c:numCache>
            </c:numRef>
          </c:val>
          <c:extLst>
            <c:ext xmlns:c16="http://schemas.microsoft.com/office/drawing/2014/chart" uri="{C3380CC4-5D6E-409C-BE32-E72D297353CC}">
              <c16:uniqueId val="{00000001-0650-4EC1-8188-8E1997D2148B}"/>
            </c:ext>
          </c:extLst>
        </c:ser>
        <c:dLbls>
          <c:dLblPos val="ctr"/>
          <c:showLegendKey val="0"/>
          <c:showVal val="1"/>
          <c:showCatName val="0"/>
          <c:showSerName val="0"/>
          <c:showPercent val="0"/>
          <c:showBubbleSize val="0"/>
        </c:dLbls>
        <c:gapWidth val="53"/>
        <c:overlap val="100"/>
        <c:axId val="957143664"/>
        <c:axId val="957142224"/>
      </c:barChart>
      <c:lineChart>
        <c:grouping val="standard"/>
        <c:varyColors val="0"/>
        <c:ser>
          <c:idx val="2"/>
          <c:order val="2"/>
          <c:tx>
            <c:strRef>
              <c:f>Viestit!$L$27</c:f>
              <c:strCache>
                <c:ptCount val="1"/>
                <c:pt idx="0">
                  <c:v>Kaikki viestit yhteensä</c:v>
                </c:pt>
              </c:strCache>
            </c:strRef>
          </c:tx>
          <c:spPr>
            <a:ln w="25400" cap="rnd">
              <a:noFill/>
              <a:round/>
            </a:ln>
            <a:effectLst/>
          </c:spPr>
          <c:marker>
            <c:symbol val="none"/>
          </c:marker>
          <c:dLbls>
            <c:spPr>
              <a:noFill/>
              <a:ln>
                <a:noFill/>
              </a:ln>
              <a:effectLst/>
            </c:spPr>
            <c:txPr>
              <a:bodyPr rot="0" spcFirstLastPara="1" vertOverflow="ellipsis" vert="horz" wrap="square" lIns="38100" tIns="19050" rIns="38100" bIns="19050" anchor="ctr" anchorCtr="0">
                <a:spAutoFit/>
              </a:bodyPr>
              <a:lstStyle/>
              <a:p>
                <a:pPr algn="ctr">
                  <a:defRPr lang="en-US" sz="1100" b="1" i="0" u="none" strike="noStrike" kern="1200" baseline="0">
                    <a:solidFill>
                      <a:schemeClr val="accent1"/>
                    </a:solidFill>
                    <a:latin typeface="+mn-lt"/>
                    <a:ea typeface="+mn-ea"/>
                    <a:cs typeface="+mn-cs"/>
                  </a:defRPr>
                </a:pPr>
                <a:endParaRPr lang="fi-FI"/>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Viestit!$M$24:$Y$24</c:f>
              <c:numCache>
                <c:formatCode>General</c:formatCode>
                <c:ptCount val="13"/>
                <c:pt idx="0">
                  <c:v>2018</c:v>
                </c:pt>
                <c:pt idx="1">
                  <c:v>2019</c:v>
                </c:pt>
                <c:pt idx="2">
                  <c:v>2020</c:v>
                </c:pt>
                <c:pt idx="3">
                  <c:v>2021</c:v>
                </c:pt>
                <c:pt idx="4">
                  <c:v>2022</c:v>
                </c:pt>
                <c:pt idx="5">
                  <c:v>2023</c:v>
                </c:pt>
                <c:pt idx="6">
                  <c:v>2024</c:v>
                </c:pt>
                <c:pt idx="7">
                  <c:v>2025</c:v>
                </c:pt>
                <c:pt idx="8">
                  <c:v>2026</c:v>
                </c:pt>
                <c:pt idx="9">
                  <c:v>2027</c:v>
                </c:pt>
                <c:pt idx="10">
                  <c:v>2028</c:v>
                </c:pt>
                <c:pt idx="11">
                  <c:v>2029</c:v>
                </c:pt>
                <c:pt idx="12">
                  <c:v>2030</c:v>
                </c:pt>
              </c:numCache>
            </c:numRef>
          </c:cat>
          <c:val>
            <c:numRef>
              <c:f>Viestit!$M$27:$Y$27</c:f>
              <c:numCache>
                <c:formatCode>_-* #\ ##0_-;\-* #\ ##0_-;_-* "-"??_-;_-@_-</c:formatCode>
                <c:ptCount val="13"/>
                <c:pt idx="0">
                  <c:v>0.55219499999999999</c:v>
                </c:pt>
                <c:pt idx="1">
                  <c:v>2.850911</c:v>
                </c:pt>
                <c:pt idx="2">
                  <c:v>6.0300550000000008</c:v>
                </c:pt>
                <c:pt idx="3">
                  <c:v>18.283577999999999</c:v>
                </c:pt>
                <c:pt idx="4">
                  <c:v>24.769808999999999</c:v>
                </c:pt>
                <c:pt idx="5">
                  <c:v>27.206814999999999</c:v>
                </c:pt>
                <c:pt idx="6">
                  <c:v>30.206814999999999</c:v>
                </c:pt>
                <c:pt idx="7">
                  <c:v>33.206814999999999</c:v>
                </c:pt>
                <c:pt idx="8">
                  <c:v>83.518761999999995</c:v>
                </c:pt>
                <c:pt idx="9">
                  <c:v>88.218761999999998</c:v>
                </c:pt>
                <c:pt idx="10">
                  <c:v>101.918762</c:v>
                </c:pt>
                <c:pt idx="11">
                  <c:v>102.618762</c:v>
                </c:pt>
                <c:pt idx="12">
                  <c:v>103.31876199999999</c:v>
                </c:pt>
              </c:numCache>
            </c:numRef>
          </c:val>
          <c:smooth val="0"/>
          <c:extLst>
            <c:ext xmlns:c16="http://schemas.microsoft.com/office/drawing/2014/chart" uri="{C3380CC4-5D6E-409C-BE32-E72D297353CC}">
              <c16:uniqueId val="{00000002-0650-4EC1-8188-8E1997D2148B}"/>
            </c:ext>
          </c:extLst>
        </c:ser>
        <c:dLbls>
          <c:dLblPos val="ctr"/>
          <c:showLegendKey val="0"/>
          <c:showVal val="1"/>
          <c:showCatName val="0"/>
          <c:showSerName val="0"/>
          <c:showPercent val="0"/>
          <c:showBubbleSize val="0"/>
        </c:dLbls>
        <c:marker val="1"/>
        <c:smooth val="0"/>
        <c:axId val="957143664"/>
        <c:axId val="957142224"/>
      </c:lineChart>
      <c:catAx>
        <c:axId val="957143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fi-FI"/>
          </a:p>
        </c:txPr>
        <c:crossAx val="957142224"/>
        <c:crosses val="autoZero"/>
        <c:auto val="1"/>
        <c:lblAlgn val="ctr"/>
        <c:lblOffset val="100"/>
        <c:noMultiLvlLbl val="0"/>
      </c:catAx>
      <c:valAx>
        <c:axId val="95714222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i-FI"/>
          </a:p>
        </c:txPr>
        <c:crossAx val="957143664"/>
        <c:crosses val="autoZero"/>
        <c:crossBetween val="between"/>
      </c:valAx>
      <c:spPr>
        <a:noFill/>
        <a:ln>
          <a:noFill/>
        </a:ln>
        <a:effectLst/>
      </c:spPr>
    </c:plotArea>
    <c:legend>
      <c:legendPos val="b"/>
      <c:legendEntry>
        <c:idx val="2"/>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i-FI"/>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stacked"/>
        <c:varyColors val="0"/>
        <c:ser>
          <c:idx val="1"/>
          <c:order val="1"/>
          <c:tx>
            <c:strRef>
              <c:f>Valtuudet!$B$22</c:f>
              <c:strCache>
                <c:ptCount val="1"/>
                <c:pt idx="0">
                  <c:v>Orgaaninen kasvu</c:v>
                </c:pt>
              </c:strCache>
            </c:strRef>
          </c:tx>
          <c:spPr>
            <a:solidFill>
              <a:srgbClr val="0070C0"/>
            </a:solidFill>
            <a:ln>
              <a:noFill/>
            </a:ln>
            <a:effectLst/>
          </c:spPr>
          <c:invertIfNegative val="0"/>
          <c:dPt>
            <c:idx val="1"/>
            <c:invertIfNegative val="0"/>
            <c:bubble3D val="0"/>
            <c:spPr>
              <a:solidFill>
                <a:srgbClr val="00B0F0"/>
              </a:solidFill>
              <a:ln>
                <a:noFill/>
              </a:ln>
              <a:effectLst/>
            </c:spPr>
            <c:extLst>
              <c:ext xmlns:c16="http://schemas.microsoft.com/office/drawing/2014/chart" uri="{C3380CC4-5D6E-409C-BE32-E72D297353CC}">
                <c16:uniqueId val="{00000001-2398-4B0C-9998-4086F466D120}"/>
              </c:ext>
            </c:extLst>
          </c:dPt>
          <c:dPt>
            <c:idx val="2"/>
            <c:invertIfNegative val="0"/>
            <c:bubble3D val="0"/>
            <c:spPr>
              <a:solidFill>
                <a:srgbClr val="00B0F0"/>
              </a:solidFill>
              <a:ln>
                <a:noFill/>
              </a:ln>
              <a:effectLst/>
            </c:spPr>
            <c:extLst>
              <c:ext xmlns:c16="http://schemas.microsoft.com/office/drawing/2014/chart" uri="{C3380CC4-5D6E-409C-BE32-E72D297353CC}">
                <c16:uniqueId val="{00000003-2398-4B0C-9998-4086F466D120}"/>
              </c:ext>
            </c:extLst>
          </c:dPt>
          <c:dPt>
            <c:idx val="3"/>
            <c:invertIfNegative val="0"/>
            <c:bubble3D val="0"/>
            <c:spPr>
              <a:solidFill>
                <a:srgbClr val="00B0F0"/>
              </a:solidFill>
              <a:ln>
                <a:noFill/>
              </a:ln>
              <a:effectLst/>
            </c:spPr>
            <c:extLst>
              <c:ext xmlns:c16="http://schemas.microsoft.com/office/drawing/2014/chart" uri="{C3380CC4-5D6E-409C-BE32-E72D297353CC}">
                <c16:uniqueId val="{00000005-2398-4B0C-9998-4086F466D120}"/>
              </c:ext>
            </c:extLst>
          </c:dPt>
          <c:dPt>
            <c:idx val="4"/>
            <c:invertIfNegative val="0"/>
            <c:bubble3D val="0"/>
            <c:spPr>
              <a:solidFill>
                <a:srgbClr val="00B0F0"/>
              </a:solidFill>
              <a:ln>
                <a:noFill/>
              </a:ln>
              <a:effectLst/>
            </c:spPr>
            <c:extLst>
              <c:ext xmlns:c16="http://schemas.microsoft.com/office/drawing/2014/chart" uri="{C3380CC4-5D6E-409C-BE32-E72D297353CC}">
                <c16:uniqueId val="{00000007-2398-4B0C-9998-4086F466D120}"/>
              </c:ext>
            </c:extLst>
          </c:dPt>
          <c:dPt>
            <c:idx val="5"/>
            <c:invertIfNegative val="0"/>
            <c:bubble3D val="0"/>
            <c:spPr>
              <a:solidFill>
                <a:srgbClr val="00B0F0"/>
              </a:solidFill>
              <a:ln>
                <a:noFill/>
              </a:ln>
              <a:effectLst/>
            </c:spPr>
            <c:extLst>
              <c:ext xmlns:c16="http://schemas.microsoft.com/office/drawing/2014/chart" uri="{C3380CC4-5D6E-409C-BE32-E72D297353CC}">
                <c16:uniqueId val="{00000009-2398-4B0C-9998-4086F466D120}"/>
              </c:ext>
            </c:extLst>
          </c:dPt>
          <c:dPt>
            <c:idx val="6"/>
            <c:invertIfNegative val="0"/>
            <c:bubble3D val="0"/>
            <c:spPr>
              <a:solidFill>
                <a:srgbClr val="00B0F0"/>
              </a:solidFill>
              <a:ln>
                <a:noFill/>
              </a:ln>
              <a:effectLst/>
            </c:spPr>
            <c:extLst>
              <c:ext xmlns:c16="http://schemas.microsoft.com/office/drawing/2014/chart" uri="{C3380CC4-5D6E-409C-BE32-E72D297353CC}">
                <c16:uniqueId val="{0000000B-2398-4B0C-9998-4086F466D120}"/>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Valtuudet!$C$22:$P$22</c:f>
              <c:numCache>
                <c:formatCode>_-* #\ ##0_-;\-* #\ ##0_-;_-* "-"??_-;_-@_-</c:formatCode>
                <c:ptCount val="14"/>
                <c:pt idx="0">
                  <c:v>1179592</c:v>
                </c:pt>
                <c:pt idx="1">
                  <c:v>2629799</c:v>
                </c:pt>
                <c:pt idx="2">
                  <c:v>8431177</c:v>
                </c:pt>
                <c:pt idx="3">
                  <c:v>18862390</c:v>
                </c:pt>
                <c:pt idx="4">
                  <c:v>27682207</c:v>
                </c:pt>
                <c:pt idx="5">
                  <c:v>48324093</c:v>
                </c:pt>
                <c:pt idx="6">
                  <c:v>57221603</c:v>
                </c:pt>
                <c:pt idx="7">
                  <c:v>62943763.300000012</c:v>
                </c:pt>
                <c:pt idx="8">
                  <c:v>73014765.428000003</c:v>
                </c:pt>
                <c:pt idx="9">
                  <c:v>87617718.513599992</c:v>
                </c:pt>
                <c:pt idx="10">
                  <c:v>93750958.809551999</c:v>
                </c:pt>
                <c:pt idx="11">
                  <c:v>98438506.750029624</c:v>
                </c:pt>
                <c:pt idx="12">
                  <c:v>101391661.9525305</c:v>
                </c:pt>
                <c:pt idx="13">
                  <c:v>103419495.19158113</c:v>
                </c:pt>
              </c:numCache>
            </c:numRef>
          </c:val>
          <c:extLst>
            <c:ext xmlns:c16="http://schemas.microsoft.com/office/drawing/2014/chart" uri="{C3380CC4-5D6E-409C-BE32-E72D297353CC}">
              <c16:uniqueId val="{0000000C-2398-4B0C-9998-4086F466D120}"/>
            </c:ext>
          </c:extLst>
        </c:ser>
        <c:ser>
          <c:idx val="2"/>
          <c:order val="2"/>
          <c:tx>
            <c:strRef>
              <c:f>Valtuudet!$B$23</c:f>
              <c:strCache>
                <c:ptCount val="1"/>
                <c:pt idx="0">
                  <c:v>Digitaalisen viestinnän ensisijaisuus + muu potentiaali</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lumMod val="75000"/>
                      </a:schemeClr>
                    </a:solidFill>
                    <a:latin typeface="+mn-lt"/>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Valtuudet!$C$23:$P$23</c:f>
              <c:numCache>
                <c:formatCode>General</c:formatCode>
                <c:ptCount val="14"/>
                <c:pt idx="8" formatCode="_-* #\ ##0_-;\-* #\ ##0_-;_-* &quot;-&quot;??_-;_-@_-">
                  <c:v>2000000</c:v>
                </c:pt>
                <c:pt idx="9" formatCode="_-* #\ ##0_-;\-* #\ ##0_-;_-* &quot;-&quot;??_-;_-@_-">
                  <c:v>3000000</c:v>
                </c:pt>
                <c:pt idx="10" formatCode="_-* #\ ##0_-;\-* #\ ##0_-;_-* &quot;-&quot;??_-;_-@_-">
                  <c:v>4000000</c:v>
                </c:pt>
                <c:pt idx="11" formatCode="_-* #\ ##0_-;\-* #\ ##0_-;_-* &quot;-&quot;??_-;_-@_-">
                  <c:v>4000000</c:v>
                </c:pt>
                <c:pt idx="12" formatCode="_-* #\ ##0_-;\-* #\ ##0_-;_-* &quot;-&quot;??_-;_-@_-">
                  <c:v>5000000</c:v>
                </c:pt>
                <c:pt idx="13" formatCode="_-* #\ ##0_-;\-* #\ ##0_-;_-* &quot;-&quot;??_-;_-@_-">
                  <c:v>5000000</c:v>
                </c:pt>
              </c:numCache>
            </c:numRef>
          </c:val>
          <c:extLst>
            <c:ext xmlns:c16="http://schemas.microsoft.com/office/drawing/2014/chart" uri="{C3380CC4-5D6E-409C-BE32-E72D297353CC}">
              <c16:uniqueId val="{0000000D-2398-4B0C-9998-4086F466D120}"/>
            </c:ext>
          </c:extLst>
        </c:ser>
        <c:dLbls>
          <c:showLegendKey val="0"/>
          <c:showVal val="1"/>
          <c:showCatName val="0"/>
          <c:showSerName val="0"/>
          <c:showPercent val="0"/>
          <c:showBubbleSize val="0"/>
        </c:dLbls>
        <c:gapWidth val="32"/>
        <c:overlap val="100"/>
        <c:axId val="861891016"/>
        <c:axId val="861889216"/>
      </c:barChart>
      <c:lineChart>
        <c:grouping val="standard"/>
        <c:varyColors val="0"/>
        <c:ser>
          <c:idx val="0"/>
          <c:order val="0"/>
          <c:tx>
            <c:strRef>
              <c:f>Valtuudet!$B$20</c:f>
              <c:strCache>
                <c:ptCount val="1"/>
                <c:pt idx="0">
                  <c:v>Puolesta asiointi yht</c:v>
                </c:pt>
              </c:strCache>
            </c:strRef>
          </c:tx>
          <c:spPr>
            <a:ln w="28575" cap="rnd">
              <a:no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rgbClr val="0070C0"/>
                    </a:solidFill>
                    <a:latin typeface="+mn-lt"/>
                    <a:ea typeface="+mn-ea"/>
                    <a:cs typeface="+mn-cs"/>
                  </a:defRPr>
                </a:pPr>
                <a:endParaRPr lang="fi-FI"/>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Valtuudet!$C$19:$P$19</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Valtuudet!$C$21:$P$21</c:f>
              <c:numCache>
                <c:formatCode>_-* #\ ##0_-;\-* #\ ##0_-;_-* "-"??_-;_-@_-</c:formatCode>
                <c:ptCount val="14"/>
                <c:pt idx="0">
                  <c:v>1179592</c:v>
                </c:pt>
                <c:pt idx="1">
                  <c:v>2629799</c:v>
                </c:pt>
                <c:pt idx="2">
                  <c:v>8431177</c:v>
                </c:pt>
                <c:pt idx="3">
                  <c:v>18862390</c:v>
                </c:pt>
                <c:pt idx="4">
                  <c:v>27682207</c:v>
                </c:pt>
                <c:pt idx="5">
                  <c:v>48324093</c:v>
                </c:pt>
                <c:pt idx="6">
                  <c:v>57221603</c:v>
                </c:pt>
                <c:pt idx="7">
                  <c:v>62943763.300000012</c:v>
                </c:pt>
                <c:pt idx="8">
                  <c:v>75014765.428000003</c:v>
                </c:pt>
                <c:pt idx="9">
                  <c:v>90617718.513599992</c:v>
                </c:pt>
                <c:pt idx="10">
                  <c:v>97750958.809551999</c:v>
                </c:pt>
                <c:pt idx="11">
                  <c:v>102438506.75002962</c:v>
                </c:pt>
                <c:pt idx="12">
                  <c:v>106391661.9525305</c:v>
                </c:pt>
                <c:pt idx="13">
                  <c:v>108419495.19158113</c:v>
                </c:pt>
              </c:numCache>
            </c:numRef>
          </c:val>
          <c:smooth val="0"/>
          <c:extLst>
            <c:ext xmlns:c16="http://schemas.microsoft.com/office/drawing/2014/chart" uri="{C3380CC4-5D6E-409C-BE32-E72D297353CC}">
              <c16:uniqueId val="{0000000E-2398-4B0C-9998-4086F466D120}"/>
            </c:ext>
          </c:extLst>
        </c:ser>
        <c:dLbls>
          <c:showLegendKey val="0"/>
          <c:showVal val="0"/>
          <c:showCatName val="0"/>
          <c:showSerName val="0"/>
          <c:showPercent val="0"/>
          <c:showBubbleSize val="0"/>
        </c:dLbls>
        <c:marker val="1"/>
        <c:smooth val="0"/>
        <c:axId val="861891016"/>
        <c:axId val="861889216"/>
      </c:lineChart>
      <c:catAx>
        <c:axId val="861891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accent5">
                    <a:lumMod val="50000"/>
                  </a:schemeClr>
                </a:solidFill>
                <a:latin typeface="+mn-lt"/>
                <a:ea typeface="+mn-ea"/>
                <a:cs typeface="+mn-cs"/>
              </a:defRPr>
            </a:pPr>
            <a:endParaRPr lang="fi-FI"/>
          </a:p>
        </c:txPr>
        <c:crossAx val="861889216"/>
        <c:crosses val="autoZero"/>
        <c:auto val="1"/>
        <c:lblAlgn val="ctr"/>
        <c:lblOffset val="100"/>
        <c:noMultiLvlLbl val="0"/>
      </c:catAx>
      <c:valAx>
        <c:axId val="861889216"/>
        <c:scaling>
          <c:orientation val="minMax"/>
        </c:scaling>
        <c:delete val="0"/>
        <c:axPos val="l"/>
        <c:majorGridlines>
          <c:spPr>
            <a:ln w="9525" cap="flat" cmpd="sng" algn="ctr">
              <a:solidFill>
                <a:schemeClr val="tx1">
                  <a:lumMod val="15000"/>
                  <a:lumOff val="85000"/>
                </a:schemeClr>
              </a:solidFill>
              <a:round/>
            </a:ln>
            <a:effectLst/>
          </c:spPr>
        </c:majorGridlines>
        <c:numFmt formatCode="#,##0\ &quot;M&quot;"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accent5">
                    <a:lumMod val="50000"/>
                  </a:schemeClr>
                </a:solidFill>
                <a:latin typeface="+mn-lt"/>
                <a:ea typeface="+mn-ea"/>
                <a:cs typeface="+mn-cs"/>
              </a:defRPr>
            </a:pPr>
            <a:endParaRPr lang="fi-FI"/>
          </a:p>
        </c:txPr>
        <c:crossAx val="861891016"/>
        <c:crosses val="autoZero"/>
        <c:crossBetween val="between"/>
        <c:dispUnits>
          <c:builtInUnit val="millions"/>
        </c:dispUnits>
      </c:valAx>
      <c:spPr>
        <a:noFill/>
        <a:ln>
          <a:noFill/>
        </a:ln>
        <a:effectLst/>
      </c:spPr>
    </c:plotArea>
    <c:legend>
      <c:legendPos val="b"/>
      <c:legendEntry>
        <c:idx val="2"/>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legend>
    <c:plotVisOnly val="1"/>
    <c:dispBlanksAs val="gap"/>
    <c:showDLblsOverMax val="0"/>
  </c:chart>
  <c:spPr>
    <a:noFill/>
    <a:ln>
      <a:noFill/>
    </a:ln>
    <a:effectLst/>
  </c:spPr>
  <c:txPr>
    <a:bodyPr/>
    <a:lstStyle/>
    <a:p>
      <a:pPr>
        <a:defRPr/>
      </a:pPr>
      <a:endParaRPr lang="fi-FI"/>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7479900159504428E-2"/>
          <c:y val="4.3528844201300813E-2"/>
          <c:w val="0.87018569645626109"/>
          <c:h val="0.78743355213281085"/>
        </c:manualLayout>
      </c:layout>
      <c:barChart>
        <c:barDir val="col"/>
        <c:grouping val="stacked"/>
        <c:varyColors val="0"/>
        <c:ser>
          <c:idx val="0"/>
          <c:order val="0"/>
          <c:tx>
            <c:strRef>
              <c:f>'Ennuste ja kustannukset'!$A$12</c:f>
              <c:strCache>
                <c:ptCount val="1"/>
                <c:pt idx="0">
                  <c:v>Orgaaninen kasvu</c:v>
                </c:pt>
              </c:strCache>
            </c:strRef>
          </c:tx>
          <c:spPr>
            <a:solidFill>
              <a:schemeClr val="accent1"/>
            </a:solidFill>
            <a:ln>
              <a:noFill/>
            </a:ln>
            <a:effectLst/>
          </c:spPr>
          <c:invertIfNegative val="0"/>
          <c:dPt>
            <c:idx val="0"/>
            <c:invertIfNegative val="0"/>
            <c:bubble3D val="0"/>
            <c:spPr>
              <a:solidFill>
                <a:srgbClr val="00B0F0"/>
              </a:solidFill>
              <a:ln>
                <a:noFill/>
              </a:ln>
              <a:effectLst/>
            </c:spPr>
            <c:extLst>
              <c:ext xmlns:c16="http://schemas.microsoft.com/office/drawing/2014/chart" uri="{C3380CC4-5D6E-409C-BE32-E72D297353CC}">
                <c16:uniqueId val="{00000001-A5D0-4983-BDB3-D27B9B519E33}"/>
              </c:ext>
            </c:extLst>
          </c:dPt>
          <c:dPt>
            <c:idx val="1"/>
            <c:invertIfNegative val="0"/>
            <c:bubble3D val="0"/>
            <c:spPr>
              <a:solidFill>
                <a:srgbClr val="00B0F0"/>
              </a:solidFill>
              <a:ln>
                <a:noFill/>
              </a:ln>
              <a:effectLst/>
            </c:spPr>
            <c:extLst>
              <c:ext xmlns:c16="http://schemas.microsoft.com/office/drawing/2014/chart" uri="{C3380CC4-5D6E-409C-BE32-E72D297353CC}">
                <c16:uniqueId val="{00000003-A5D0-4983-BDB3-D27B9B519E33}"/>
              </c:ext>
            </c:extLst>
          </c:dPt>
          <c:dPt>
            <c:idx val="2"/>
            <c:invertIfNegative val="0"/>
            <c:bubble3D val="0"/>
            <c:spPr>
              <a:solidFill>
                <a:srgbClr val="00B0F0"/>
              </a:solidFill>
              <a:ln>
                <a:noFill/>
              </a:ln>
              <a:effectLst/>
            </c:spPr>
            <c:extLst>
              <c:ext xmlns:c16="http://schemas.microsoft.com/office/drawing/2014/chart" uri="{C3380CC4-5D6E-409C-BE32-E72D297353CC}">
                <c16:uniqueId val="{00000005-A5D0-4983-BDB3-D27B9B519E33}"/>
              </c:ext>
            </c:extLst>
          </c:dPt>
          <c:dPt>
            <c:idx val="3"/>
            <c:invertIfNegative val="0"/>
            <c:bubble3D val="0"/>
            <c:spPr>
              <a:solidFill>
                <a:srgbClr val="00B0F0"/>
              </a:solidFill>
              <a:ln>
                <a:noFill/>
              </a:ln>
              <a:effectLst/>
            </c:spPr>
            <c:extLst>
              <c:ext xmlns:c16="http://schemas.microsoft.com/office/drawing/2014/chart" uri="{C3380CC4-5D6E-409C-BE32-E72D297353CC}">
                <c16:uniqueId val="{00000007-A5D0-4983-BDB3-D27B9B519E33}"/>
              </c:ext>
            </c:extLst>
          </c:dPt>
          <c:dPt>
            <c:idx val="4"/>
            <c:invertIfNegative val="0"/>
            <c:bubble3D val="0"/>
            <c:spPr>
              <a:solidFill>
                <a:srgbClr val="00B0F0"/>
              </a:solidFill>
              <a:ln>
                <a:noFill/>
              </a:ln>
              <a:effectLst/>
            </c:spPr>
            <c:extLst>
              <c:ext xmlns:c16="http://schemas.microsoft.com/office/drawing/2014/chart" uri="{C3380CC4-5D6E-409C-BE32-E72D297353CC}">
                <c16:uniqueId val="{00000009-A5D0-4983-BDB3-D27B9B519E33}"/>
              </c:ext>
            </c:extLst>
          </c:dPt>
          <c:dPt>
            <c:idx val="5"/>
            <c:invertIfNegative val="0"/>
            <c:bubble3D val="0"/>
            <c:spPr>
              <a:solidFill>
                <a:srgbClr val="00B0F0"/>
              </a:solidFill>
              <a:ln>
                <a:noFill/>
              </a:ln>
              <a:effectLst/>
            </c:spPr>
            <c:extLst>
              <c:ext xmlns:c16="http://schemas.microsoft.com/office/drawing/2014/chart" uri="{C3380CC4-5D6E-409C-BE32-E72D297353CC}">
                <c16:uniqueId val="{0000000B-A5D0-4983-BDB3-D27B9B519E33}"/>
              </c:ext>
            </c:extLst>
          </c:dPt>
          <c:dPt>
            <c:idx val="6"/>
            <c:invertIfNegative val="0"/>
            <c:bubble3D val="0"/>
            <c:spPr>
              <a:solidFill>
                <a:srgbClr val="00B0F0"/>
              </a:solidFill>
              <a:ln>
                <a:noFill/>
              </a:ln>
              <a:effectLst/>
            </c:spPr>
            <c:extLst>
              <c:ext xmlns:c16="http://schemas.microsoft.com/office/drawing/2014/chart" uri="{C3380CC4-5D6E-409C-BE32-E72D297353CC}">
                <c16:uniqueId val="{0000000D-A5D0-4983-BDB3-D27B9B519E33}"/>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'Ennuste ja kustannukset'!$J$2:$W$2</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'Ennuste ja kustannukset'!$J$12:$W$12</c:f>
              <c:numCache>
                <c:formatCode>General</c:formatCode>
                <c:ptCount val="14"/>
                <c:pt idx="0">
                  <c:v>67800000</c:v>
                </c:pt>
                <c:pt idx="1">
                  <c:v>87000000</c:v>
                </c:pt>
                <c:pt idx="2">
                  <c:v>107000000</c:v>
                </c:pt>
                <c:pt idx="3">
                  <c:v>151000000</c:v>
                </c:pt>
                <c:pt idx="4">
                  <c:v>200000000</c:v>
                </c:pt>
                <c:pt idx="5">
                  <c:v>196500000</c:v>
                </c:pt>
                <c:pt idx="6">
                  <c:v>205342499.99999997</c:v>
                </c:pt>
                <c:pt idx="7" formatCode="_-* #\ ##0_-;\-* #\ ##0_-;_-* &quot;-&quot;??_-;_-@_-">
                  <c:v>209449349.99999997</c:v>
                </c:pt>
                <c:pt idx="8" formatCode="_-* #\ ##0_-;\-* #\ ##0_-;_-* &quot;-&quot;??_-;_-@_-">
                  <c:v>213000000</c:v>
                </c:pt>
                <c:pt idx="9" formatCode="_-* #\ ##0_-;\-* #\ ##0_-;_-* &quot;-&quot;??_-;_-@_-">
                  <c:v>215000000</c:v>
                </c:pt>
                <c:pt idx="10" formatCode="_-* #\ ##0_-;\-* #\ ##0_-;_-* &quot;-&quot;??_-;_-@_-">
                  <c:v>217000000</c:v>
                </c:pt>
                <c:pt idx="11" formatCode="_-* #\ ##0_-;\-* #\ ##0_-;_-* &quot;-&quot;??_-;_-@_-">
                  <c:v>219000000</c:v>
                </c:pt>
                <c:pt idx="12" formatCode="_-* #\ ##0_-;\-* #\ ##0_-;_-* &quot;-&quot;??_-;_-@_-">
                  <c:v>220000000</c:v>
                </c:pt>
                <c:pt idx="13" formatCode="_-* #\ ##0_-;\-* #\ ##0_-;_-* &quot;-&quot;??_-;_-@_-">
                  <c:v>221000000</c:v>
                </c:pt>
              </c:numCache>
            </c:numRef>
          </c:val>
          <c:extLst>
            <c:ext xmlns:c16="http://schemas.microsoft.com/office/drawing/2014/chart" uri="{C3380CC4-5D6E-409C-BE32-E72D297353CC}">
              <c16:uniqueId val="{0000000E-A5D0-4983-BDB3-D27B9B519E33}"/>
            </c:ext>
          </c:extLst>
        </c:ser>
        <c:ser>
          <c:idx val="2"/>
          <c:order val="1"/>
          <c:tx>
            <c:strRef>
              <c:f>'Ennuste ja kustannukset'!$A$10</c:f>
              <c:strCache>
                <c:ptCount val="1"/>
                <c:pt idx="0">
                  <c:v>Digitaalisen viestinnän ensisijaisuus + muu potentiaali</c:v>
                </c:pt>
              </c:strCache>
            </c:strRef>
          </c:tx>
          <c:spPr>
            <a:solidFill>
              <a:schemeClr val="accent3"/>
            </a:solidFill>
            <a:ln w="25400">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'Ennuste ja kustannukset'!$J$11:$W$11</c:f>
              <c:numCache>
                <c:formatCode>General</c:formatCode>
                <c:ptCount val="14"/>
                <c:pt idx="8" formatCode="_-* #\ ##0_-;\-* #\ ##0_-;_-* &quot;-&quot;??_-;_-@_-">
                  <c:v>5000000</c:v>
                </c:pt>
                <c:pt idx="9" formatCode="_-* #\ ##0_-;\-* #\ ##0_-;_-* &quot;-&quot;??_-;_-@_-">
                  <c:v>10000000</c:v>
                </c:pt>
                <c:pt idx="10" formatCode="_-* #\ ##0_-;\-* #\ ##0_-;_-* &quot;-&quot;??_-;_-@_-">
                  <c:v>15000000</c:v>
                </c:pt>
                <c:pt idx="11" formatCode="_-* #\ ##0_-;\-* #\ ##0_-;_-* &quot;-&quot;??_-;_-@_-">
                  <c:v>17000000</c:v>
                </c:pt>
                <c:pt idx="12" formatCode="_-* #\ ##0_-;\-* #\ ##0_-;_-* &quot;-&quot;??_-;_-@_-">
                  <c:v>20000000</c:v>
                </c:pt>
                <c:pt idx="13" formatCode="_-* #\ ##0_-;\-* #\ ##0_-;_-* &quot;-&quot;??_-;_-@_-">
                  <c:v>21000000</c:v>
                </c:pt>
              </c:numCache>
            </c:numRef>
          </c:val>
          <c:extLst>
            <c:ext xmlns:c16="http://schemas.microsoft.com/office/drawing/2014/chart" uri="{C3380CC4-5D6E-409C-BE32-E72D297353CC}">
              <c16:uniqueId val="{0000000F-A5D0-4983-BDB3-D27B9B519E33}"/>
            </c:ext>
          </c:extLst>
        </c:ser>
        <c:dLbls>
          <c:dLblPos val="ctr"/>
          <c:showLegendKey val="0"/>
          <c:showVal val="1"/>
          <c:showCatName val="0"/>
          <c:showSerName val="0"/>
          <c:showPercent val="0"/>
          <c:showBubbleSize val="0"/>
        </c:dLbls>
        <c:gapWidth val="32"/>
        <c:overlap val="100"/>
        <c:axId val="1750404904"/>
        <c:axId val="1750409224"/>
      </c:barChart>
      <c:lineChart>
        <c:grouping val="standard"/>
        <c:varyColors val="0"/>
        <c:ser>
          <c:idx val="1"/>
          <c:order val="2"/>
          <c:tx>
            <c:strRef>
              <c:f>'Ennuste ja kustannukset'!$A$13</c:f>
              <c:strCache>
                <c:ptCount val="1"/>
                <c:pt idx="0">
                  <c:v>Kaikki tunnistautumiset yht.</c:v>
                </c:pt>
              </c:strCache>
            </c:strRef>
          </c:tx>
          <c:spPr>
            <a:ln w="25400" cap="rnd">
              <a:noFill/>
              <a:round/>
            </a:ln>
            <a:effectLst/>
          </c:spPr>
          <c:marker>
            <c:symbol val="none"/>
          </c:marker>
          <c:dLbls>
            <c:numFmt formatCode="#,##0" sourceLinked="0"/>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rgbClr val="0070C0"/>
                    </a:solidFill>
                    <a:latin typeface="+mn-lt"/>
                    <a:ea typeface="+mn-ea"/>
                    <a:cs typeface="+mn-cs"/>
                  </a:defRPr>
                </a:pPr>
                <a:endParaRPr lang="fi-FI"/>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'Ennuste ja kustannukset'!$J$13:$W$13</c:f>
              <c:numCache>
                <c:formatCode>0</c:formatCode>
                <c:ptCount val="14"/>
                <c:pt idx="0">
                  <c:v>67800000</c:v>
                </c:pt>
                <c:pt idx="1">
                  <c:v>87000000</c:v>
                </c:pt>
                <c:pt idx="2">
                  <c:v>107000000</c:v>
                </c:pt>
                <c:pt idx="3">
                  <c:v>151000000</c:v>
                </c:pt>
                <c:pt idx="4">
                  <c:v>200000000</c:v>
                </c:pt>
                <c:pt idx="5">
                  <c:v>196500000</c:v>
                </c:pt>
                <c:pt idx="6">
                  <c:v>208000000</c:v>
                </c:pt>
                <c:pt idx="7">
                  <c:v>210449350</c:v>
                </c:pt>
                <c:pt idx="8" formatCode="_-* #\ ##0_-;\-* #\ ##0_-;_-* &quot;-&quot;??_-;_-@_-">
                  <c:v>218000000</c:v>
                </c:pt>
                <c:pt idx="9" formatCode="_-* #\ ##0_-;\-* #\ ##0_-;_-* &quot;-&quot;??_-;_-@_-">
                  <c:v>225000000</c:v>
                </c:pt>
                <c:pt idx="10" formatCode="_-* #\ ##0_-;\-* #\ ##0_-;_-* &quot;-&quot;??_-;_-@_-">
                  <c:v>232000000</c:v>
                </c:pt>
                <c:pt idx="11" formatCode="_-* #\ ##0_-;\-* #\ ##0_-;_-* &quot;-&quot;??_-;_-@_-">
                  <c:v>236000000</c:v>
                </c:pt>
                <c:pt idx="12" formatCode="_-* #\ ##0_-;\-* #\ ##0_-;_-* &quot;-&quot;??_-;_-@_-">
                  <c:v>240000000</c:v>
                </c:pt>
                <c:pt idx="13" formatCode="_-* #\ ##0_-;\-* #\ ##0_-;_-* &quot;-&quot;??_-;_-@_-">
                  <c:v>242000000</c:v>
                </c:pt>
              </c:numCache>
            </c:numRef>
          </c:val>
          <c:smooth val="0"/>
          <c:extLst>
            <c:ext xmlns:c16="http://schemas.microsoft.com/office/drawing/2014/chart" uri="{C3380CC4-5D6E-409C-BE32-E72D297353CC}">
              <c16:uniqueId val="{00000010-A5D0-4983-BDB3-D27B9B519E33}"/>
            </c:ext>
          </c:extLst>
        </c:ser>
        <c:dLbls>
          <c:dLblPos val="ctr"/>
          <c:showLegendKey val="0"/>
          <c:showVal val="1"/>
          <c:showCatName val="0"/>
          <c:showSerName val="0"/>
          <c:showPercent val="0"/>
          <c:showBubbleSize val="0"/>
        </c:dLbls>
        <c:marker val="1"/>
        <c:smooth val="0"/>
        <c:axId val="1750404904"/>
        <c:axId val="1750409224"/>
      </c:lineChart>
      <c:catAx>
        <c:axId val="1750404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fi-FI"/>
          </a:p>
        </c:txPr>
        <c:crossAx val="1750409224"/>
        <c:crosses val="autoZero"/>
        <c:auto val="1"/>
        <c:lblAlgn val="ctr"/>
        <c:lblOffset val="100"/>
        <c:noMultiLvlLbl val="0"/>
      </c:catAx>
      <c:valAx>
        <c:axId val="1750409224"/>
        <c:scaling>
          <c:orientation val="minMax"/>
        </c:scaling>
        <c:delete val="0"/>
        <c:axPos val="l"/>
        <c:majorGridlines>
          <c:spPr>
            <a:ln w="9525" cap="flat" cmpd="sng" algn="ctr">
              <a:solidFill>
                <a:schemeClr val="tx1">
                  <a:lumMod val="15000"/>
                  <a:lumOff val="85000"/>
                </a:schemeClr>
              </a:solidFill>
              <a:round/>
            </a:ln>
            <a:effectLst/>
          </c:spPr>
        </c:majorGridlines>
        <c:numFmt formatCode="#,##0\ &quot;M&quot;"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fi-FI"/>
          </a:p>
        </c:txPr>
        <c:crossAx val="1750404904"/>
        <c:crosses val="autoZero"/>
        <c:crossBetween val="between"/>
        <c:dispUnits>
          <c:builtInUnit val="millions"/>
        </c:dispUnits>
      </c:valAx>
      <c:spPr>
        <a:noFill/>
        <a:ln>
          <a:noFill/>
        </a:ln>
        <a:effectLst/>
      </c:spPr>
    </c:plotArea>
    <c:legend>
      <c:legendPos val="b"/>
      <c:legendEntry>
        <c:idx val="2"/>
        <c:delete val="1"/>
      </c:legendEntry>
      <c:layout>
        <c:manualLayout>
          <c:xMode val="edge"/>
          <c:yMode val="edge"/>
          <c:x val="8.1464377276630431E-2"/>
          <c:y val="0.92102545312641981"/>
          <c:w val="0.82727722808545001"/>
          <c:h val="6.3841785189256331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i-FI"/>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FI"/>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CDABD1-5F09-CB43-BCC0-1DEB934835DE}" type="datetimeFigureOut">
              <a:rPr lang="en-FI"/>
              <a:t>04/18/2024</a:t>
            </a:fld>
            <a:endParaRPr lang="en-FI"/>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FI"/>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FI"/>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67CB69-F670-CE45-9316-2F76980D2403}" type="slidenum">
              <a:rPr/>
              <a:t>‹#›</a:t>
            </a:fld>
            <a:endParaRPr lang="en-FI"/>
          </a:p>
        </p:txBody>
      </p:sp>
    </p:spTree>
    <p:extLst>
      <p:ext uri="{BB962C8B-B14F-4D97-AF65-F5344CB8AC3E}">
        <p14:creationId xmlns:p14="http://schemas.microsoft.com/office/powerpoint/2010/main" val="376222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5"/>
          </p:nvPr>
        </p:nvSpPr>
        <p:spPr/>
        <p:txBody>
          <a:bodyPr/>
          <a:lstStyle/>
          <a:p>
            <a:pPr marL="0" marR="0" lvl="0" indent="0" algn="r" defTabSz="914377" rtl="0" eaLnBrk="1" fontAlgn="auto" latinLnBrk="0" hangingPunct="1">
              <a:lnSpc>
                <a:spcPct val="100000"/>
              </a:lnSpc>
              <a:spcBef>
                <a:spcPts val="0"/>
              </a:spcBef>
              <a:spcAft>
                <a:spcPts val="0"/>
              </a:spcAft>
              <a:buClrTx/>
              <a:buSzTx/>
              <a:buFontTx/>
              <a:buNone/>
              <a:tabLst/>
              <a:defRPr/>
            </a:pPr>
            <a:fld id="{CC2003DD-B956-4332-B588-A05840B6A93C}" type="slidenum">
              <a:rPr kumimoji="0" lang="fi-FI"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377" rtl="0" eaLnBrk="1" fontAlgn="auto" latinLnBrk="0" hangingPunct="1">
                <a:lnSpc>
                  <a:spcPct val="100000"/>
                </a:lnSpc>
                <a:spcBef>
                  <a:spcPts val="0"/>
                </a:spcBef>
                <a:spcAft>
                  <a:spcPts val="0"/>
                </a:spcAft>
                <a:buClrTx/>
                <a:buSzTx/>
                <a:buFontTx/>
                <a:buNone/>
                <a:tabLst/>
                <a:defRPr/>
              </a:pPr>
              <a:t>14</a:t>
            </a:fld>
            <a:endParaRPr kumimoji="0" lang="fi-FI"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6031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fi-FI" dirty="0"/>
          </a:p>
        </p:txBody>
      </p:sp>
      <p:sp>
        <p:nvSpPr>
          <p:cNvPr id="4" name="Slide Number Placeholder 3"/>
          <p:cNvSpPr>
            <a:spLocks noGrp="1"/>
          </p:cNvSpPr>
          <p:nvPr>
            <p:ph type="sldNum" sz="quarter" idx="5"/>
          </p:nvPr>
        </p:nvSpPr>
        <p:spPr/>
        <p:txBody>
          <a:bodyPr/>
          <a:lstStyle/>
          <a:p>
            <a:pPr marL="0" marR="0" lvl="0" indent="0" algn="r" defTabSz="914377" rtl="0" eaLnBrk="1" fontAlgn="auto" latinLnBrk="0" hangingPunct="1">
              <a:lnSpc>
                <a:spcPct val="100000"/>
              </a:lnSpc>
              <a:spcBef>
                <a:spcPts val="0"/>
              </a:spcBef>
              <a:spcAft>
                <a:spcPts val="0"/>
              </a:spcAft>
              <a:buClrTx/>
              <a:buSzTx/>
              <a:buFontTx/>
              <a:buNone/>
              <a:tabLst/>
              <a:defRPr/>
            </a:pPr>
            <a:fld id="{CC2003DD-B956-4332-B588-A05840B6A93C}" type="slidenum">
              <a:rPr kumimoji="0" lang="fi-FI"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377" rtl="0" eaLnBrk="1" fontAlgn="auto" latinLnBrk="0" hangingPunct="1">
                <a:lnSpc>
                  <a:spcPct val="100000"/>
                </a:lnSpc>
                <a:spcBef>
                  <a:spcPts val="0"/>
                </a:spcBef>
                <a:spcAft>
                  <a:spcPts val="0"/>
                </a:spcAft>
                <a:buClrTx/>
                <a:buSzTx/>
                <a:buFontTx/>
                <a:buNone/>
                <a:tabLst/>
                <a:defRPr/>
              </a:pPr>
              <a:t>15</a:t>
            </a:fld>
            <a:endParaRPr kumimoji="0" lang="fi-FI"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732380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5"/>
          </p:nvPr>
        </p:nvSpPr>
        <p:spPr/>
        <p:txBody>
          <a:bodyPr/>
          <a:lstStyle/>
          <a:p>
            <a:pPr marL="0" marR="0" lvl="0" indent="0" algn="r" defTabSz="914377" rtl="0" eaLnBrk="1" fontAlgn="auto" latinLnBrk="0" hangingPunct="1">
              <a:lnSpc>
                <a:spcPct val="100000"/>
              </a:lnSpc>
              <a:spcBef>
                <a:spcPts val="0"/>
              </a:spcBef>
              <a:spcAft>
                <a:spcPts val="0"/>
              </a:spcAft>
              <a:buClrTx/>
              <a:buSzTx/>
              <a:buFontTx/>
              <a:buNone/>
              <a:tabLst/>
              <a:defRPr/>
            </a:pPr>
            <a:fld id="{CC2003DD-B956-4332-B588-A05840B6A93C}" type="slidenum">
              <a:rPr kumimoji="0" lang="fi-FI"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377" rtl="0" eaLnBrk="1" fontAlgn="auto" latinLnBrk="0" hangingPunct="1">
                <a:lnSpc>
                  <a:spcPct val="100000"/>
                </a:lnSpc>
                <a:spcBef>
                  <a:spcPts val="0"/>
                </a:spcBef>
                <a:spcAft>
                  <a:spcPts val="0"/>
                </a:spcAft>
                <a:buClrTx/>
                <a:buSzTx/>
                <a:buFontTx/>
                <a:buNone/>
                <a:tabLst/>
                <a:defRPr/>
              </a:pPr>
              <a:t>16</a:t>
            </a:fld>
            <a:endParaRPr kumimoji="0" lang="fi-FI"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86496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bg>
      <p:bgPr>
        <a:solidFill>
          <a:srgbClr val="003378"/>
        </a:solidFill>
        <a:effectLst/>
      </p:bgPr>
    </p:bg>
    <p:spTree>
      <p:nvGrpSpPr>
        <p:cNvPr id="1" name=""/>
        <p:cNvGrpSpPr/>
        <p:nvPr/>
      </p:nvGrpSpPr>
      <p:grpSpPr>
        <a:xfrm>
          <a:off x="0" y="0"/>
          <a:ext cx="0" cy="0"/>
          <a:chOff x="0" y="0"/>
          <a:chExt cx="0" cy="0"/>
        </a:xfrm>
      </p:grpSpPr>
      <p:sp>
        <p:nvSpPr>
          <p:cNvPr id="2" name="Otsikko 1"/>
          <p:cNvSpPr>
            <a:spLocks noGrp="1"/>
          </p:cNvSpPr>
          <p:nvPr>
            <p:ph type="ctrTitle"/>
          </p:nvPr>
        </p:nvSpPr>
        <p:spPr>
          <a:xfrm>
            <a:off x="838800" y="1890000"/>
            <a:ext cx="8784000" cy="2394000"/>
          </a:xfrm>
          <a:prstGeom prst="rect">
            <a:avLst/>
          </a:prstGeom>
        </p:spPr>
        <p:txBody>
          <a:bodyPr anchor="b"/>
          <a:lstStyle>
            <a:lvl1pPr>
              <a:defRPr sz="5400">
                <a:solidFill>
                  <a:schemeClr val="bg1"/>
                </a:solidFill>
              </a:defRPr>
            </a:lvl1pPr>
          </a:lstStyle>
          <a:p>
            <a:r>
              <a:rPr lang="fi-FI"/>
              <a:t>Muokkaa ots. perustyyl. napsautt.</a:t>
            </a:r>
            <a:endParaRPr lang="fi-FI" dirty="0"/>
          </a:p>
        </p:txBody>
      </p:sp>
      <p:sp>
        <p:nvSpPr>
          <p:cNvPr id="3" name="Alaotsikko 2"/>
          <p:cNvSpPr>
            <a:spLocks noGrp="1"/>
          </p:cNvSpPr>
          <p:nvPr>
            <p:ph type="subTitle" idx="1"/>
          </p:nvPr>
        </p:nvSpPr>
        <p:spPr>
          <a:xfrm>
            <a:off x="838800" y="4374000"/>
            <a:ext cx="8784000" cy="1656000"/>
          </a:xfrm>
          <a:prstGeom prst="rect">
            <a:avLst/>
          </a:prstGeom>
        </p:spPr>
        <p:txBody>
          <a:bodyPr/>
          <a:lstStyle>
            <a:lvl1pPr marL="0" marR="0" indent="0" algn="l" defTabSz="609585" rtl="0" eaLnBrk="1" fontAlgn="auto" latinLnBrk="0" hangingPunct="1">
              <a:lnSpc>
                <a:spcPct val="100000"/>
              </a:lnSpc>
              <a:spcBef>
                <a:spcPts val="1333"/>
              </a:spcBef>
              <a:spcAft>
                <a:spcPts val="0"/>
              </a:spcAft>
              <a:buClr>
                <a:srgbClr val="009FDA"/>
              </a:buClr>
              <a:buSzTx/>
              <a:buFont typeface="Arial" panose="020B0604020202020204" pitchFamily="34" charset="0"/>
              <a:buNone/>
              <a:tabLst/>
              <a:defRPr sz="3200">
                <a:solidFill>
                  <a:schemeClr val="bg1"/>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spTree>
    <p:extLst>
      <p:ext uri="{BB962C8B-B14F-4D97-AF65-F5344CB8AC3E}">
        <p14:creationId xmlns:p14="http://schemas.microsoft.com/office/powerpoint/2010/main" val="1550044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17D00B7-C08A-48F5-868A-CAA6F7D7118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EB7DC5C9-D897-49F0-BE95-C34F61BEB496}"/>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3613414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Kaksi sisältökohdetta">
    <p:spTree>
      <p:nvGrpSpPr>
        <p:cNvPr id="1" name=""/>
        <p:cNvGrpSpPr/>
        <p:nvPr/>
      </p:nvGrpSpPr>
      <p:grpSpPr>
        <a:xfrm>
          <a:off x="0" y="0"/>
          <a:ext cx="0" cy="0"/>
          <a:chOff x="0" y="0"/>
          <a:chExt cx="0" cy="0"/>
        </a:xfrm>
      </p:grpSpPr>
      <p:sp>
        <p:nvSpPr>
          <p:cNvPr id="6" name="Sisällön paikkamerkki 5"/>
          <p:cNvSpPr>
            <a:spLocks noGrp="1"/>
          </p:cNvSpPr>
          <p:nvPr>
            <p:ph sz="quarter" idx="10"/>
          </p:nvPr>
        </p:nvSpPr>
        <p:spPr>
          <a:xfrm>
            <a:off x="838800" y="1548000"/>
            <a:ext cx="5184000" cy="4932000"/>
          </a:xfrm>
          <a:prstGeom prst="rect">
            <a:avLst/>
          </a:prstGeo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0" name="Sisällön paikkamerkki 5"/>
          <p:cNvSpPr>
            <a:spLocks noGrp="1"/>
          </p:cNvSpPr>
          <p:nvPr>
            <p:ph sz="quarter" idx="11"/>
          </p:nvPr>
        </p:nvSpPr>
        <p:spPr>
          <a:xfrm>
            <a:off x="6175665" y="1548000"/>
            <a:ext cx="5184000" cy="4932000"/>
          </a:xfrm>
          <a:prstGeom prst="rect">
            <a:avLst/>
          </a:prstGeo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2" name="Otsikko 1">
            <a:extLst>
              <a:ext uri="{FF2B5EF4-FFF2-40B4-BE49-F238E27FC236}">
                <a16:creationId xmlns:a16="http://schemas.microsoft.com/office/drawing/2014/main" id="{F6699EDE-154D-4B70-A6B0-CC7437529569}"/>
              </a:ext>
            </a:extLst>
          </p:cNvPr>
          <p:cNvSpPr>
            <a:spLocks noGrp="1"/>
          </p:cNvSpPr>
          <p:nvPr>
            <p:ph type="title"/>
          </p:nvPr>
        </p:nvSpPr>
        <p:spPr/>
        <p:txBody>
          <a:bodyPr/>
          <a:lstStyle/>
          <a:p>
            <a:r>
              <a:rPr lang="fi-FI"/>
              <a:t>Muokkaa ots. perustyyl. napsautt.</a:t>
            </a:r>
          </a:p>
        </p:txBody>
      </p:sp>
    </p:spTree>
    <p:extLst>
      <p:ext uri="{BB962C8B-B14F-4D97-AF65-F5344CB8AC3E}">
        <p14:creationId xmlns:p14="http://schemas.microsoft.com/office/powerpoint/2010/main" val="711444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Otsikkodia 2">
    <p:bg>
      <p:bgPr>
        <a:solidFill>
          <a:schemeClr val="bg1"/>
        </a:solidFill>
        <a:effectLst/>
      </p:bgPr>
    </p:bg>
    <p:spTree>
      <p:nvGrpSpPr>
        <p:cNvPr id="1" name=""/>
        <p:cNvGrpSpPr/>
        <p:nvPr/>
      </p:nvGrpSpPr>
      <p:grpSpPr>
        <a:xfrm>
          <a:off x="0" y="0"/>
          <a:ext cx="0" cy="0"/>
          <a:chOff x="0" y="0"/>
          <a:chExt cx="0" cy="0"/>
        </a:xfrm>
      </p:grpSpPr>
      <p:sp>
        <p:nvSpPr>
          <p:cNvPr id="2" name="Otsikko 1"/>
          <p:cNvSpPr>
            <a:spLocks noGrp="1"/>
          </p:cNvSpPr>
          <p:nvPr>
            <p:ph type="ctrTitle"/>
          </p:nvPr>
        </p:nvSpPr>
        <p:spPr>
          <a:xfrm>
            <a:off x="838800" y="1890000"/>
            <a:ext cx="8784000" cy="2394000"/>
          </a:xfrm>
          <a:prstGeom prst="rect">
            <a:avLst/>
          </a:prstGeom>
        </p:spPr>
        <p:txBody>
          <a:bodyPr anchor="b"/>
          <a:lstStyle>
            <a:lvl1pPr>
              <a:defRPr sz="5400">
                <a:solidFill>
                  <a:schemeClr val="tx1"/>
                </a:solidFill>
              </a:defRPr>
            </a:lvl1pPr>
          </a:lstStyle>
          <a:p>
            <a:r>
              <a:rPr lang="fi-FI"/>
              <a:t>Muokkaa ots. perustyyl. napsautt.</a:t>
            </a:r>
            <a:endParaRPr lang="fi-FI" dirty="0"/>
          </a:p>
        </p:txBody>
      </p:sp>
      <p:sp>
        <p:nvSpPr>
          <p:cNvPr id="3" name="Alaotsikko 2"/>
          <p:cNvSpPr>
            <a:spLocks noGrp="1"/>
          </p:cNvSpPr>
          <p:nvPr>
            <p:ph type="subTitle" idx="1"/>
          </p:nvPr>
        </p:nvSpPr>
        <p:spPr>
          <a:xfrm>
            <a:off x="838800" y="4374000"/>
            <a:ext cx="8784000" cy="1656000"/>
          </a:xfrm>
          <a:prstGeom prst="rect">
            <a:avLst/>
          </a:prstGeom>
        </p:spPr>
        <p:txBody>
          <a:bodyPr/>
          <a:lstStyle>
            <a:lvl1pPr marL="0" marR="0" indent="0" algn="l" defTabSz="609585" rtl="0" eaLnBrk="1" fontAlgn="auto" latinLnBrk="0" hangingPunct="1">
              <a:lnSpc>
                <a:spcPct val="100000"/>
              </a:lnSpc>
              <a:spcBef>
                <a:spcPts val="1333"/>
              </a:spcBef>
              <a:spcAft>
                <a:spcPts val="0"/>
              </a:spcAft>
              <a:buClr>
                <a:srgbClr val="009FDA"/>
              </a:buClr>
              <a:buSzTx/>
              <a:buFont typeface="Arial" panose="020B0604020202020204" pitchFamily="34" charset="0"/>
              <a:buNone/>
              <a:tabLst/>
              <a:defRPr sz="3200">
                <a:solidFill>
                  <a:schemeClr val="tx1"/>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spTree>
    <p:extLst>
      <p:ext uri="{BB962C8B-B14F-4D97-AF65-F5344CB8AC3E}">
        <p14:creationId xmlns:p14="http://schemas.microsoft.com/office/powerpoint/2010/main" val="2204588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Otsikollinen sisältö">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D77EFAF-E1AB-4AFF-86D3-6AB4A2EDCB74}"/>
              </a:ext>
            </a:extLst>
          </p:cNvPr>
          <p:cNvSpPr/>
          <p:nvPr/>
        </p:nvSpPr>
        <p:spPr bwMode="hidden">
          <a:xfrm>
            <a:off x="0" y="72000"/>
            <a:ext cx="4104000" cy="6786000"/>
          </a:xfrm>
          <a:prstGeom prst="rect">
            <a:avLst/>
          </a:prstGeom>
          <a:solidFill>
            <a:srgbClr val="003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0" name="Suorakulmio 9">
            <a:extLst>
              <a:ext uri="{FF2B5EF4-FFF2-40B4-BE49-F238E27FC236}">
                <a16:creationId xmlns:a16="http://schemas.microsoft.com/office/drawing/2014/main" id="{38DEA964-177D-4C3F-9358-EB089ACC3EAB}"/>
              </a:ext>
            </a:extLst>
          </p:cNvPr>
          <p:cNvSpPr/>
          <p:nvPr/>
        </p:nvSpPr>
        <p:spPr>
          <a:xfrm>
            <a:off x="0" y="0"/>
            <a:ext cx="12192000" cy="72000"/>
          </a:xfrm>
          <a:prstGeom prst="rect">
            <a:avLst/>
          </a:prstGeom>
          <a:solidFill>
            <a:srgbClr val="003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3" name="Sisällön paikkamerkki 2">
            <a:extLst>
              <a:ext uri="{FF2B5EF4-FFF2-40B4-BE49-F238E27FC236}">
                <a16:creationId xmlns:a16="http://schemas.microsoft.com/office/drawing/2014/main" id="{3382C580-031F-42FB-9751-57FA9D368A37}"/>
              </a:ext>
            </a:extLst>
          </p:cNvPr>
          <p:cNvSpPr>
            <a:spLocks noGrp="1"/>
          </p:cNvSpPr>
          <p:nvPr>
            <p:ph idx="1"/>
          </p:nvPr>
        </p:nvSpPr>
        <p:spPr>
          <a:xfrm>
            <a:off x="4489200" y="457200"/>
            <a:ext cx="7092000" cy="6058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pic>
        <p:nvPicPr>
          <p:cNvPr id="11" name="Kuva 10" descr="Suomi.fi tunnus">
            <a:extLst>
              <a:ext uri="{FF2B5EF4-FFF2-40B4-BE49-F238E27FC236}">
                <a16:creationId xmlns:a16="http://schemas.microsoft.com/office/drawing/2014/main" id="{1B4DF679-0BA3-44B9-9DD1-460B15CA939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8800" y="108000"/>
            <a:ext cx="441446" cy="441446"/>
          </a:xfrm>
          <a:prstGeom prst="rect">
            <a:avLst/>
          </a:prstGeom>
        </p:spPr>
      </p:pic>
      <p:sp>
        <p:nvSpPr>
          <p:cNvPr id="2" name="Otsikko 1">
            <a:extLst>
              <a:ext uri="{FF2B5EF4-FFF2-40B4-BE49-F238E27FC236}">
                <a16:creationId xmlns:a16="http://schemas.microsoft.com/office/drawing/2014/main" id="{4BA9A947-BFA7-4A68-9A8B-AE152DE4A827}"/>
              </a:ext>
            </a:extLst>
          </p:cNvPr>
          <p:cNvSpPr>
            <a:spLocks noGrp="1"/>
          </p:cNvSpPr>
          <p:nvPr>
            <p:ph type="title"/>
          </p:nvPr>
        </p:nvSpPr>
        <p:spPr>
          <a:xfrm>
            <a:off x="259200" y="590400"/>
            <a:ext cx="3636000" cy="1263600"/>
          </a:xfrm>
        </p:spPr>
        <p:txBody>
          <a:bodyPr anchor="ctr">
            <a:normAutofit/>
          </a:bodyPr>
          <a:lstStyle>
            <a:lvl1pPr>
              <a:lnSpc>
                <a:spcPct val="90000"/>
              </a:lnSpc>
              <a:defRPr sz="3600">
                <a:solidFill>
                  <a:schemeClr val="bg1"/>
                </a:solidFill>
              </a:defRPr>
            </a:lvl1pPr>
          </a:lstStyle>
          <a:p>
            <a:r>
              <a:rPr lang="fi-FI"/>
              <a:t>Muokkaa ots. perustyyl. napsautt.</a:t>
            </a:r>
            <a:endParaRPr lang="fi-FI" dirty="0"/>
          </a:p>
        </p:txBody>
      </p:sp>
      <p:sp>
        <p:nvSpPr>
          <p:cNvPr id="14" name="Tekstin paikkamerkki 13">
            <a:extLst>
              <a:ext uri="{FF2B5EF4-FFF2-40B4-BE49-F238E27FC236}">
                <a16:creationId xmlns:a16="http://schemas.microsoft.com/office/drawing/2014/main" id="{38DC4063-A8AA-4C02-81E8-4F74C96184F3}"/>
              </a:ext>
            </a:extLst>
          </p:cNvPr>
          <p:cNvSpPr>
            <a:spLocks noGrp="1"/>
          </p:cNvSpPr>
          <p:nvPr>
            <p:ph type="body" sz="quarter" idx="10"/>
          </p:nvPr>
        </p:nvSpPr>
        <p:spPr>
          <a:xfrm>
            <a:off x="258763" y="2268000"/>
            <a:ext cx="3636962" cy="4210050"/>
          </a:xfrm>
        </p:spPr>
        <p:txBody>
          <a:bodyPr/>
          <a:lstStyle>
            <a:lvl1pPr>
              <a:buClr>
                <a:schemeClr val="bg1"/>
              </a:buClr>
              <a:defRPr sz="2000">
                <a:solidFill>
                  <a:schemeClr val="bg1"/>
                </a:solidFill>
              </a:defRPr>
            </a:lvl1pPr>
            <a:lvl2pPr>
              <a:buClr>
                <a:schemeClr val="bg1"/>
              </a:buClr>
              <a:defRPr sz="1400">
                <a:solidFill>
                  <a:schemeClr val="bg1"/>
                </a:solidFill>
              </a:defRPr>
            </a:lvl2pPr>
            <a:lvl3pPr>
              <a:buClr>
                <a:schemeClr val="bg1"/>
              </a:buClr>
              <a:defRPr sz="1200">
                <a:solidFill>
                  <a:schemeClr val="bg1"/>
                </a:solidFill>
              </a:defRPr>
            </a:lvl3pPr>
            <a:lvl4pPr>
              <a:buClr>
                <a:schemeClr val="bg1"/>
              </a:buClr>
              <a:defRPr sz="1200">
                <a:solidFill>
                  <a:schemeClr val="bg1"/>
                </a:solidFill>
              </a:defRPr>
            </a:lvl4pPr>
            <a:lvl5pPr>
              <a:buClr>
                <a:schemeClr val="bg1"/>
              </a:buClr>
              <a:defRPr sz="1200">
                <a:solidFill>
                  <a:schemeClr val="bg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cxnSp>
        <p:nvCxnSpPr>
          <p:cNvPr id="15" name="Suora yhdysviiva 14">
            <a:extLst>
              <a:ext uri="{FF2B5EF4-FFF2-40B4-BE49-F238E27FC236}">
                <a16:creationId xmlns:a16="http://schemas.microsoft.com/office/drawing/2014/main" id="{0CFFF18C-ADFF-4EBB-9B95-36023C787766}"/>
              </a:ext>
            </a:extLst>
          </p:cNvPr>
          <p:cNvCxnSpPr/>
          <p:nvPr/>
        </p:nvCxnSpPr>
        <p:spPr>
          <a:xfrm>
            <a:off x="0" y="2017430"/>
            <a:ext cx="4140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8358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Osan ylätunniste">
    <p:bg>
      <p:bgPr>
        <a:solidFill>
          <a:schemeClr val="bg1"/>
        </a:solidFill>
        <a:effectLst/>
      </p:bgPr>
    </p:bg>
    <p:spTree>
      <p:nvGrpSpPr>
        <p:cNvPr id="1" name=""/>
        <p:cNvGrpSpPr/>
        <p:nvPr/>
      </p:nvGrpSpPr>
      <p:grpSpPr>
        <a:xfrm>
          <a:off x="0" y="0"/>
          <a:ext cx="0" cy="0"/>
          <a:chOff x="0" y="0"/>
          <a:chExt cx="0" cy="0"/>
        </a:xfrm>
      </p:grpSpPr>
      <p:sp>
        <p:nvSpPr>
          <p:cNvPr id="2" name="Otsikko 1"/>
          <p:cNvSpPr>
            <a:spLocks noGrp="1"/>
          </p:cNvSpPr>
          <p:nvPr>
            <p:ph type="ctrTitle"/>
          </p:nvPr>
        </p:nvSpPr>
        <p:spPr>
          <a:xfrm>
            <a:off x="3222000" y="1440493"/>
            <a:ext cx="8280000" cy="1764000"/>
          </a:xfrm>
          <a:prstGeom prst="rect">
            <a:avLst/>
          </a:prstGeom>
        </p:spPr>
        <p:txBody>
          <a:bodyPr anchor="b"/>
          <a:lstStyle>
            <a:lvl1pPr>
              <a:defRPr sz="5400">
                <a:solidFill>
                  <a:schemeClr val="tx1"/>
                </a:solidFill>
              </a:defRPr>
            </a:lvl1pPr>
          </a:lstStyle>
          <a:p>
            <a:r>
              <a:rPr lang="fi-FI"/>
              <a:t>Muokkaa ots. perustyyl. napsautt.</a:t>
            </a:r>
            <a:endParaRPr lang="fi-FI" dirty="0"/>
          </a:p>
        </p:txBody>
      </p:sp>
      <p:sp>
        <p:nvSpPr>
          <p:cNvPr id="3" name="Alaotsikko 2"/>
          <p:cNvSpPr>
            <a:spLocks noGrp="1"/>
          </p:cNvSpPr>
          <p:nvPr>
            <p:ph type="subTitle" idx="1"/>
          </p:nvPr>
        </p:nvSpPr>
        <p:spPr>
          <a:xfrm>
            <a:off x="3222000" y="3240000"/>
            <a:ext cx="8280000" cy="1530000"/>
          </a:xfrm>
          <a:prstGeom prst="rect">
            <a:avLst/>
          </a:prstGeom>
        </p:spPr>
        <p:txBody>
          <a:bodyPr/>
          <a:lstStyle>
            <a:lvl1pPr marL="0" marR="0" indent="0" algn="l" defTabSz="609585" rtl="0" eaLnBrk="1" fontAlgn="auto" latinLnBrk="0" hangingPunct="1">
              <a:lnSpc>
                <a:spcPct val="100000"/>
              </a:lnSpc>
              <a:spcBef>
                <a:spcPts val="1333"/>
              </a:spcBef>
              <a:spcAft>
                <a:spcPts val="0"/>
              </a:spcAft>
              <a:buClr>
                <a:srgbClr val="009FDA"/>
              </a:buClr>
              <a:buSzTx/>
              <a:buFont typeface="Arial" panose="020B0604020202020204" pitchFamily="34" charset="0"/>
              <a:buNone/>
              <a:tabLst/>
              <a:defRPr sz="3200">
                <a:solidFill>
                  <a:schemeClr val="tx1"/>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i-FI"/>
              <a:t>Muokkaa alaotsikon perustyyliä napsautt.</a:t>
            </a:r>
            <a:endParaRPr lang="fi-FI" dirty="0"/>
          </a:p>
        </p:txBody>
      </p:sp>
    </p:spTree>
    <p:extLst>
      <p:ext uri="{BB962C8B-B14F-4D97-AF65-F5344CB8AC3E}">
        <p14:creationId xmlns:p14="http://schemas.microsoft.com/office/powerpoint/2010/main" val="1870673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Välisivu">
    <p:bg>
      <p:bgPr>
        <a:solidFill>
          <a:schemeClr val="bg1"/>
        </a:solidFill>
        <a:effectLst/>
      </p:bgPr>
    </p:bg>
    <p:spTree>
      <p:nvGrpSpPr>
        <p:cNvPr id="1" name=""/>
        <p:cNvGrpSpPr/>
        <p:nvPr/>
      </p:nvGrpSpPr>
      <p:grpSpPr>
        <a:xfrm>
          <a:off x="0" y="0"/>
          <a:ext cx="0" cy="0"/>
          <a:chOff x="0" y="0"/>
          <a:chExt cx="0" cy="0"/>
        </a:xfrm>
      </p:grpSpPr>
      <p:sp>
        <p:nvSpPr>
          <p:cNvPr id="6" name="Text Placeholder 8">
            <a:extLst>
              <a:ext uri="{FF2B5EF4-FFF2-40B4-BE49-F238E27FC236}">
                <a16:creationId xmlns:a16="http://schemas.microsoft.com/office/drawing/2014/main" id="{C7C2EB81-95DD-4BC3-9739-C69FD3A25EAE}"/>
              </a:ext>
            </a:extLst>
          </p:cNvPr>
          <p:cNvSpPr>
            <a:spLocks noGrp="1"/>
          </p:cNvSpPr>
          <p:nvPr>
            <p:ph type="body" sz="quarter" idx="10"/>
          </p:nvPr>
        </p:nvSpPr>
        <p:spPr bwMode="white">
          <a:xfrm>
            <a:off x="962025" y="1902495"/>
            <a:ext cx="10220325" cy="3419475"/>
          </a:xfrm>
          <a:custGeom>
            <a:avLst/>
            <a:gdLst>
              <a:gd name="connsiteX0" fmla="*/ 0 w 10220325"/>
              <a:gd name="connsiteY0" fmla="*/ 0 h 3419475"/>
              <a:gd name="connsiteX1" fmla="*/ 4664748 w 10220325"/>
              <a:gd name="connsiteY1" fmla="*/ 0 h 3419475"/>
              <a:gd name="connsiteX2" fmla="*/ 4662825 w 10220325"/>
              <a:gd name="connsiteY2" fmla="*/ 9525 h 3419475"/>
              <a:gd name="connsiteX3" fmla="*/ 5076825 w 10220325"/>
              <a:gd name="connsiteY3" fmla="*/ 423525 h 3419475"/>
              <a:gd name="connsiteX4" fmla="*/ 5490825 w 10220325"/>
              <a:gd name="connsiteY4" fmla="*/ 9525 h 3419475"/>
              <a:gd name="connsiteX5" fmla="*/ 5488902 w 10220325"/>
              <a:gd name="connsiteY5" fmla="*/ 0 h 3419475"/>
              <a:gd name="connsiteX6" fmla="*/ 10220325 w 10220325"/>
              <a:gd name="connsiteY6" fmla="*/ 0 h 3419475"/>
              <a:gd name="connsiteX7" fmla="*/ 10220325 w 10220325"/>
              <a:gd name="connsiteY7" fmla="*/ 3419475 h 3419475"/>
              <a:gd name="connsiteX8" fmla="*/ 0 w 10220325"/>
              <a:gd name="connsiteY8" fmla="*/ 3419475 h 3419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0325" h="3419475">
                <a:moveTo>
                  <a:pt x="0" y="0"/>
                </a:moveTo>
                <a:lnTo>
                  <a:pt x="4664748" y="0"/>
                </a:lnTo>
                <a:lnTo>
                  <a:pt x="4662825" y="9525"/>
                </a:lnTo>
                <a:cubicBezTo>
                  <a:pt x="4662825" y="238171"/>
                  <a:pt x="4848179" y="423525"/>
                  <a:pt x="5076825" y="423525"/>
                </a:cubicBezTo>
                <a:cubicBezTo>
                  <a:pt x="5305471" y="423525"/>
                  <a:pt x="5490825" y="238171"/>
                  <a:pt x="5490825" y="9525"/>
                </a:cubicBezTo>
                <a:lnTo>
                  <a:pt x="5488902" y="0"/>
                </a:lnTo>
                <a:lnTo>
                  <a:pt x="10220325" y="0"/>
                </a:lnTo>
                <a:lnTo>
                  <a:pt x="10220325" y="3419475"/>
                </a:lnTo>
                <a:lnTo>
                  <a:pt x="0" y="3419475"/>
                </a:lnTo>
                <a:close/>
              </a:path>
            </a:pathLst>
          </a:custGeom>
          <a:solidFill>
            <a:srgbClr val="59A9FF">
              <a:alpha val="24706"/>
            </a:srgbClr>
          </a:solidFill>
          <a:ln w="12700">
            <a:solidFill>
              <a:schemeClr val="bg1"/>
            </a:solidFill>
          </a:ln>
        </p:spPr>
        <p:txBody>
          <a:bodyPr wrap="square" lIns="360000" tIns="576000" rIns="360000" anchor="t" anchorCtr="0">
            <a:noAutofit/>
          </a:bodyPr>
          <a:lstStyle>
            <a:lvl1pPr marL="0" indent="0" algn="ctr">
              <a:buClr>
                <a:srgbClr val="0070C0"/>
              </a:buClr>
              <a:buNone/>
              <a:defRPr>
                <a:solidFill>
                  <a:schemeClr val="tx1"/>
                </a:solidFill>
              </a:defRPr>
            </a:lvl1pPr>
            <a:lvl2pPr>
              <a:buClr>
                <a:srgbClr val="0070C0"/>
              </a:buClr>
              <a:defRPr>
                <a:solidFill>
                  <a:schemeClr val="bg1"/>
                </a:solidFill>
              </a:defRPr>
            </a:lvl2pPr>
            <a:lvl3pPr>
              <a:buClr>
                <a:srgbClr val="0070C0"/>
              </a:buClr>
              <a:defRPr>
                <a:solidFill>
                  <a:schemeClr val="bg1"/>
                </a:solidFill>
              </a:defRPr>
            </a:lvl3pPr>
            <a:lvl4pPr>
              <a:buClr>
                <a:srgbClr val="0070C0"/>
              </a:buClr>
              <a:defRPr>
                <a:solidFill>
                  <a:schemeClr val="bg1"/>
                </a:solidFill>
              </a:defRPr>
            </a:lvl4pPr>
            <a:lvl5pPr>
              <a:buClr>
                <a:srgbClr val="0070C0"/>
              </a:buClr>
              <a:defRPr>
                <a:solidFill>
                  <a:schemeClr val="bg1"/>
                </a:solidFill>
              </a:defRPr>
            </a:lvl5pPr>
          </a:lstStyle>
          <a:p>
            <a:pPr lvl="0"/>
            <a:r>
              <a:rPr lang="fi-FI"/>
              <a:t>Muokkaa tekstin perustyylejä napsauttamalla</a:t>
            </a:r>
          </a:p>
        </p:txBody>
      </p:sp>
      <p:grpSp>
        <p:nvGrpSpPr>
          <p:cNvPr id="12" name="Ryhmä 11">
            <a:extLst>
              <a:ext uri="{FF2B5EF4-FFF2-40B4-BE49-F238E27FC236}">
                <a16:creationId xmlns:a16="http://schemas.microsoft.com/office/drawing/2014/main" id="{B684989C-5558-4170-8443-462C880473B6}"/>
              </a:ext>
            </a:extLst>
          </p:cNvPr>
          <p:cNvGrpSpPr/>
          <p:nvPr/>
        </p:nvGrpSpPr>
        <p:grpSpPr bwMode="ltGray">
          <a:xfrm>
            <a:off x="5624850" y="1498020"/>
            <a:ext cx="828000" cy="828000"/>
            <a:chOff x="5624850" y="1498020"/>
            <a:chExt cx="828000" cy="828000"/>
          </a:xfrm>
        </p:grpSpPr>
        <p:sp>
          <p:nvSpPr>
            <p:cNvPr id="13" name="Oval 9">
              <a:extLst>
                <a:ext uri="{FF2B5EF4-FFF2-40B4-BE49-F238E27FC236}">
                  <a16:creationId xmlns:a16="http://schemas.microsoft.com/office/drawing/2014/main" id="{09D981C5-6418-46BA-B2D6-C0B91C14D585}"/>
                </a:ext>
              </a:extLst>
            </p:cNvPr>
            <p:cNvSpPr/>
            <p:nvPr/>
          </p:nvSpPr>
          <p:spPr bwMode="ltGray">
            <a:xfrm>
              <a:off x="5624850" y="1498020"/>
              <a:ext cx="828000" cy="828000"/>
            </a:xfrm>
            <a:prstGeom prst="ellipse">
              <a:avLst/>
            </a:prstGeom>
            <a:solidFill>
              <a:srgbClr val="0061AF">
                <a:alpha val="45000"/>
              </a:srgb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4" name="Picture 2">
              <a:extLst>
                <a:ext uri="{FF2B5EF4-FFF2-40B4-BE49-F238E27FC236}">
                  <a16:creationId xmlns:a16="http://schemas.microsoft.com/office/drawing/2014/main" id="{DE1F3CA3-4461-43AE-BCDB-993D1A7043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ltGray">
            <a:xfrm>
              <a:off x="5886450" y="1771650"/>
              <a:ext cx="304800" cy="304800"/>
            </a:xfrm>
            <a:prstGeom prst="rect">
              <a:avLst/>
            </a:prstGeom>
          </p:spPr>
        </p:pic>
        <p:sp>
          <p:nvSpPr>
            <p:cNvPr id="15" name="Oval 4">
              <a:extLst>
                <a:ext uri="{FF2B5EF4-FFF2-40B4-BE49-F238E27FC236}">
                  <a16:creationId xmlns:a16="http://schemas.microsoft.com/office/drawing/2014/main" id="{60CF3A6E-F5F1-4B3C-81D6-2849B6003526}"/>
                </a:ext>
              </a:extLst>
            </p:cNvPr>
            <p:cNvSpPr/>
            <p:nvPr/>
          </p:nvSpPr>
          <p:spPr bwMode="ltGray">
            <a:xfrm>
              <a:off x="5624850" y="1498020"/>
              <a:ext cx="828000" cy="828000"/>
            </a:xfrm>
            <a:prstGeom prst="ellipse">
              <a:avLst/>
            </a:prstGeom>
            <a:solidFill>
              <a:srgbClr val="0061AF">
                <a:alpha val="45000"/>
              </a:srgb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6" name="Picture 2">
              <a:extLst>
                <a:ext uri="{FF2B5EF4-FFF2-40B4-BE49-F238E27FC236}">
                  <a16:creationId xmlns:a16="http://schemas.microsoft.com/office/drawing/2014/main" id="{8DFC2908-6632-453C-9F13-3839C9BE51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ltGray">
            <a:xfrm>
              <a:off x="5886450" y="1771650"/>
              <a:ext cx="304800" cy="304800"/>
            </a:xfrm>
            <a:prstGeom prst="rect">
              <a:avLst/>
            </a:prstGeom>
          </p:spPr>
        </p:pic>
        <p:sp>
          <p:nvSpPr>
            <p:cNvPr id="17" name="Oval 6">
              <a:extLst>
                <a:ext uri="{FF2B5EF4-FFF2-40B4-BE49-F238E27FC236}">
                  <a16:creationId xmlns:a16="http://schemas.microsoft.com/office/drawing/2014/main" id="{A62F0A09-9FB7-4A36-B34A-BA450DED787F}"/>
                </a:ext>
              </a:extLst>
            </p:cNvPr>
            <p:cNvSpPr/>
            <p:nvPr/>
          </p:nvSpPr>
          <p:spPr bwMode="ltGray">
            <a:xfrm>
              <a:off x="5624850" y="1498020"/>
              <a:ext cx="828000" cy="828000"/>
            </a:xfrm>
            <a:prstGeom prst="ellipse">
              <a:avLst/>
            </a:prstGeom>
            <a:solidFill>
              <a:srgbClr val="0061AF">
                <a:alpha val="45000"/>
              </a:srgb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8" name="Picture 2">
              <a:extLst>
                <a:ext uri="{FF2B5EF4-FFF2-40B4-BE49-F238E27FC236}">
                  <a16:creationId xmlns:a16="http://schemas.microsoft.com/office/drawing/2014/main" id="{6BF030AD-5CF2-47A2-B19C-DD2106AFA7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ltGray">
            <a:xfrm>
              <a:off x="5886450" y="1771650"/>
              <a:ext cx="304800" cy="304800"/>
            </a:xfrm>
            <a:prstGeom prst="rect">
              <a:avLst/>
            </a:prstGeom>
          </p:spPr>
        </p:pic>
        <p:grpSp>
          <p:nvGrpSpPr>
            <p:cNvPr id="19" name="Ryhmä 18">
              <a:extLst>
                <a:ext uri="{FF2B5EF4-FFF2-40B4-BE49-F238E27FC236}">
                  <a16:creationId xmlns:a16="http://schemas.microsoft.com/office/drawing/2014/main" id="{899F0D78-4440-4F8F-9978-9227252A098B}"/>
                </a:ext>
              </a:extLst>
            </p:cNvPr>
            <p:cNvGrpSpPr/>
            <p:nvPr/>
          </p:nvGrpSpPr>
          <p:grpSpPr bwMode="ltGray">
            <a:xfrm>
              <a:off x="5624850" y="1498020"/>
              <a:ext cx="828000" cy="828000"/>
              <a:chOff x="5624850" y="1498020"/>
              <a:chExt cx="828000" cy="828000"/>
            </a:xfrm>
          </p:grpSpPr>
          <p:sp>
            <p:nvSpPr>
              <p:cNvPr id="20" name="Oval 6">
                <a:extLst>
                  <a:ext uri="{FF2B5EF4-FFF2-40B4-BE49-F238E27FC236}">
                    <a16:creationId xmlns:a16="http://schemas.microsoft.com/office/drawing/2014/main" id="{551BC299-3E2E-4E48-A390-B50801882BB0}"/>
                  </a:ext>
                </a:extLst>
              </p:cNvPr>
              <p:cNvSpPr/>
              <p:nvPr/>
            </p:nvSpPr>
            <p:spPr bwMode="ltGray">
              <a:xfrm>
                <a:off x="5624850" y="1498020"/>
                <a:ext cx="828000" cy="828000"/>
              </a:xfrm>
              <a:prstGeom prst="ellipse">
                <a:avLst/>
              </a:prstGeom>
              <a:solidFill>
                <a:srgbClr val="002E5F">
                  <a:alpha val="44706"/>
                </a:srgb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21" name="Picture 2">
                <a:extLst>
                  <a:ext uri="{FF2B5EF4-FFF2-40B4-BE49-F238E27FC236}">
                    <a16:creationId xmlns:a16="http://schemas.microsoft.com/office/drawing/2014/main" id="{3EDEE508-C7C1-4B21-B94D-9948D867060E}"/>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bwMode="ltGray">
              <a:xfrm>
                <a:off x="5886450" y="1771650"/>
                <a:ext cx="304800" cy="304800"/>
              </a:xfrm>
              <a:prstGeom prst="rect">
                <a:avLst/>
              </a:prstGeom>
            </p:spPr>
          </p:pic>
        </p:grpSp>
      </p:grpSp>
    </p:spTree>
    <p:extLst>
      <p:ext uri="{BB962C8B-B14F-4D97-AF65-F5344CB8AC3E}">
        <p14:creationId xmlns:p14="http://schemas.microsoft.com/office/powerpoint/2010/main" val="2715397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3F477FF-F19D-454F-8C66-BD69AD4B5727}"/>
              </a:ext>
            </a:extLst>
          </p:cNvPr>
          <p:cNvSpPr>
            <a:spLocks noGrp="1"/>
          </p:cNvSpPr>
          <p:nvPr>
            <p:ph type="title"/>
          </p:nvPr>
        </p:nvSpPr>
        <p:spPr/>
        <p:txBody>
          <a:bodyPr/>
          <a:lstStyle/>
          <a:p>
            <a:r>
              <a:rPr lang="fi-FI"/>
              <a:t>Muokkaa ots. perustyyl. napsautt.</a:t>
            </a:r>
          </a:p>
        </p:txBody>
      </p:sp>
      <p:pic>
        <p:nvPicPr>
          <p:cNvPr id="3" name="Kuva 2" descr="Suomi.fi tunnus">
            <a:extLst>
              <a:ext uri="{FF2B5EF4-FFF2-40B4-BE49-F238E27FC236}">
                <a16:creationId xmlns:a16="http://schemas.microsoft.com/office/drawing/2014/main" id="{AD08672A-176A-47B1-BDC9-3E2341DEEE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2098" y="253035"/>
            <a:ext cx="441446" cy="441446"/>
          </a:xfrm>
          <a:prstGeom prst="rect">
            <a:avLst/>
          </a:prstGeom>
        </p:spPr>
      </p:pic>
    </p:spTree>
    <p:extLst>
      <p:ext uri="{BB962C8B-B14F-4D97-AF65-F5344CB8AC3E}">
        <p14:creationId xmlns:p14="http://schemas.microsoft.com/office/powerpoint/2010/main" val="3914908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2736464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7" name="Tekstiruutu 16"/>
          <p:cNvSpPr txBox="1"/>
          <p:nvPr/>
        </p:nvSpPr>
        <p:spPr>
          <a:xfrm>
            <a:off x="3916800" y="6552000"/>
            <a:ext cx="4344000" cy="240000"/>
          </a:xfrm>
          <a:prstGeom prst="rect">
            <a:avLst/>
          </a:prstGeom>
          <a:noFill/>
        </p:spPr>
        <p:txBody>
          <a:bodyPr wrap="square" lIns="0" tIns="0" rIns="0" bIns="0" rtlCol="0" anchor="ctr" anchorCtr="0">
            <a:noAutofit/>
          </a:bodyPr>
          <a:lstStyle/>
          <a:p>
            <a:pPr algn="ctr"/>
            <a:endParaRPr lang="fi-FI" sz="1067" dirty="0"/>
          </a:p>
        </p:txBody>
      </p:sp>
      <p:sp>
        <p:nvSpPr>
          <p:cNvPr id="6" name="Otsikon paikkamerkki 4"/>
          <p:cNvSpPr>
            <a:spLocks noGrp="1"/>
          </p:cNvSpPr>
          <p:nvPr>
            <p:ph type="title"/>
          </p:nvPr>
        </p:nvSpPr>
        <p:spPr>
          <a:xfrm>
            <a:off x="838200" y="216000"/>
            <a:ext cx="10515600" cy="1260000"/>
          </a:xfrm>
          <a:prstGeom prst="rect">
            <a:avLst/>
          </a:prstGeom>
        </p:spPr>
        <p:txBody>
          <a:bodyPr vert="horz" lIns="91440" tIns="45720" rIns="91440" bIns="45720" rtlCol="0" anchor="t">
            <a:normAutofit/>
          </a:bodyPr>
          <a:lstStyle/>
          <a:p>
            <a:r>
              <a:rPr lang="fi-FI" dirty="0"/>
              <a:t>Muokkaa </a:t>
            </a:r>
            <a:r>
              <a:rPr lang="fi-FI" dirty="0" err="1"/>
              <a:t>perustyyl</a:t>
            </a:r>
            <a:r>
              <a:rPr lang="fi-FI" dirty="0"/>
              <a:t>. </a:t>
            </a:r>
            <a:r>
              <a:rPr lang="fi-FI" dirty="0" err="1"/>
              <a:t>napsautt</a:t>
            </a:r>
            <a:r>
              <a:rPr lang="fi-FI" dirty="0"/>
              <a:t>.</a:t>
            </a:r>
          </a:p>
        </p:txBody>
      </p:sp>
      <p:sp>
        <p:nvSpPr>
          <p:cNvPr id="7" name="Tekstin paikkamerkki 3"/>
          <p:cNvSpPr>
            <a:spLocks noGrp="1"/>
          </p:cNvSpPr>
          <p:nvPr>
            <p:ph type="body" idx="1"/>
          </p:nvPr>
        </p:nvSpPr>
        <p:spPr>
          <a:xfrm>
            <a:off x="838200" y="1727999"/>
            <a:ext cx="10515600" cy="4752000"/>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a:p>
            <a:pPr lvl="5"/>
            <a:r>
              <a:rPr lang="fi-FI" dirty="0"/>
              <a:t>6</a:t>
            </a:r>
          </a:p>
          <a:p>
            <a:pPr lvl="6"/>
            <a:r>
              <a:rPr lang="fi-FI" dirty="0"/>
              <a:t>7</a:t>
            </a:r>
          </a:p>
          <a:p>
            <a:pPr lvl="7"/>
            <a:r>
              <a:rPr lang="fi-FI" dirty="0"/>
              <a:t>8</a:t>
            </a:r>
          </a:p>
          <a:p>
            <a:pPr lvl="8"/>
            <a:r>
              <a:rPr lang="fi-FI" dirty="0"/>
              <a:t>9</a:t>
            </a:r>
          </a:p>
          <a:p>
            <a:pPr lvl="4"/>
            <a:endParaRPr lang="fi-FI" dirty="0"/>
          </a:p>
          <a:p>
            <a:pPr lvl="4"/>
            <a:endParaRPr lang="fi-FI" dirty="0"/>
          </a:p>
        </p:txBody>
      </p:sp>
      <p:pic>
        <p:nvPicPr>
          <p:cNvPr id="9" name="Kuva 8" descr="Suomi.fi tunnus">
            <a:extLst>
              <a:ext uri="{FF2B5EF4-FFF2-40B4-BE49-F238E27FC236}">
                <a16:creationId xmlns:a16="http://schemas.microsoft.com/office/drawing/2014/main" id="{5B8DC26C-0F26-49F1-BE05-125C88BC674F}"/>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02098" y="253035"/>
            <a:ext cx="441446" cy="441446"/>
          </a:xfrm>
          <a:prstGeom prst="rect">
            <a:avLst/>
          </a:prstGeom>
        </p:spPr>
      </p:pic>
      <p:sp>
        <p:nvSpPr>
          <p:cNvPr id="10" name="Suorakulmio 9">
            <a:extLst>
              <a:ext uri="{FF2B5EF4-FFF2-40B4-BE49-F238E27FC236}">
                <a16:creationId xmlns:a16="http://schemas.microsoft.com/office/drawing/2014/main" id="{C3A25805-1DC0-484F-BCC1-B1C09DC6FD9B}"/>
              </a:ext>
            </a:extLst>
          </p:cNvPr>
          <p:cNvSpPr/>
          <p:nvPr/>
        </p:nvSpPr>
        <p:spPr>
          <a:xfrm>
            <a:off x="0" y="0"/>
            <a:ext cx="12192000" cy="72000"/>
          </a:xfrm>
          <a:prstGeom prst="rect">
            <a:avLst/>
          </a:prstGeom>
          <a:solidFill>
            <a:srgbClr val="002E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1" name="Suorakulmio 10">
            <a:extLst>
              <a:ext uri="{FF2B5EF4-FFF2-40B4-BE49-F238E27FC236}">
                <a16:creationId xmlns:a16="http://schemas.microsoft.com/office/drawing/2014/main" id="{91584A2D-EEAC-43E3-81FC-19AED7CD3E3F}"/>
              </a:ext>
            </a:extLst>
          </p:cNvPr>
          <p:cNvSpPr/>
          <p:nvPr/>
        </p:nvSpPr>
        <p:spPr>
          <a:xfrm>
            <a:off x="0" y="6786000"/>
            <a:ext cx="12192000" cy="72000"/>
          </a:xfrm>
          <a:prstGeom prst="rect">
            <a:avLst/>
          </a:prstGeom>
          <a:solidFill>
            <a:srgbClr val="002E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Tree>
    <p:extLst>
      <p:ext uri="{BB962C8B-B14F-4D97-AF65-F5344CB8AC3E}">
        <p14:creationId xmlns:p14="http://schemas.microsoft.com/office/powerpoint/2010/main" val="1703069925"/>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Lst>
  <p:txStyles>
    <p:titleStyle>
      <a:lvl1pPr algn="l" defTabSz="609585" rtl="0" eaLnBrk="1" latinLnBrk="0" hangingPunct="1">
        <a:spcBef>
          <a:spcPct val="0"/>
        </a:spcBef>
        <a:buNone/>
        <a:defRPr sz="3800" b="0" i="0" kern="1200">
          <a:solidFill>
            <a:schemeClr val="tx1"/>
          </a:solidFill>
          <a:latin typeface="+mj-lt"/>
          <a:ea typeface="+mj-ea"/>
          <a:cs typeface="+mj-cs"/>
        </a:defRPr>
      </a:lvl1pPr>
    </p:titleStyle>
    <p:bodyStyle>
      <a:lvl1pPr marL="248400" marR="0" indent="-248400" algn="l" defTabSz="609585" rtl="0" eaLnBrk="1" fontAlgn="auto" latinLnBrk="0" hangingPunct="1">
        <a:lnSpc>
          <a:spcPct val="90000"/>
        </a:lnSpc>
        <a:spcBef>
          <a:spcPts val="600"/>
        </a:spcBef>
        <a:spcAft>
          <a:spcPts val="1200"/>
        </a:spcAft>
        <a:buClr>
          <a:schemeClr val="tx2"/>
        </a:buClr>
        <a:buSzPct val="85000"/>
        <a:buFont typeface="Wingdings" panose="05000000000000000000" pitchFamily="2" charset="2"/>
        <a:buChar char="§"/>
        <a:tabLst/>
        <a:defRPr sz="2800" kern="1200">
          <a:solidFill>
            <a:schemeClr val="tx1">
              <a:lumMod val="50000"/>
            </a:schemeClr>
          </a:solidFill>
          <a:latin typeface="+mn-lt"/>
          <a:ea typeface="+mn-ea"/>
          <a:cs typeface="+mn-cs"/>
        </a:defRPr>
      </a:lvl1pPr>
      <a:lvl2pPr marL="684000" marR="0" indent="-230400" algn="l" defTabSz="609585" rtl="0" eaLnBrk="1" fontAlgn="auto" latinLnBrk="0" hangingPunct="1">
        <a:lnSpc>
          <a:spcPct val="90000"/>
        </a:lnSpc>
        <a:spcBef>
          <a:spcPts val="0"/>
        </a:spcBef>
        <a:spcAft>
          <a:spcPts val="600"/>
        </a:spcAft>
        <a:buClr>
          <a:schemeClr val="tx2"/>
        </a:buClr>
        <a:buSzTx/>
        <a:buFont typeface="Arial" panose="020B0604020202020204" pitchFamily="34" charset="0"/>
        <a:buChar char="•"/>
        <a:tabLst/>
        <a:defRPr sz="2400" kern="1200">
          <a:solidFill>
            <a:schemeClr val="tx1">
              <a:lumMod val="50000"/>
            </a:schemeClr>
          </a:solidFill>
          <a:latin typeface="+mn-lt"/>
          <a:ea typeface="+mn-ea"/>
          <a:cs typeface="+mn-cs"/>
        </a:defRPr>
      </a:lvl2pPr>
      <a:lvl3pPr marL="1152000" marR="0" indent="-252000" algn="l" defTabSz="609585" rtl="0" eaLnBrk="1" fontAlgn="auto" latinLnBrk="0" hangingPunct="1">
        <a:lnSpc>
          <a:spcPct val="90000"/>
        </a:lnSpc>
        <a:spcBef>
          <a:spcPts val="0"/>
        </a:spcBef>
        <a:spcAft>
          <a:spcPts val="600"/>
        </a:spcAft>
        <a:buClr>
          <a:schemeClr val="tx2"/>
        </a:buClr>
        <a:buSzPct val="80000"/>
        <a:buFont typeface="Courier New" panose="02070309020205020404" pitchFamily="49" charset="0"/>
        <a:buChar char="o"/>
        <a:tabLst/>
        <a:defRPr sz="2000" kern="1200">
          <a:solidFill>
            <a:schemeClr val="tx1">
              <a:lumMod val="50000"/>
            </a:schemeClr>
          </a:solidFill>
          <a:latin typeface="+mn-lt"/>
          <a:ea typeface="+mn-ea"/>
          <a:cs typeface="+mn-cs"/>
        </a:defRPr>
      </a:lvl3pPr>
      <a:lvl4pPr marL="1548000" marR="0" indent="-252000" algn="l" defTabSz="609585" rtl="0" eaLnBrk="1" fontAlgn="auto" latinLnBrk="0" hangingPunct="1">
        <a:lnSpc>
          <a:spcPct val="90000"/>
        </a:lnSpc>
        <a:spcBef>
          <a:spcPts val="0"/>
        </a:spcBef>
        <a:spcAft>
          <a:spcPts val="600"/>
        </a:spcAft>
        <a:buClr>
          <a:schemeClr val="tx2"/>
        </a:buClr>
        <a:buSzTx/>
        <a:buFont typeface="Arial" panose="020B0604020202020204" pitchFamily="34" charset="0"/>
        <a:buChar char="•"/>
        <a:tabLst/>
        <a:defRPr sz="1800" kern="1200">
          <a:solidFill>
            <a:schemeClr val="tx1">
              <a:lumMod val="50000"/>
            </a:schemeClr>
          </a:solidFill>
          <a:latin typeface="+mn-lt"/>
          <a:ea typeface="+mn-ea"/>
          <a:cs typeface="+mn-cs"/>
        </a:defRPr>
      </a:lvl4pPr>
      <a:lvl5pPr marL="1980000" marR="0" indent="-252000" algn="l" defTabSz="609585" rtl="0" eaLnBrk="1" fontAlgn="auto" latinLnBrk="0" hangingPunct="1">
        <a:lnSpc>
          <a:spcPct val="90000"/>
        </a:lnSpc>
        <a:spcBef>
          <a:spcPct val="20000"/>
        </a:spcBef>
        <a:spcAft>
          <a:spcPts val="600"/>
        </a:spcAft>
        <a:buClr>
          <a:schemeClr val="tx2"/>
        </a:buClr>
        <a:buSzTx/>
        <a:buFont typeface="Arial" panose="020B0604020202020204" pitchFamily="34" charset="0"/>
        <a:buChar char="•"/>
        <a:tabLst/>
        <a:defRPr sz="1800" kern="1200">
          <a:solidFill>
            <a:schemeClr val="tx1">
              <a:lumMod val="50000"/>
            </a:schemeClr>
          </a:solidFill>
          <a:latin typeface="+mn-lt"/>
          <a:ea typeface="+mn-ea"/>
          <a:cs typeface="+mn-cs"/>
        </a:defRPr>
      </a:lvl5pPr>
      <a:lvl6pPr marL="2412000" indent="-252000" algn="l" defTabSz="609585" rtl="0" eaLnBrk="1" latinLnBrk="0" hangingPunct="1">
        <a:lnSpc>
          <a:spcPct val="90000"/>
        </a:lnSpc>
        <a:spcBef>
          <a:spcPts val="373"/>
        </a:spcBef>
        <a:spcAft>
          <a:spcPts val="600"/>
        </a:spcAft>
        <a:buClr>
          <a:schemeClr val="tx2"/>
        </a:buClr>
        <a:buFont typeface="Arial" panose="020B0604020202020204" pitchFamily="34" charset="0"/>
        <a:buChar char="•"/>
        <a:defRPr sz="1800" kern="1200">
          <a:solidFill>
            <a:schemeClr val="tx1">
              <a:lumMod val="50000"/>
            </a:schemeClr>
          </a:solidFill>
          <a:latin typeface="+mn-lt"/>
          <a:ea typeface="+mn-ea"/>
          <a:cs typeface="+mn-cs"/>
        </a:defRPr>
      </a:lvl6pPr>
      <a:lvl7pPr marL="2880000" indent="-252000" algn="l" defTabSz="609585" rtl="0" eaLnBrk="1" latinLnBrk="0" hangingPunct="1">
        <a:lnSpc>
          <a:spcPct val="90000"/>
        </a:lnSpc>
        <a:spcBef>
          <a:spcPts val="373"/>
        </a:spcBef>
        <a:spcAft>
          <a:spcPts val="600"/>
        </a:spcAft>
        <a:buClr>
          <a:schemeClr val="tx2"/>
        </a:buClr>
        <a:buFont typeface="Arial" panose="020B0604020202020204" pitchFamily="34" charset="0"/>
        <a:buChar char="•"/>
        <a:defRPr sz="1800" kern="1200">
          <a:solidFill>
            <a:schemeClr val="tx1">
              <a:lumMod val="50000"/>
            </a:schemeClr>
          </a:solidFill>
          <a:latin typeface="+mn-lt"/>
          <a:ea typeface="+mn-ea"/>
          <a:cs typeface="+mn-cs"/>
        </a:defRPr>
      </a:lvl7pPr>
      <a:lvl8pPr marL="3276000" indent="-252000" algn="l" defTabSz="609585" rtl="0" eaLnBrk="1" latinLnBrk="0" hangingPunct="1">
        <a:lnSpc>
          <a:spcPct val="90000"/>
        </a:lnSpc>
        <a:spcBef>
          <a:spcPts val="373"/>
        </a:spcBef>
        <a:spcAft>
          <a:spcPts val="600"/>
        </a:spcAft>
        <a:buClr>
          <a:schemeClr val="tx2"/>
        </a:buClr>
        <a:buFont typeface="Arial" panose="020B0604020202020204" pitchFamily="34" charset="0"/>
        <a:buChar char="•"/>
        <a:defRPr sz="1800" kern="1200">
          <a:solidFill>
            <a:schemeClr val="tx1">
              <a:lumMod val="50000"/>
            </a:schemeClr>
          </a:solidFill>
          <a:latin typeface="+mn-lt"/>
          <a:ea typeface="+mn-ea"/>
          <a:cs typeface="+mn-cs"/>
        </a:defRPr>
      </a:lvl8pPr>
      <a:lvl9pPr marL="3744000" indent="-252000" algn="l" defTabSz="609585" rtl="0" eaLnBrk="1" latinLnBrk="0" hangingPunct="1">
        <a:lnSpc>
          <a:spcPct val="90000"/>
        </a:lnSpc>
        <a:spcBef>
          <a:spcPts val="373"/>
        </a:spcBef>
        <a:spcAft>
          <a:spcPts val="600"/>
        </a:spcAft>
        <a:buClr>
          <a:schemeClr val="tx2"/>
        </a:buClr>
        <a:buFont typeface="Arial" panose="020B0604020202020204" pitchFamily="34" charset="0"/>
        <a:buChar char="•"/>
        <a:defRPr sz="1800" kern="1200">
          <a:solidFill>
            <a:schemeClr val="tx1">
              <a:lumMod val="50000"/>
            </a:schemeClr>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chart" Target="../charts/chart1.xml"/><Relationship Id="rId7"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441E9EC-F75E-7FDF-4245-83F2A4A5FE62}"/>
              </a:ext>
            </a:extLst>
          </p:cNvPr>
          <p:cNvSpPr>
            <a:spLocks noGrp="1"/>
          </p:cNvSpPr>
          <p:nvPr>
            <p:ph type="ctrTitle"/>
          </p:nvPr>
        </p:nvSpPr>
        <p:spPr>
          <a:xfrm>
            <a:off x="911424" y="1340768"/>
            <a:ext cx="9811994" cy="1777082"/>
          </a:xfrm>
        </p:spPr>
        <p:txBody>
          <a:bodyPr>
            <a:normAutofit fontScale="90000"/>
          </a:bodyPr>
          <a:lstStyle/>
          <a:p>
            <a:r>
              <a:rPr lang="sv-FI" sz="5400" dirty="0">
                <a:solidFill>
                  <a:srgbClr val="FFFFFF"/>
                </a:solidFill>
                <a:latin typeface="Arial" panose="020B0604020202020204" pitchFamily="34" charset="0"/>
                <a:cs typeface="Arial" panose="020B0604020202020204" pitchFamily="34" charset="0"/>
              </a:rPr>
              <a:t>Suomi.fi-strategin fram till 2030 – proposition på remiss</a:t>
            </a:r>
          </a:p>
        </p:txBody>
      </p:sp>
      <p:sp>
        <p:nvSpPr>
          <p:cNvPr id="3" name="Alaotsikko 2">
            <a:extLst>
              <a:ext uri="{FF2B5EF4-FFF2-40B4-BE49-F238E27FC236}">
                <a16:creationId xmlns:a16="http://schemas.microsoft.com/office/drawing/2014/main" id="{D9E8D9E0-6E9F-9240-0EBC-45F22561F245}"/>
              </a:ext>
            </a:extLst>
          </p:cNvPr>
          <p:cNvSpPr>
            <a:spLocks noGrp="1"/>
          </p:cNvSpPr>
          <p:nvPr>
            <p:ph type="subTitle" idx="1"/>
          </p:nvPr>
        </p:nvSpPr>
        <p:spPr>
          <a:xfrm>
            <a:off x="911424" y="3691880"/>
            <a:ext cx="8784000" cy="1656000"/>
          </a:xfrm>
        </p:spPr>
        <p:txBody>
          <a:bodyPr>
            <a:normAutofit/>
          </a:bodyPr>
          <a:lstStyle/>
          <a:p>
            <a:r>
              <a:rPr lang="sv-FI" sz="3300"/>
              <a:t>10.4.2024</a:t>
            </a:r>
            <a:r>
              <a:rPr lang="sv-FI" sz="2800" b="1"/>
              <a:t/>
            </a:r>
            <a:br>
              <a:rPr lang="sv-FI" sz="2800" b="1"/>
            </a:br>
            <a:endParaRPr lang="sv-FI" sz="2800" b="1"/>
          </a:p>
        </p:txBody>
      </p:sp>
    </p:spTree>
    <p:extLst>
      <p:ext uri="{BB962C8B-B14F-4D97-AF65-F5344CB8AC3E}">
        <p14:creationId xmlns:p14="http://schemas.microsoft.com/office/powerpoint/2010/main" val="8921222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6145" y="135759"/>
            <a:ext cx="8959273" cy="6657586"/>
          </a:xfrm>
          <a:prstGeom prst="rect">
            <a:avLst/>
          </a:prstGeom>
        </p:spPr>
      </p:pic>
    </p:spTree>
    <p:extLst>
      <p:ext uri="{BB962C8B-B14F-4D97-AF65-F5344CB8AC3E}">
        <p14:creationId xmlns:p14="http://schemas.microsoft.com/office/powerpoint/2010/main" val="524991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kstiruutu 17">
            <a:extLst>
              <a:ext uri="{FF2B5EF4-FFF2-40B4-BE49-F238E27FC236}">
                <a16:creationId xmlns:a16="http://schemas.microsoft.com/office/drawing/2014/main" id="{11F644A3-F637-E6B3-5DE9-5D7508ADD837}"/>
              </a:ext>
            </a:extLst>
          </p:cNvPr>
          <p:cNvSpPr txBox="1"/>
          <p:nvPr/>
        </p:nvSpPr>
        <p:spPr>
          <a:xfrm>
            <a:off x="693254" y="256808"/>
            <a:ext cx="6097656" cy="369332"/>
          </a:xfrm>
          <a:prstGeom prst="rect">
            <a:avLst/>
          </a:prstGeom>
          <a:noFill/>
        </p:spPr>
        <p:txBody>
          <a:bodyPr wrap="square">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800" b="1" i="0" u="none" strike="noStrike" cap="none" normalizeH="0" baseline="0" noProof="0">
                <a:ln>
                  <a:noFill/>
                </a:ln>
                <a:solidFill>
                  <a:srgbClr val="FFFFFF"/>
                </a:solidFill>
                <a:effectLst/>
                <a:uLnTx/>
                <a:uFillTx/>
                <a:latin typeface="Calibri"/>
                <a:ea typeface="+mn-ea"/>
                <a:cs typeface="+mn-cs"/>
              </a:rPr>
              <a:t>En del av den nationella digitala infrastrukturen</a:t>
            </a:r>
          </a:p>
        </p:txBody>
      </p:sp>
      <p:grpSp>
        <p:nvGrpSpPr>
          <p:cNvPr id="6" name="Ryhmä 5">
            <a:extLst>
              <a:ext uri="{FF2B5EF4-FFF2-40B4-BE49-F238E27FC236}">
                <a16:creationId xmlns:a16="http://schemas.microsoft.com/office/drawing/2014/main" id="{A353E85B-CB4B-C364-4A08-B61AD52FD762}"/>
              </a:ext>
            </a:extLst>
          </p:cNvPr>
          <p:cNvGrpSpPr/>
          <p:nvPr/>
        </p:nvGrpSpPr>
        <p:grpSpPr>
          <a:xfrm>
            <a:off x="746620" y="1300293"/>
            <a:ext cx="6501468" cy="2162262"/>
            <a:chOff x="746620" y="1350627"/>
            <a:chExt cx="6501468" cy="2162262"/>
          </a:xfrm>
        </p:grpSpPr>
        <p:sp>
          <p:nvSpPr>
            <p:cNvPr id="2" name="Suorakulmio 1">
              <a:extLst>
                <a:ext uri="{FF2B5EF4-FFF2-40B4-BE49-F238E27FC236}">
                  <a16:creationId xmlns:a16="http://schemas.microsoft.com/office/drawing/2014/main" id="{9384AD6C-13C1-E9D7-F3CC-7D76C4A91ADC}"/>
                </a:ext>
              </a:extLst>
            </p:cNvPr>
            <p:cNvSpPr/>
            <p:nvPr/>
          </p:nvSpPr>
          <p:spPr>
            <a:xfrm>
              <a:off x="746620" y="1350627"/>
              <a:ext cx="2223082" cy="216226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b="0" i="0" u="none" strike="noStrike" cap="none" normalizeH="0" baseline="0" noProof="0">
                  <a:ln>
                    <a:noFill/>
                  </a:ln>
                  <a:solidFill>
                    <a:srgbClr val="002E5F"/>
                  </a:solidFill>
                  <a:effectLst/>
                  <a:uLnTx/>
                  <a:uFillTx/>
                  <a:latin typeface="Calibri"/>
                  <a:ea typeface="+mn-ea"/>
                  <a:cs typeface="+mn-cs"/>
                </a:rPr>
                <a:t>200</a:t>
              </a:r>
              <a:br>
                <a:rPr kumimoji="0" lang="sv-FI" b="0" i="0" u="none" strike="noStrike" cap="none" normalizeH="0" baseline="0" noProof="0">
                  <a:ln>
                    <a:noFill/>
                  </a:ln>
                  <a:solidFill>
                    <a:srgbClr val="002E5F"/>
                  </a:solidFill>
                  <a:effectLst/>
                  <a:uLnTx/>
                  <a:uFillTx/>
                  <a:latin typeface="Calibri"/>
                  <a:ea typeface="+mn-ea"/>
                  <a:cs typeface="+mn-cs"/>
                </a:rPr>
              </a:br>
              <a:r>
                <a:rPr kumimoji="0" lang="sv-FI" b="0" i="0" u="none" strike="noStrike" cap="none" normalizeH="0" baseline="0" noProof="0">
                  <a:ln>
                    <a:noFill/>
                  </a:ln>
                  <a:solidFill>
                    <a:srgbClr val="002E5F"/>
                  </a:solidFill>
                  <a:effectLst/>
                  <a:uLnTx/>
                  <a:uFillTx/>
                  <a:latin typeface="Calibri"/>
                  <a:ea typeface="+mn-ea"/>
                  <a:cs typeface="+mn-cs"/>
                </a:rPr>
                <a:t>miljoner identifieringar per år i offentliga elektroniska tjänster.</a:t>
              </a:r>
            </a:p>
          </p:txBody>
        </p:sp>
        <p:sp>
          <p:nvSpPr>
            <p:cNvPr id="3" name="Suorakulmio 2">
              <a:extLst>
                <a:ext uri="{FF2B5EF4-FFF2-40B4-BE49-F238E27FC236}">
                  <a16:creationId xmlns:a16="http://schemas.microsoft.com/office/drawing/2014/main" id="{4549FC44-A8DD-72E1-17AE-362CC428416F}"/>
                </a:ext>
              </a:extLst>
            </p:cNvPr>
            <p:cNvSpPr/>
            <p:nvPr/>
          </p:nvSpPr>
          <p:spPr>
            <a:xfrm>
              <a:off x="2962711" y="1350627"/>
              <a:ext cx="4285377" cy="216226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b="0" i="0" u="none" strike="noStrike" cap="none" normalizeH="0" baseline="0" noProof="0">
                  <a:ln>
                    <a:noFill/>
                  </a:ln>
                  <a:solidFill>
                    <a:srgbClr val="002E5F"/>
                  </a:solidFill>
                  <a:effectLst/>
                  <a:uLnTx/>
                  <a:uFillTx/>
                  <a:latin typeface="Calibri"/>
                  <a:ea typeface="+mn-ea"/>
                  <a:cs typeface="+mn-cs"/>
                </a:rPr>
                <a:t>4 207 760</a:t>
              </a:r>
              <a:br>
                <a:rPr kumimoji="0" lang="sv-FI" b="0" i="0" u="none" strike="noStrike" cap="none" normalizeH="0" baseline="0" noProof="0">
                  <a:ln>
                    <a:noFill/>
                  </a:ln>
                  <a:solidFill>
                    <a:srgbClr val="002E5F"/>
                  </a:solidFill>
                  <a:effectLst/>
                  <a:uLnTx/>
                  <a:uFillTx/>
                  <a:latin typeface="Calibri"/>
                  <a:ea typeface="+mn-ea"/>
                  <a:cs typeface="+mn-cs"/>
                </a:rPr>
              </a:br>
              <a:r>
                <a:rPr kumimoji="0" lang="sv-FI" b="0" i="0" u="none" strike="noStrike" cap="none" normalizeH="0" baseline="0" noProof="0">
                  <a:ln>
                    <a:noFill/>
                  </a:ln>
                  <a:solidFill>
                    <a:srgbClr val="002E5F"/>
                  </a:solidFill>
                  <a:effectLst/>
                  <a:uLnTx/>
                  <a:uFillTx/>
                  <a:latin typeface="Calibri"/>
                  <a:ea typeface="+mn-ea"/>
                  <a:cs typeface="+mn-cs"/>
                </a:rPr>
                <a:t>olika personer identifierade sig och uträttade ärenden elektroniskt under 2022.</a:t>
              </a:r>
              <a:r>
                <a:rPr kumimoji="0" lang="sv-FI" sz="1600" b="0" i="0" u="none" strike="noStrike" cap="none" normalizeH="0" baseline="0" noProof="0">
                  <a:ln>
                    <a:noFill/>
                  </a:ln>
                  <a:solidFill>
                    <a:srgbClr val="002E5F"/>
                  </a:solidFill>
                  <a:effectLst/>
                  <a:uLnTx/>
                  <a:uFillTx/>
                  <a:latin typeface="Calibri"/>
                  <a:ea typeface="+mn-ea"/>
                  <a:cs typeface="+mn-cs"/>
                </a:rPr>
                <a:t> </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002E5F"/>
                  </a:solidFill>
                  <a:effectLst/>
                  <a:uLnTx/>
                  <a:uFillTx/>
                  <a:latin typeface="Calibri"/>
                  <a:ea typeface="+mn-ea"/>
                  <a:cs typeface="+mn-cs"/>
                </a:rPr>
                <a:t/>
              </a:r>
              <a:br>
                <a:rPr kumimoji="0" lang="sv-FI" sz="1200" b="0" i="0" u="none" strike="noStrike" cap="none" normalizeH="0" baseline="0" noProof="0">
                  <a:ln>
                    <a:noFill/>
                  </a:ln>
                  <a:solidFill>
                    <a:srgbClr val="002E5F"/>
                  </a:solidFill>
                  <a:effectLst/>
                  <a:uLnTx/>
                  <a:uFillTx/>
                  <a:latin typeface="Calibri"/>
                  <a:ea typeface="+mn-ea"/>
                  <a:cs typeface="+mn-cs"/>
                </a:rPr>
              </a:br>
              <a:r>
                <a:rPr kumimoji="0" lang="sv-FI" sz="1200" b="0" i="0" u="none" strike="noStrike" cap="none" normalizeH="0" baseline="0" noProof="0">
                  <a:ln>
                    <a:noFill/>
                  </a:ln>
                  <a:solidFill>
                    <a:srgbClr val="002E5F"/>
                  </a:solidFill>
                  <a:effectLst/>
                  <a:uLnTx/>
                  <a:uFillTx/>
                  <a:latin typeface="Calibri"/>
                  <a:ea typeface="+mn-ea"/>
                  <a:cs typeface="+mn-cs"/>
                </a:rPr>
                <a:t>Antalet myndiga är 4 545 443 (rösträttsregistret våren 2023)</a:t>
              </a:r>
            </a:p>
          </p:txBody>
        </p:sp>
      </p:grpSp>
      <p:grpSp>
        <p:nvGrpSpPr>
          <p:cNvPr id="7" name="Ryhmä 6">
            <a:extLst>
              <a:ext uri="{FF2B5EF4-FFF2-40B4-BE49-F238E27FC236}">
                <a16:creationId xmlns:a16="http://schemas.microsoft.com/office/drawing/2014/main" id="{28A43E94-01EB-0B58-623A-287AEE209163}"/>
              </a:ext>
            </a:extLst>
          </p:cNvPr>
          <p:cNvGrpSpPr/>
          <p:nvPr/>
        </p:nvGrpSpPr>
        <p:grpSpPr>
          <a:xfrm>
            <a:off x="7224321" y="1291904"/>
            <a:ext cx="4446164" cy="2162262"/>
            <a:chOff x="7224321" y="1350627"/>
            <a:chExt cx="4446164" cy="2162262"/>
          </a:xfrm>
        </p:grpSpPr>
        <p:sp>
          <p:nvSpPr>
            <p:cNvPr id="4" name="Suorakulmio 3">
              <a:extLst>
                <a:ext uri="{FF2B5EF4-FFF2-40B4-BE49-F238E27FC236}">
                  <a16:creationId xmlns:a16="http://schemas.microsoft.com/office/drawing/2014/main" id="{74FF3D68-C9E0-29D3-BF6F-67DE1F6E018D}"/>
                </a:ext>
              </a:extLst>
            </p:cNvPr>
            <p:cNvSpPr/>
            <p:nvPr/>
          </p:nvSpPr>
          <p:spPr>
            <a:xfrm>
              <a:off x="7224321" y="1350627"/>
              <a:ext cx="2223082" cy="2162262"/>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b="0" i="0" u="none" strike="noStrike" cap="none" normalizeH="0" baseline="0" noProof="0">
                  <a:ln>
                    <a:noFill/>
                  </a:ln>
                  <a:solidFill>
                    <a:srgbClr val="FFFFFF"/>
                  </a:solidFill>
                  <a:effectLst/>
                  <a:uLnTx/>
                  <a:uFillTx/>
                  <a:latin typeface="Calibri"/>
                  <a:ea typeface="+mn-ea"/>
                  <a:cs typeface="+mn-cs"/>
                </a:rPr>
                <a:t>1,1</a:t>
              </a:r>
              <a:br>
                <a:rPr kumimoji="0" lang="sv-FI" b="0" i="0" u="none" strike="noStrike" cap="none" normalizeH="0" baseline="0" noProof="0">
                  <a:ln>
                    <a:noFill/>
                  </a:ln>
                  <a:solidFill>
                    <a:srgbClr val="FFFFFF"/>
                  </a:solidFill>
                  <a:effectLst/>
                  <a:uLnTx/>
                  <a:uFillTx/>
                  <a:latin typeface="Calibri"/>
                  <a:ea typeface="+mn-ea"/>
                  <a:cs typeface="+mn-cs"/>
                </a:rPr>
              </a:br>
              <a:r>
                <a:rPr kumimoji="0" lang="sv-FI" b="0" i="0" u="none" strike="noStrike" cap="none" normalizeH="0" baseline="0" noProof="0">
                  <a:ln>
                    <a:noFill/>
                  </a:ln>
                  <a:solidFill>
                    <a:srgbClr val="FFFFFF"/>
                  </a:solidFill>
                  <a:effectLst/>
                  <a:uLnTx/>
                  <a:uFillTx/>
                  <a:latin typeface="Calibri"/>
                  <a:ea typeface="+mn-ea"/>
                  <a:cs typeface="+mn-cs"/>
                </a:rPr>
                <a:t>miljoner personer tar endast emot elektroniska meddelanden.</a:t>
              </a:r>
            </a:p>
          </p:txBody>
        </p:sp>
        <p:sp>
          <p:nvSpPr>
            <p:cNvPr id="15" name="Suorakulmio 14">
              <a:extLst>
                <a:ext uri="{FF2B5EF4-FFF2-40B4-BE49-F238E27FC236}">
                  <a16:creationId xmlns:a16="http://schemas.microsoft.com/office/drawing/2014/main" id="{F202F42D-817B-6BE8-4DFC-98413C5099F3}"/>
                </a:ext>
              </a:extLst>
            </p:cNvPr>
            <p:cNvSpPr/>
            <p:nvPr/>
          </p:nvSpPr>
          <p:spPr>
            <a:xfrm>
              <a:off x="9447403" y="1350627"/>
              <a:ext cx="2223082" cy="2162262"/>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600" i="0" u="none" strike="noStrike" cap="none" normalizeH="0" baseline="0" noProof="0">
                  <a:ln>
                    <a:noFill/>
                  </a:ln>
                  <a:solidFill>
                    <a:srgbClr val="FFFFFF"/>
                  </a:solidFill>
                  <a:effectLst/>
                  <a:uLnTx/>
                  <a:uFillTx/>
                  <a:latin typeface="Calibri"/>
                  <a:ea typeface="+mn-ea"/>
                  <a:cs typeface="+mn-cs"/>
                </a:rPr>
                <a:t>År 2022 skickades </a:t>
              </a:r>
              <a:r>
                <a:rPr kumimoji="0" lang="sv-FI" sz="1600" b="1" i="0" u="none" strike="noStrike" cap="none" normalizeH="0" baseline="0" noProof="0">
                  <a:ln>
                    <a:noFill/>
                  </a:ln>
                  <a:solidFill>
                    <a:srgbClr val="FFFFFF"/>
                  </a:solidFill>
                  <a:effectLst/>
                  <a:uLnTx/>
                  <a:uFillTx/>
                  <a:latin typeface="Calibri"/>
                  <a:ea typeface="+mn-ea"/>
                  <a:cs typeface="+mn-cs"/>
                </a:rPr>
                <a:t>cirka 13 miljoner elektroniska meddelanden. </a:t>
              </a:r>
              <a:r>
                <a:rPr kumimoji="0" lang="sv-FI" sz="1600" b="0" i="0" u="none" strike="noStrike" cap="none" normalizeH="0" baseline="0" noProof="0">
                  <a:ln>
                    <a:noFill/>
                  </a:ln>
                  <a:solidFill>
                    <a:srgbClr val="FFFFFF"/>
                  </a:solidFill>
                  <a:effectLst/>
                  <a:uLnTx/>
                  <a:uFillTx/>
                  <a:latin typeface="Calibri"/>
                  <a:ea typeface="+mn-ea"/>
                  <a:cs typeface="+mn-cs"/>
                </a:rPr>
                <a:t>Dessutom skickades cirka 10 miljoner meddelanden via papperspost.</a:t>
              </a:r>
            </a:p>
          </p:txBody>
        </p:sp>
      </p:grpSp>
      <p:sp>
        <p:nvSpPr>
          <p:cNvPr id="16" name="Suorakulmio 15">
            <a:extLst>
              <a:ext uri="{FF2B5EF4-FFF2-40B4-BE49-F238E27FC236}">
                <a16:creationId xmlns:a16="http://schemas.microsoft.com/office/drawing/2014/main" id="{B86AFEB2-4379-044E-C1A8-5AC843F30194}"/>
              </a:ext>
            </a:extLst>
          </p:cNvPr>
          <p:cNvSpPr/>
          <p:nvPr/>
        </p:nvSpPr>
        <p:spPr>
          <a:xfrm>
            <a:off x="739629" y="3776445"/>
            <a:ext cx="2223082" cy="216226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b="0" i="0" u="none" strike="noStrike" cap="none" normalizeH="0" baseline="0" noProof="0">
                <a:ln>
                  <a:noFill/>
                </a:ln>
                <a:solidFill>
                  <a:srgbClr val="FFFFFF"/>
                </a:solidFill>
                <a:effectLst/>
                <a:uLnTx/>
                <a:uFillTx/>
                <a:latin typeface="Calibri"/>
                <a:ea typeface="+mn-ea"/>
                <a:cs typeface="+mn-cs"/>
              </a:rPr>
              <a:t>44</a:t>
            </a:r>
            <a:br>
              <a:rPr kumimoji="0" lang="sv-FI" b="0" i="0" u="none" strike="noStrike" cap="none" normalizeH="0" baseline="0" noProof="0">
                <a:ln>
                  <a:noFill/>
                </a:ln>
                <a:solidFill>
                  <a:srgbClr val="FFFFFF"/>
                </a:solidFill>
                <a:effectLst/>
                <a:uLnTx/>
                <a:uFillTx/>
                <a:latin typeface="Calibri"/>
                <a:ea typeface="+mn-ea"/>
                <a:cs typeface="+mn-cs"/>
              </a:rPr>
            </a:br>
            <a:r>
              <a:rPr kumimoji="0" lang="sv-FI" b="0" i="0" u="none" strike="noStrike" cap="none" normalizeH="0" baseline="0" noProof="0">
                <a:ln>
                  <a:noFill/>
                </a:ln>
                <a:solidFill>
                  <a:srgbClr val="FFFFFF"/>
                </a:solidFill>
                <a:effectLst/>
                <a:uLnTx/>
                <a:uFillTx/>
                <a:latin typeface="Calibri"/>
                <a:ea typeface="+mn-ea"/>
                <a:cs typeface="+mn-cs"/>
              </a:rPr>
              <a:t>miljoner elektroniska fullmakter sedan 2017.</a:t>
            </a:r>
          </a:p>
        </p:txBody>
      </p:sp>
      <p:sp>
        <p:nvSpPr>
          <p:cNvPr id="31" name="Tekstiruutu 30">
            <a:extLst>
              <a:ext uri="{FF2B5EF4-FFF2-40B4-BE49-F238E27FC236}">
                <a16:creationId xmlns:a16="http://schemas.microsoft.com/office/drawing/2014/main" id="{141B62E5-3B8F-7C8A-B59A-15BD3A139863}"/>
              </a:ext>
            </a:extLst>
          </p:cNvPr>
          <p:cNvSpPr txBox="1"/>
          <p:nvPr/>
        </p:nvSpPr>
        <p:spPr>
          <a:xfrm>
            <a:off x="3615654" y="3850547"/>
            <a:ext cx="2659310" cy="523220"/>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~5 milj. elektroniska person-person-fullmakter.</a:t>
            </a:r>
          </a:p>
        </p:txBody>
      </p:sp>
      <p:sp>
        <p:nvSpPr>
          <p:cNvPr id="32" name="Tekstiruutu 31">
            <a:extLst>
              <a:ext uri="{FF2B5EF4-FFF2-40B4-BE49-F238E27FC236}">
                <a16:creationId xmlns:a16="http://schemas.microsoft.com/office/drawing/2014/main" id="{15C0100C-506F-9D62-D94A-34763825D69A}"/>
              </a:ext>
            </a:extLst>
          </p:cNvPr>
          <p:cNvSpPr txBox="1"/>
          <p:nvPr/>
        </p:nvSpPr>
        <p:spPr>
          <a:xfrm>
            <a:off x="3615654" y="4484979"/>
            <a:ext cx="2659310" cy="738664"/>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~27 milj. elektroniska organisationsfullmakter (huvudparten är fullmakter som ges av företag).</a:t>
            </a:r>
          </a:p>
        </p:txBody>
      </p:sp>
      <p:sp>
        <p:nvSpPr>
          <p:cNvPr id="34" name="Tekstiruutu 33">
            <a:extLst>
              <a:ext uri="{FF2B5EF4-FFF2-40B4-BE49-F238E27FC236}">
                <a16:creationId xmlns:a16="http://schemas.microsoft.com/office/drawing/2014/main" id="{76D97FC2-5CBC-8BEC-5974-F7470D1478F6}"/>
              </a:ext>
            </a:extLst>
          </p:cNvPr>
          <p:cNvSpPr txBox="1"/>
          <p:nvPr/>
        </p:nvSpPr>
        <p:spPr>
          <a:xfrm>
            <a:off x="3615653" y="5329079"/>
            <a:ext cx="2969703" cy="523220"/>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~2,7 miljoner elektroniska fullmakter skapades med hjälp av MDB:s tjänstemän.</a:t>
            </a:r>
          </a:p>
        </p:txBody>
      </p:sp>
      <p:sp>
        <p:nvSpPr>
          <p:cNvPr id="45" name="Suorakulmio 44">
            <a:extLst>
              <a:ext uri="{FF2B5EF4-FFF2-40B4-BE49-F238E27FC236}">
                <a16:creationId xmlns:a16="http://schemas.microsoft.com/office/drawing/2014/main" id="{D37728E7-6636-ED63-4A12-0C0D21C8757C}"/>
              </a:ext>
            </a:extLst>
          </p:cNvPr>
          <p:cNvSpPr/>
          <p:nvPr/>
        </p:nvSpPr>
        <p:spPr>
          <a:xfrm>
            <a:off x="7224321" y="3776445"/>
            <a:ext cx="2223082" cy="2162262"/>
          </a:xfrm>
          <a:prstGeom prst="rect">
            <a:avLst/>
          </a:prstGeom>
          <a:solidFill>
            <a:srgbClr val="00337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600" b="0" i="0" u="none" strike="noStrike" cap="none" normalizeH="0" baseline="0" noProof="0">
                <a:ln>
                  <a:noFill/>
                </a:ln>
                <a:solidFill>
                  <a:srgbClr val="FFFFFF"/>
                </a:solidFill>
                <a:effectLst/>
                <a:uLnTx/>
                <a:uFillTx/>
                <a:latin typeface="Calibri"/>
                <a:ea typeface="+mn-ea"/>
                <a:cs typeface="+mn-cs"/>
              </a:rPr>
              <a:t>Varje månad uträttas ärenden för en persons eller en organisations räkning</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b="0" i="0" u="none" strike="noStrike" cap="none" normalizeH="0" baseline="0" noProof="0">
                <a:ln>
                  <a:noFill/>
                </a:ln>
                <a:solidFill>
                  <a:srgbClr val="FFFFFF"/>
                </a:solidFill>
                <a:effectLst/>
                <a:uLnTx/>
                <a:uFillTx/>
                <a:latin typeface="Calibri"/>
                <a:ea typeface="+mn-ea"/>
                <a:cs typeface="+mn-cs"/>
              </a:rPr>
              <a:t>4–5</a:t>
            </a:r>
            <a:br>
              <a:rPr kumimoji="0" lang="sv-FI" b="0" i="0" u="none" strike="noStrike" cap="none" normalizeH="0" baseline="0" noProof="0">
                <a:ln>
                  <a:noFill/>
                </a:ln>
                <a:solidFill>
                  <a:srgbClr val="FFFFFF"/>
                </a:solidFill>
                <a:effectLst/>
                <a:uLnTx/>
                <a:uFillTx/>
                <a:latin typeface="Calibri"/>
                <a:ea typeface="+mn-ea"/>
                <a:cs typeface="+mn-cs"/>
              </a:rPr>
            </a:br>
            <a:r>
              <a:rPr kumimoji="0" lang="sv-FI" b="0" i="0" u="none" strike="noStrike" cap="none" normalizeH="0" baseline="0" noProof="0">
                <a:ln>
                  <a:noFill/>
                </a:ln>
                <a:solidFill>
                  <a:srgbClr val="FFFFFF"/>
                </a:solidFill>
                <a:effectLst/>
                <a:uLnTx/>
                <a:uFillTx/>
                <a:latin typeface="Calibri"/>
                <a:ea typeface="+mn-ea"/>
                <a:cs typeface="+mn-cs"/>
              </a:rPr>
              <a:t>miljoner gånger.</a:t>
            </a:r>
          </a:p>
        </p:txBody>
      </p:sp>
      <p:sp>
        <p:nvSpPr>
          <p:cNvPr id="46" name="Suorakulmio 45">
            <a:extLst>
              <a:ext uri="{FF2B5EF4-FFF2-40B4-BE49-F238E27FC236}">
                <a16:creationId xmlns:a16="http://schemas.microsoft.com/office/drawing/2014/main" id="{B3684650-3B70-0DBF-009D-46E53BDF1ED9}"/>
              </a:ext>
            </a:extLst>
          </p:cNvPr>
          <p:cNvSpPr/>
          <p:nvPr/>
        </p:nvSpPr>
        <p:spPr>
          <a:xfrm>
            <a:off x="746620" y="6274966"/>
            <a:ext cx="10923865" cy="336762"/>
          </a:xfrm>
          <a:prstGeom prst="rect">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002E5F"/>
                </a:solidFill>
                <a:effectLst/>
                <a:uLnTx/>
                <a:uFillTx/>
                <a:latin typeface="Calibri"/>
                <a:ea typeface="+mn-ea"/>
                <a:cs typeface="+mn-cs"/>
              </a:rPr>
              <a:t>Informationsleden används av 258 organisationer och 620 system.</a:t>
            </a:r>
          </a:p>
        </p:txBody>
      </p:sp>
      <p:sp>
        <p:nvSpPr>
          <p:cNvPr id="47" name="Suorakulmio 46">
            <a:extLst>
              <a:ext uri="{FF2B5EF4-FFF2-40B4-BE49-F238E27FC236}">
                <a16:creationId xmlns:a16="http://schemas.microsoft.com/office/drawing/2014/main" id="{B3CA06C3-FD9F-BAAB-1139-185B57BACF39}"/>
              </a:ext>
            </a:extLst>
          </p:cNvPr>
          <p:cNvSpPr/>
          <p:nvPr/>
        </p:nvSpPr>
        <p:spPr>
          <a:xfrm>
            <a:off x="9445199" y="3429000"/>
            <a:ext cx="2223082" cy="250970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Cirka 43 000 tjänster har beskrivits i Servicedatalagret. </a:t>
            </a:r>
            <a:br>
              <a:rPr kumimoji="0" lang="sv-FI" sz="1400" b="0" i="0" u="none" strike="noStrike" cap="none" normalizeH="0" baseline="0" noProof="0">
                <a:ln>
                  <a:noFill/>
                </a:ln>
                <a:solidFill>
                  <a:srgbClr val="FFFFFF"/>
                </a:solidFill>
                <a:effectLst/>
                <a:uLnTx/>
                <a:uFillTx/>
                <a:latin typeface="Calibri"/>
                <a:ea typeface="+mn-ea"/>
                <a:cs typeface="+mn-cs"/>
              </a:rPr>
            </a:br>
            <a:r>
              <a:rPr kumimoji="0" lang="sv-FI" sz="2000" b="0" i="0" u="none" strike="noStrike" cap="none" normalizeH="0" baseline="0" noProof="0">
                <a:ln>
                  <a:noFill/>
                </a:ln>
                <a:solidFill>
                  <a:srgbClr val="FFFFFF"/>
                </a:solidFill>
                <a:effectLst/>
                <a:uLnTx/>
                <a:uFillTx/>
                <a:latin typeface="Calibri"/>
                <a:ea typeface="+mn-ea"/>
                <a:cs typeface="+mn-cs"/>
              </a:rPr>
              <a:t>Informationen används på över 100 olika webbplatser.</a:t>
            </a:r>
          </a:p>
        </p:txBody>
      </p:sp>
      <p:sp>
        <p:nvSpPr>
          <p:cNvPr id="48" name="Suorakulmio 47">
            <a:extLst>
              <a:ext uri="{FF2B5EF4-FFF2-40B4-BE49-F238E27FC236}">
                <a16:creationId xmlns:a16="http://schemas.microsoft.com/office/drawing/2014/main" id="{34535A13-023A-7D42-3AF2-56833DBF58CD}"/>
              </a:ext>
            </a:extLst>
          </p:cNvPr>
          <p:cNvSpPr/>
          <p:nvPr/>
        </p:nvSpPr>
        <p:spPr>
          <a:xfrm>
            <a:off x="746620" y="5938106"/>
            <a:ext cx="10923865" cy="33676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Suomi.fi besöks cirka en miljon gånger i månaden. Den populäraste handboken är ”Arbeta i Finland”.</a:t>
            </a:r>
          </a:p>
        </p:txBody>
      </p:sp>
      <p:sp>
        <p:nvSpPr>
          <p:cNvPr id="9" name="Suorakulmio 8">
            <a:extLst>
              <a:ext uri="{FF2B5EF4-FFF2-40B4-BE49-F238E27FC236}">
                <a16:creationId xmlns:a16="http://schemas.microsoft.com/office/drawing/2014/main" id="{115A9CBE-00BD-9F4E-6223-D3D78AE362BA}"/>
              </a:ext>
            </a:extLst>
          </p:cNvPr>
          <p:cNvSpPr/>
          <p:nvPr/>
        </p:nvSpPr>
        <p:spPr>
          <a:xfrm>
            <a:off x="746620" y="3433775"/>
            <a:ext cx="8696375" cy="336762"/>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800" b="1" i="0" u="none" strike="noStrike" cap="none" normalizeH="0" baseline="0" noProof="0">
                <a:ln>
                  <a:noFill/>
                </a:ln>
                <a:solidFill>
                  <a:srgbClr val="FFFFFF"/>
                </a:solidFill>
                <a:effectLst/>
                <a:uLnTx/>
                <a:uFillTx/>
                <a:latin typeface="Calibri"/>
                <a:ea typeface="+mn-ea"/>
                <a:cs typeface="+mn-cs"/>
              </a:rPr>
              <a:t>FULLMAKTER</a:t>
            </a:r>
          </a:p>
        </p:txBody>
      </p:sp>
      <p:sp>
        <p:nvSpPr>
          <p:cNvPr id="10" name="Suorakulmio 9">
            <a:extLst>
              <a:ext uri="{FF2B5EF4-FFF2-40B4-BE49-F238E27FC236}">
                <a16:creationId xmlns:a16="http://schemas.microsoft.com/office/drawing/2014/main" id="{C840527D-56FC-6D94-EE34-5B57344F25A2}"/>
              </a:ext>
            </a:extLst>
          </p:cNvPr>
          <p:cNvSpPr/>
          <p:nvPr/>
        </p:nvSpPr>
        <p:spPr>
          <a:xfrm>
            <a:off x="757212" y="955051"/>
            <a:ext cx="6467110" cy="336762"/>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800" b="1" i="0" u="none" strike="noStrike" cap="none" normalizeH="0" baseline="0" noProof="0">
                <a:ln>
                  <a:noFill/>
                </a:ln>
                <a:solidFill>
                  <a:srgbClr val="FFFFFF"/>
                </a:solidFill>
                <a:effectLst/>
                <a:uLnTx/>
                <a:uFillTx/>
                <a:latin typeface="Calibri"/>
                <a:ea typeface="+mn-ea"/>
                <a:cs typeface="+mn-cs"/>
              </a:rPr>
              <a:t>IDENTIFIERING</a:t>
            </a:r>
          </a:p>
        </p:txBody>
      </p:sp>
      <p:sp>
        <p:nvSpPr>
          <p:cNvPr id="11" name="Suorakulmio 10">
            <a:extLst>
              <a:ext uri="{FF2B5EF4-FFF2-40B4-BE49-F238E27FC236}">
                <a16:creationId xmlns:a16="http://schemas.microsoft.com/office/drawing/2014/main" id="{C4456B4F-2083-6FF2-6B73-B4945E046CB8}"/>
              </a:ext>
            </a:extLst>
          </p:cNvPr>
          <p:cNvSpPr/>
          <p:nvPr/>
        </p:nvSpPr>
        <p:spPr>
          <a:xfrm>
            <a:off x="7224321" y="959291"/>
            <a:ext cx="4443960" cy="336762"/>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800" b="1" i="0" u="none" strike="noStrike" cap="none" normalizeH="0" baseline="0" noProof="0">
                <a:ln>
                  <a:noFill/>
                </a:ln>
                <a:solidFill>
                  <a:srgbClr val="FFFFFF"/>
                </a:solidFill>
                <a:effectLst/>
                <a:uLnTx/>
                <a:uFillTx/>
                <a:latin typeface="Calibri"/>
                <a:ea typeface="+mn-ea"/>
                <a:cs typeface="+mn-cs"/>
              </a:rPr>
              <a:t>MEDDELANDEN</a:t>
            </a:r>
          </a:p>
        </p:txBody>
      </p:sp>
      <p:sp>
        <p:nvSpPr>
          <p:cNvPr id="12" name="Nuoli: Oikea 11">
            <a:extLst>
              <a:ext uri="{FF2B5EF4-FFF2-40B4-BE49-F238E27FC236}">
                <a16:creationId xmlns:a16="http://schemas.microsoft.com/office/drawing/2014/main" id="{C2D2FABB-3AC0-98FC-3856-A995071754E6}"/>
              </a:ext>
            </a:extLst>
          </p:cNvPr>
          <p:cNvSpPr/>
          <p:nvPr/>
        </p:nvSpPr>
        <p:spPr>
          <a:xfrm>
            <a:off x="2988818" y="3947122"/>
            <a:ext cx="466999" cy="350569"/>
          </a:xfrm>
          <a:prstGeom prst="rightArrow">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a:ea typeface="+mn-ea"/>
              <a:cs typeface="+mn-cs"/>
            </a:endParaRPr>
          </a:p>
        </p:txBody>
      </p:sp>
      <p:sp>
        <p:nvSpPr>
          <p:cNvPr id="13" name="Nuoli: Oikea 12">
            <a:extLst>
              <a:ext uri="{FF2B5EF4-FFF2-40B4-BE49-F238E27FC236}">
                <a16:creationId xmlns:a16="http://schemas.microsoft.com/office/drawing/2014/main" id="{3EFAB485-4B95-1AA6-9212-C597658501A5}"/>
              </a:ext>
            </a:extLst>
          </p:cNvPr>
          <p:cNvSpPr/>
          <p:nvPr/>
        </p:nvSpPr>
        <p:spPr>
          <a:xfrm>
            <a:off x="2988818" y="4686084"/>
            <a:ext cx="466999" cy="350569"/>
          </a:xfrm>
          <a:prstGeom prst="rightArrow">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a:ea typeface="+mn-ea"/>
              <a:cs typeface="+mn-cs"/>
            </a:endParaRPr>
          </a:p>
        </p:txBody>
      </p:sp>
      <p:sp>
        <p:nvSpPr>
          <p:cNvPr id="14" name="Nuoli: Oikea 13">
            <a:extLst>
              <a:ext uri="{FF2B5EF4-FFF2-40B4-BE49-F238E27FC236}">
                <a16:creationId xmlns:a16="http://schemas.microsoft.com/office/drawing/2014/main" id="{143A3FC6-6B84-C4C3-5572-63CA4447E559}"/>
              </a:ext>
            </a:extLst>
          </p:cNvPr>
          <p:cNvSpPr/>
          <p:nvPr/>
        </p:nvSpPr>
        <p:spPr>
          <a:xfrm>
            <a:off x="2988818" y="5425046"/>
            <a:ext cx="466999" cy="350569"/>
          </a:xfrm>
          <a:prstGeom prst="rightArrow">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a:ea typeface="+mn-ea"/>
              <a:cs typeface="+mn-cs"/>
            </a:endParaRPr>
          </a:p>
        </p:txBody>
      </p:sp>
    </p:spTree>
    <p:extLst>
      <p:ext uri="{BB962C8B-B14F-4D97-AF65-F5344CB8AC3E}">
        <p14:creationId xmlns:p14="http://schemas.microsoft.com/office/powerpoint/2010/main" val="3373216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kstiruutu 17">
            <a:extLst>
              <a:ext uri="{FF2B5EF4-FFF2-40B4-BE49-F238E27FC236}">
                <a16:creationId xmlns:a16="http://schemas.microsoft.com/office/drawing/2014/main" id="{11F644A3-F637-E6B3-5DE9-5D7508ADD837}"/>
              </a:ext>
            </a:extLst>
          </p:cNvPr>
          <p:cNvSpPr txBox="1"/>
          <p:nvPr/>
        </p:nvSpPr>
        <p:spPr>
          <a:xfrm>
            <a:off x="693254" y="256808"/>
            <a:ext cx="6097656" cy="369332"/>
          </a:xfrm>
          <a:prstGeom prst="rect">
            <a:avLst/>
          </a:prstGeom>
          <a:noFill/>
        </p:spPr>
        <p:txBody>
          <a:bodyPr wrap="square">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800" b="1" i="0" u="none" strike="noStrike" cap="none" normalizeH="0" baseline="0" noProof="0">
                <a:ln>
                  <a:noFill/>
                </a:ln>
                <a:solidFill>
                  <a:srgbClr val="FFFFFF"/>
                </a:solidFill>
                <a:effectLst/>
                <a:uLnTx/>
                <a:uFillTx/>
                <a:latin typeface="Calibri"/>
                <a:ea typeface="+mn-ea"/>
                <a:cs typeface="+mn-cs"/>
              </a:rPr>
              <a:t>En del av produktivitetsökningen</a:t>
            </a:r>
          </a:p>
        </p:txBody>
      </p:sp>
      <p:grpSp>
        <p:nvGrpSpPr>
          <p:cNvPr id="7" name="Ryhmä 6">
            <a:extLst>
              <a:ext uri="{FF2B5EF4-FFF2-40B4-BE49-F238E27FC236}">
                <a16:creationId xmlns:a16="http://schemas.microsoft.com/office/drawing/2014/main" id="{28A43E94-01EB-0B58-623A-287AEE209163}"/>
              </a:ext>
            </a:extLst>
          </p:cNvPr>
          <p:cNvGrpSpPr/>
          <p:nvPr/>
        </p:nvGrpSpPr>
        <p:grpSpPr>
          <a:xfrm>
            <a:off x="748013" y="1291904"/>
            <a:ext cx="4446164" cy="2162262"/>
            <a:chOff x="7224321" y="1350627"/>
            <a:chExt cx="4446164" cy="2162262"/>
          </a:xfrm>
        </p:grpSpPr>
        <p:sp>
          <p:nvSpPr>
            <p:cNvPr id="4" name="Suorakulmio 3">
              <a:extLst>
                <a:ext uri="{FF2B5EF4-FFF2-40B4-BE49-F238E27FC236}">
                  <a16:creationId xmlns:a16="http://schemas.microsoft.com/office/drawing/2014/main" id="{74FF3D68-C9E0-29D3-BF6F-67DE1F6E018D}"/>
                </a:ext>
              </a:extLst>
            </p:cNvPr>
            <p:cNvSpPr/>
            <p:nvPr/>
          </p:nvSpPr>
          <p:spPr>
            <a:xfrm>
              <a:off x="7224321" y="1350627"/>
              <a:ext cx="2223082" cy="2162262"/>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b="0" i="0" u="none" strike="noStrike" cap="none" normalizeH="0" baseline="0" noProof="0">
                  <a:ln>
                    <a:noFill/>
                  </a:ln>
                  <a:solidFill>
                    <a:srgbClr val="FFFFFF"/>
                  </a:solidFill>
                  <a:effectLst/>
                  <a:uLnTx/>
                  <a:uFillTx/>
                  <a:latin typeface="Calibri"/>
                  <a:ea typeface="+mn-ea"/>
                  <a:cs typeface="+mn-cs"/>
                </a:rPr>
                <a:t>1,1</a:t>
              </a:r>
              <a:br>
                <a:rPr kumimoji="0" lang="sv-FI" b="0" i="0" u="none" strike="noStrike" cap="none" normalizeH="0" baseline="0" noProof="0">
                  <a:ln>
                    <a:noFill/>
                  </a:ln>
                  <a:solidFill>
                    <a:srgbClr val="FFFFFF"/>
                  </a:solidFill>
                  <a:effectLst/>
                  <a:uLnTx/>
                  <a:uFillTx/>
                  <a:latin typeface="Calibri"/>
                  <a:ea typeface="+mn-ea"/>
                  <a:cs typeface="+mn-cs"/>
                </a:rPr>
              </a:br>
              <a:r>
                <a:rPr kumimoji="0" lang="sv-FI" b="0" i="0" u="none" strike="noStrike" cap="none" normalizeH="0" baseline="0" noProof="0">
                  <a:ln>
                    <a:noFill/>
                  </a:ln>
                  <a:solidFill>
                    <a:srgbClr val="FFFFFF"/>
                  </a:solidFill>
                  <a:effectLst/>
                  <a:uLnTx/>
                  <a:uFillTx/>
                  <a:latin typeface="Calibri"/>
                  <a:ea typeface="+mn-ea"/>
                  <a:cs typeface="+mn-cs"/>
                </a:rPr>
                <a:t>miljoner personer tar endast emot elektroniska meddelanden.</a:t>
              </a:r>
            </a:p>
          </p:txBody>
        </p:sp>
        <p:sp>
          <p:nvSpPr>
            <p:cNvPr id="15" name="Suorakulmio 14">
              <a:extLst>
                <a:ext uri="{FF2B5EF4-FFF2-40B4-BE49-F238E27FC236}">
                  <a16:creationId xmlns:a16="http://schemas.microsoft.com/office/drawing/2014/main" id="{F202F42D-817B-6BE8-4DFC-98413C5099F3}"/>
                </a:ext>
              </a:extLst>
            </p:cNvPr>
            <p:cNvSpPr/>
            <p:nvPr/>
          </p:nvSpPr>
          <p:spPr>
            <a:xfrm>
              <a:off x="9447403" y="1350627"/>
              <a:ext cx="2223082" cy="2162262"/>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600" i="0" u="none" strike="noStrike" cap="none" normalizeH="0" baseline="0" noProof="0">
                  <a:ln>
                    <a:noFill/>
                  </a:ln>
                  <a:solidFill>
                    <a:srgbClr val="FFFFFF"/>
                  </a:solidFill>
                  <a:effectLst/>
                  <a:uLnTx/>
                  <a:uFillTx/>
                  <a:latin typeface="Calibri"/>
                  <a:ea typeface="+mn-ea"/>
                  <a:cs typeface="+mn-cs"/>
                </a:rPr>
                <a:t>År 2022 skickades </a:t>
              </a:r>
              <a:r>
                <a:rPr kumimoji="0" lang="sv-FI" sz="1600" b="1" i="0" u="none" strike="noStrike" cap="none" normalizeH="0" baseline="0" noProof="0">
                  <a:ln>
                    <a:noFill/>
                  </a:ln>
                  <a:solidFill>
                    <a:srgbClr val="FFFFFF"/>
                  </a:solidFill>
                  <a:effectLst/>
                  <a:uLnTx/>
                  <a:uFillTx/>
                  <a:latin typeface="Calibri"/>
                  <a:ea typeface="+mn-ea"/>
                  <a:cs typeface="+mn-cs"/>
                </a:rPr>
                <a:t>cirka 13 miljoner elektroniska meddelanden. </a:t>
              </a:r>
              <a:r>
                <a:rPr kumimoji="0" lang="sv-FI" sz="1600" b="0" i="0" u="none" strike="noStrike" cap="none" normalizeH="0" baseline="0" noProof="0">
                  <a:ln>
                    <a:noFill/>
                  </a:ln>
                  <a:solidFill>
                    <a:srgbClr val="FFFFFF"/>
                  </a:solidFill>
                  <a:effectLst/>
                  <a:uLnTx/>
                  <a:uFillTx/>
                  <a:latin typeface="Calibri"/>
                  <a:ea typeface="+mn-ea"/>
                  <a:cs typeface="+mn-cs"/>
                </a:rPr>
                <a:t>Dessutom skickades cirka 10 miljoner meddelanden via papperspost.</a:t>
              </a:r>
            </a:p>
          </p:txBody>
        </p:sp>
      </p:grpSp>
      <p:sp>
        <p:nvSpPr>
          <p:cNvPr id="9" name="Suorakulmio 8">
            <a:extLst>
              <a:ext uri="{FF2B5EF4-FFF2-40B4-BE49-F238E27FC236}">
                <a16:creationId xmlns:a16="http://schemas.microsoft.com/office/drawing/2014/main" id="{115A9CBE-00BD-9F4E-6223-D3D78AE362BA}"/>
              </a:ext>
            </a:extLst>
          </p:cNvPr>
          <p:cNvSpPr/>
          <p:nvPr/>
        </p:nvSpPr>
        <p:spPr>
          <a:xfrm>
            <a:off x="746620" y="3433775"/>
            <a:ext cx="10921074" cy="336762"/>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800" b="1" i="0" u="none" strike="noStrike" cap="none" normalizeH="0" baseline="0" noProof="0">
                <a:ln>
                  <a:noFill/>
                </a:ln>
                <a:solidFill>
                  <a:srgbClr val="FFFFFF"/>
                </a:solidFill>
                <a:effectLst/>
                <a:uLnTx/>
                <a:uFillTx/>
                <a:latin typeface="Calibri"/>
                <a:ea typeface="+mn-ea"/>
                <a:cs typeface="+mn-cs"/>
              </a:rPr>
              <a:t>FULLMAKTER</a:t>
            </a:r>
          </a:p>
        </p:txBody>
      </p:sp>
      <p:sp>
        <p:nvSpPr>
          <p:cNvPr id="11" name="Suorakulmio 10">
            <a:extLst>
              <a:ext uri="{FF2B5EF4-FFF2-40B4-BE49-F238E27FC236}">
                <a16:creationId xmlns:a16="http://schemas.microsoft.com/office/drawing/2014/main" id="{C4456B4F-2083-6FF2-6B73-B4945E046CB8}"/>
              </a:ext>
            </a:extLst>
          </p:cNvPr>
          <p:cNvSpPr/>
          <p:nvPr/>
        </p:nvSpPr>
        <p:spPr>
          <a:xfrm>
            <a:off x="748012" y="959291"/>
            <a:ext cx="10921074" cy="336762"/>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800" b="1" i="0" u="none" strike="noStrike" cap="none" normalizeH="0" baseline="0" noProof="0">
                <a:ln>
                  <a:noFill/>
                </a:ln>
                <a:solidFill>
                  <a:srgbClr val="FFFFFF"/>
                </a:solidFill>
                <a:effectLst/>
                <a:uLnTx/>
                <a:uFillTx/>
                <a:latin typeface="Calibri"/>
                <a:ea typeface="+mn-ea"/>
                <a:cs typeface="+mn-cs"/>
              </a:rPr>
              <a:t>MEDDELANDEN</a:t>
            </a:r>
          </a:p>
        </p:txBody>
      </p:sp>
      <p:sp>
        <p:nvSpPr>
          <p:cNvPr id="12" name="Nuoli: Oikea 11">
            <a:extLst>
              <a:ext uri="{FF2B5EF4-FFF2-40B4-BE49-F238E27FC236}">
                <a16:creationId xmlns:a16="http://schemas.microsoft.com/office/drawing/2014/main" id="{E57F2831-E068-483E-DBEF-937771AFB281}"/>
              </a:ext>
            </a:extLst>
          </p:cNvPr>
          <p:cNvSpPr/>
          <p:nvPr/>
        </p:nvSpPr>
        <p:spPr>
          <a:xfrm>
            <a:off x="3248877" y="3947122"/>
            <a:ext cx="466999" cy="350569"/>
          </a:xfrm>
          <a:prstGeom prst="rightArrow">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a:ea typeface="+mn-ea"/>
              <a:cs typeface="+mn-cs"/>
            </a:endParaRPr>
          </a:p>
        </p:txBody>
      </p:sp>
      <p:sp>
        <p:nvSpPr>
          <p:cNvPr id="13" name="Tekstiruutu 12">
            <a:extLst>
              <a:ext uri="{FF2B5EF4-FFF2-40B4-BE49-F238E27FC236}">
                <a16:creationId xmlns:a16="http://schemas.microsoft.com/office/drawing/2014/main" id="{4E217FC5-D3B6-A20E-CD9F-98C5B6A13402}"/>
              </a:ext>
            </a:extLst>
          </p:cNvPr>
          <p:cNvSpPr txBox="1"/>
          <p:nvPr/>
        </p:nvSpPr>
        <p:spPr>
          <a:xfrm>
            <a:off x="6442744" y="1484897"/>
            <a:ext cx="2024400" cy="276999"/>
          </a:xfrm>
          <a:prstGeom prst="rect">
            <a:avLst/>
          </a:prstGeom>
          <a:noFill/>
        </p:spPr>
        <p:txBody>
          <a:bodyPr wrap="non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FFFFFF"/>
                </a:solidFill>
                <a:effectLst/>
                <a:uLnTx/>
                <a:uFillTx/>
                <a:latin typeface="Calibri"/>
                <a:ea typeface="+mn-ea"/>
                <a:cs typeface="+mn-cs"/>
              </a:rPr>
              <a:t>Besparing 1 €/elektroniskt meddelande*</a:t>
            </a:r>
          </a:p>
        </p:txBody>
      </p:sp>
      <p:sp>
        <p:nvSpPr>
          <p:cNvPr id="20" name="Tekstiruutu 19">
            <a:extLst>
              <a:ext uri="{FF2B5EF4-FFF2-40B4-BE49-F238E27FC236}">
                <a16:creationId xmlns:a16="http://schemas.microsoft.com/office/drawing/2014/main" id="{796B7E45-B1B7-26CB-3742-E26C66E1CC10}"/>
              </a:ext>
            </a:extLst>
          </p:cNvPr>
          <p:cNvSpPr txBox="1"/>
          <p:nvPr/>
        </p:nvSpPr>
        <p:spPr>
          <a:xfrm>
            <a:off x="6417577" y="1767651"/>
            <a:ext cx="2137096" cy="1200329"/>
          </a:xfrm>
          <a:prstGeom prst="rect">
            <a:avLst/>
          </a:prstGeom>
          <a:noFill/>
        </p:spPr>
        <p:txBody>
          <a:bodyPr wrap="square">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2400" b="0" i="0" u="none" strike="noStrike" cap="none" normalizeH="0" baseline="0" noProof="0">
                <a:ln>
                  <a:noFill/>
                </a:ln>
                <a:solidFill>
                  <a:srgbClr val="FFFFFF"/>
                </a:solidFill>
                <a:effectLst/>
                <a:uLnTx/>
                <a:uFillTx/>
                <a:latin typeface="Calibri"/>
                <a:ea typeface="+mn-ea"/>
                <a:cs typeface="+mn-cs"/>
              </a:rPr>
              <a:t>13 milj. € i besparing för samhället 2022</a:t>
            </a:r>
          </a:p>
        </p:txBody>
      </p:sp>
      <p:sp>
        <p:nvSpPr>
          <p:cNvPr id="21" name="Nuoli: Oikea 20">
            <a:extLst>
              <a:ext uri="{FF2B5EF4-FFF2-40B4-BE49-F238E27FC236}">
                <a16:creationId xmlns:a16="http://schemas.microsoft.com/office/drawing/2014/main" id="{23104AFB-E528-10A2-6548-7579DBB4B466}"/>
              </a:ext>
            </a:extLst>
          </p:cNvPr>
          <p:cNvSpPr/>
          <p:nvPr/>
        </p:nvSpPr>
        <p:spPr>
          <a:xfrm>
            <a:off x="8741918" y="1953936"/>
            <a:ext cx="1007492" cy="756309"/>
          </a:xfrm>
          <a:prstGeom prst="rightArrow">
            <a:avLst/>
          </a:prstGeom>
          <a:noFill/>
          <a:ln w="28575">
            <a:solidFill>
              <a:schemeClr val="accent3"/>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a:ea typeface="+mn-ea"/>
              <a:cs typeface="+mn-cs"/>
            </a:endParaRPr>
          </a:p>
        </p:txBody>
      </p:sp>
      <p:sp>
        <p:nvSpPr>
          <p:cNvPr id="22" name="Tekstiruutu 21">
            <a:extLst>
              <a:ext uri="{FF2B5EF4-FFF2-40B4-BE49-F238E27FC236}">
                <a16:creationId xmlns:a16="http://schemas.microsoft.com/office/drawing/2014/main" id="{BC6687DB-8FCD-81D6-17DA-E3FDEB62D8F1}"/>
              </a:ext>
            </a:extLst>
          </p:cNvPr>
          <p:cNvSpPr txBox="1"/>
          <p:nvPr/>
        </p:nvSpPr>
        <p:spPr>
          <a:xfrm>
            <a:off x="10037323" y="1757086"/>
            <a:ext cx="1707264" cy="1077218"/>
          </a:xfrm>
          <a:prstGeom prst="rect">
            <a:avLst/>
          </a:prstGeom>
          <a:noFill/>
        </p:spPr>
        <p:txBody>
          <a:bodyPr wrap="square">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600" b="0" i="0" u="none" strike="noStrike" cap="none" normalizeH="0" baseline="0" noProof="0">
                <a:ln>
                  <a:noFill/>
                </a:ln>
                <a:solidFill>
                  <a:srgbClr val="FFFFFF"/>
                </a:solidFill>
                <a:effectLst/>
                <a:uLnTx/>
                <a:uFillTx/>
                <a:latin typeface="Calibri"/>
                <a:ea typeface="+mn-ea"/>
                <a:cs typeface="+mn-cs"/>
              </a:rPr>
              <a:t>Ökad produktivitet genom att öka antalet användare och meddelanden.</a:t>
            </a:r>
          </a:p>
        </p:txBody>
      </p:sp>
      <p:sp>
        <p:nvSpPr>
          <p:cNvPr id="23" name="Nuoli: Oikea 22">
            <a:extLst>
              <a:ext uri="{FF2B5EF4-FFF2-40B4-BE49-F238E27FC236}">
                <a16:creationId xmlns:a16="http://schemas.microsoft.com/office/drawing/2014/main" id="{845FBB5F-7995-76B1-B035-6BECD63A92CE}"/>
              </a:ext>
            </a:extLst>
          </p:cNvPr>
          <p:cNvSpPr/>
          <p:nvPr/>
        </p:nvSpPr>
        <p:spPr>
          <a:xfrm>
            <a:off x="5335984" y="1959844"/>
            <a:ext cx="1007492" cy="756309"/>
          </a:xfrm>
          <a:prstGeom prst="rightArrow">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a:ea typeface="+mn-ea"/>
              <a:cs typeface="+mn-cs"/>
            </a:endParaRPr>
          </a:p>
        </p:txBody>
      </p:sp>
      <p:sp>
        <p:nvSpPr>
          <p:cNvPr id="24" name="Tekstiruutu 23">
            <a:extLst>
              <a:ext uri="{FF2B5EF4-FFF2-40B4-BE49-F238E27FC236}">
                <a16:creationId xmlns:a16="http://schemas.microsoft.com/office/drawing/2014/main" id="{55FD94AD-1BC9-0F86-D58F-869552DF1FC7}"/>
              </a:ext>
            </a:extLst>
          </p:cNvPr>
          <p:cNvSpPr txBox="1"/>
          <p:nvPr/>
        </p:nvSpPr>
        <p:spPr>
          <a:xfrm>
            <a:off x="3769796" y="3802755"/>
            <a:ext cx="2950577" cy="738664"/>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Under 2023 har ärenden uträttats för en annan persons räkning 10,5 miljoner gånger (barn, vuxen, 19.10.2023).</a:t>
            </a:r>
          </a:p>
        </p:txBody>
      </p:sp>
      <p:sp>
        <p:nvSpPr>
          <p:cNvPr id="25" name="Tekstiruutu 24">
            <a:extLst>
              <a:ext uri="{FF2B5EF4-FFF2-40B4-BE49-F238E27FC236}">
                <a16:creationId xmlns:a16="http://schemas.microsoft.com/office/drawing/2014/main" id="{F5ECFB17-FCAB-9801-3454-6F3F6820240A}"/>
              </a:ext>
            </a:extLst>
          </p:cNvPr>
          <p:cNvSpPr txBox="1"/>
          <p:nvPr/>
        </p:nvSpPr>
        <p:spPr>
          <a:xfrm>
            <a:off x="7474591" y="3837705"/>
            <a:ext cx="4193103" cy="830997"/>
          </a:xfrm>
          <a:prstGeom prst="rect">
            <a:avLst/>
          </a:prstGeom>
          <a:noFill/>
        </p:spPr>
        <p:txBody>
          <a:bodyPr wrap="square">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600" b="0" i="0" u="none" strike="noStrike" cap="none" normalizeH="0" baseline="0" noProof="0">
                <a:ln>
                  <a:noFill/>
                </a:ln>
                <a:solidFill>
                  <a:srgbClr val="FFFFFF"/>
                </a:solidFill>
                <a:effectLst/>
                <a:uLnTx/>
                <a:uFillTx/>
                <a:latin typeface="Calibri"/>
                <a:ea typeface="+mn-ea"/>
                <a:cs typeface="+mn-cs"/>
              </a:rPr>
              <a:t>Betydande kostnadsbesparingar när ärenden överförs från telefon- och besöksärenden till elektroniska kanaler.</a:t>
            </a:r>
          </a:p>
        </p:txBody>
      </p:sp>
      <p:sp>
        <p:nvSpPr>
          <p:cNvPr id="26" name="Nuoli: Oikea 25">
            <a:extLst>
              <a:ext uri="{FF2B5EF4-FFF2-40B4-BE49-F238E27FC236}">
                <a16:creationId xmlns:a16="http://schemas.microsoft.com/office/drawing/2014/main" id="{4EEA7740-7FBE-A029-9781-5C7858E38E08}"/>
              </a:ext>
            </a:extLst>
          </p:cNvPr>
          <p:cNvSpPr/>
          <p:nvPr/>
        </p:nvSpPr>
        <p:spPr>
          <a:xfrm>
            <a:off x="3248877" y="4686084"/>
            <a:ext cx="466999" cy="350569"/>
          </a:xfrm>
          <a:prstGeom prst="rightArrow">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a:ea typeface="+mn-ea"/>
              <a:cs typeface="+mn-cs"/>
            </a:endParaRPr>
          </a:p>
        </p:txBody>
      </p:sp>
      <p:sp>
        <p:nvSpPr>
          <p:cNvPr id="27" name="Tekstiruutu 26">
            <a:extLst>
              <a:ext uri="{FF2B5EF4-FFF2-40B4-BE49-F238E27FC236}">
                <a16:creationId xmlns:a16="http://schemas.microsoft.com/office/drawing/2014/main" id="{9229220F-D1E3-F93D-13AE-FF4375DB6D53}"/>
              </a:ext>
            </a:extLst>
          </p:cNvPr>
          <p:cNvSpPr txBox="1"/>
          <p:nvPr/>
        </p:nvSpPr>
        <p:spPr>
          <a:xfrm>
            <a:off x="3760361" y="4606043"/>
            <a:ext cx="2659310" cy="523220"/>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Fullmakterna ersatte den gamla KATSO-identifieringen.</a:t>
            </a:r>
          </a:p>
        </p:txBody>
      </p:sp>
      <p:sp>
        <p:nvSpPr>
          <p:cNvPr id="28" name="Tekstiruutu 27">
            <a:extLst>
              <a:ext uri="{FF2B5EF4-FFF2-40B4-BE49-F238E27FC236}">
                <a16:creationId xmlns:a16="http://schemas.microsoft.com/office/drawing/2014/main" id="{7EB35AC1-1FC8-8C5F-BBB6-08C9E432E8B3}"/>
              </a:ext>
            </a:extLst>
          </p:cNvPr>
          <p:cNvSpPr txBox="1"/>
          <p:nvPr/>
        </p:nvSpPr>
        <p:spPr>
          <a:xfrm>
            <a:off x="7474591" y="4760120"/>
            <a:ext cx="3704479" cy="338554"/>
          </a:xfrm>
          <a:prstGeom prst="rect">
            <a:avLst/>
          </a:prstGeom>
          <a:noFill/>
        </p:spPr>
        <p:txBody>
          <a:bodyPr wrap="square">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600" b="0" i="0" u="none" strike="noStrike" cap="none" normalizeH="0" baseline="0" noProof="0">
                <a:ln>
                  <a:noFill/>
                </a:ln>
                <a:solidFill>
                  <a:srgbClr val="FFFFFF"/>
                </a:solidFill>
                <a:effectLst/>
                <a:uLnTx/>
                <a:uFillTx/>
                <a:latin typeface="Calibri"/>
                <a:ea typeface="+mn-ea"/>
                <a:cs typeface="+mn-cs"/>
              </a:rPr>
              <a:t>Stark autentisering för organisationer.</a:t>
            </a:r>
          </a:p>
        </p:txBody>
      </p:sp>
      <p:sp>
        <p:nvSpPr>
          <p:cNvPr id="29" name="Nuoli: Oikea 28">
            <a:extLst>
              <a:ext uri="{FF2B5EF4-FFF2-40B4-BE49-F238E27FC236}">
                <a16:creationId xmlns:a16="http://schemas.microsoft.com/office/drawing/2014/main" id="{755EDC76-ED93-3A81-33EB-4B9B3EBC841D}"/>
              </a:ext>
            </a:extLst>
          </p:cNvPr>
          <p:cNvSpPr/>
          <p:nvPr/>
        </p:nvSpPr>
        <p:spPr>
          <a:xfrm>
            <a:off x="3248877" y="5425046"/>
            <a:ext cx="466999" cy="350569"/>
          </a:xfrm>
          <a:prstGeom prst="rightArrow">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a:ea typeface="+mn-ea"/>
              <a:cs typeface="+mn-cs"/>
            </a:endParaRPr>
          </a:p>
        </p:txBody>
      </p:sp>
      <p:sp>
        <p:nvSpPr>
          <p:cNvPr id="30" name="Tekstiruutu 29">
            <a:extLst>
              <a:ext uri="{FF2B5EF4-FFF2-40B4-BE49-F238E27FC236}">
                <a16:creationId xmlns:a16="http://schemas.microsoft.com/office/drawing/2014/main" id="{1322D425-2A23-236C-2774-F9DEA4F427D7}"/>
              </a:ext>
            </a:extLst>
          </p:cNvPr>
          <p:cNvSpPr txBox="1"/>
          <p:nvPr/>
        </p:nvSpPr>
        <p:spPr>
          <a:xfrm>
            <a:off x="3760361" y="5280477"/>
            <a:ext cx="2659310" cy="954107"/>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Fullmakter som görs som tjänstemannaarbete medför kostnader för MDB och gör samhällets processer långsammare.</a:t>
            </a:r>
          </a:p>
        </p:txBody>
      </p:sp>
      <p:sp>
        <p:nvSpPr>
          <p:cNvPr id="33" name="Tekstiruutu 32">
            <a:extLst>
              <a:ext uri="{FF2B5EF4-FFF2-40B4-BE49-F238E27FC236}">
                <a16:creationId xmlns:a16="http://schemas.microsoft.com/office/drawing/2014/main" id="{51DD1CAC-2278-6830-8152-73360BC8E5F3}"/>
              </a:ext>
            </a:extLst>
          </p:cNvPr>
          <p:cNvSpPr txBox="1"/>
          <p:nvPr/>
        </p:nvSpPr>
        <p:spPr>
          <a:xfrm>
            <a:off x="7474591" y="5314280"/>
            <a:ext cx="3880304" cy="584775"/>
          </a:xfrm>
          <a:prstGeom prst="rect">
            <a:avLst/>
          </a:prstGeom>
          <a:noFill/>
        </p:spPr>
        <p:txBody>
          <a:bodyPr wrap="square">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600" b="0" i="0" u="none" strike="noStrike" cap="none" normalizeH="0" baseline="0" noProof="0">
                <a:ln>
                  <a:noFill/>
                </a:ln>
                <a:solidFill>
                  <a:srgbClr val="FFFFFF"/>
                </a:solidFill>
                <a:effectLst/>
                <a:uLnTx/>
                <a:uFillTx/>
                <a:latin typeface="Calibri"/>
                <a:ea typeface="+mn-ea"/>
                <a:cs typeface="+mn-cs"/>
              </a:rPr>
              <a:t>Snabbare processer genom att förbättra basregisteruppgifterna.</a:t>
            </a:r>
          </a:p>
        </p:txBody>
      </p:sp>
      <p:sp>
        <p:nvSpPr>
          <p:cNvPr id="35" name="Suorakulmio 34">
            <a:extLst>
              <a:ext uri="{FF2B5EF4-FFF2-40B4-BE49-F238E27FC236}">
                <a16:creationId xmlns:a16="http://schemas.microsoft.com/office/drawing/2014/main" id="{DEF1DDDE-F097-F452-BA43-8018289A32F8}"/>
              </a:ext>
            </a:extLst>
          </p:cNvPr>
          <p:cNvSpPr/>
          <p:nvPr/>
        </p:nvSpPr>
        <p:spPr>
          <a:xfrm>
            <a:off x="746620" y="6274966"/>
            <a:ext cx="10923865" cy="336762"/>
          </a:xfrm>
          <a:prstGeom prst="rect">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002E5F"/>
                </a:solidFill>
                <a:effectLst/>
                <a:uLnTx/>
                <a:uFillTx/>
                <a:latin typeface="Calibri"/>
                <a:ea typeface="+mn-ea"/>
                <a:cs typeface="+mn-cs"/>
              </a:rPr>
              <a:t>Informationsleden används av 258 organisationer och 620 system. </a:t>
            </a:r>
            <a:r>
              <a:rPr kumimoji="0" lang="sv-FI" sz="1600" b="1" i="0" u="none" strike="noStrike" cap="none" normalizeH="0" baseline="0" noProof="0">
                <a:ln>
                  <a:noFill/>
                </a:ln>
                <a:solidFill>
                  <a:srgbClr val="FFFFFF"/>
                </a:solidFill>
                <a:effectLst/>
                <a:uLnTx/>
                <a:uFillTx/>
                <a:latin typeface="Calibri"/>
                <a:ea typeface="+mn-ea"/>
                <a:cs typeface="+mn-cs"/>
              </a:rPr>
              <a:t>Effektivering av informationsflödena</a:t>
            </a:r>
          </a:p>
        </p:txBody>
      </p:sp>
      <p:sp>
        <p:nvSpPr>
          <p:cNvPr id="49" name="Tekstiruutu 48">
            <a:extLst>
              <a:ext uri="{FF2B5EF4-FFF2-40B4-BE49-F238E27FC236}">
                <a16:creationId xmlns:a16="http://schemas.microsoft.com/office/drawing/2014/main" id="{4EADC988-A902-3C0A-1668-846E00303991}"/>
              </a:ext>
            </a:extLst>
          </p:cNvPr>
          <p:cNvSpPr txBox="1"/>
          <p:nvPr/>
        </p:nvSpPr>
        <p:spPr>
          <a:xfrm>
            <a:off x="9130867" y="346417"/>
            <a:ext cx="2924113" cy="461665"/>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FFFFFF"/>
                </a:solidFill>
                <a:effectLst/>
                <a:uLnTx/>
                <a:uFillTx/>
                <a:latin typeface="Calibri"/>
                <a:ea typeface="+mn-ea"/>
                <a:cs typeface="+mn-cs"/>
              </a:rPr>
              <a:t>*Ett pappersbrev som skickas via tjänsten Suomi.fi-meddelanden kostar i genomsnitt 1 €.</a:t>
            </a:r>
          </a:p>
        </p:txBody>
      </p:sp>
      <p:sp>
        <p:nvSpPr>
          <p:cNvPr id="51" name="Suorakulmio 50">
            <a:extLst>
              <a:ext uri="{FF2B5EF4-FFF2-40B4-BE49-F238E27FC236}">
                <a16:creationId xmlns:a16="http://schemas.microsoft.com/office/drawing/2014/main" id="{DD33283E-CE71-A28E-9F11-DC0F57682F18}"/>
              </a:ext>
            </a:extLst>
          </p:cNvPr>
          <p:cNvSpPr/>
          <p:nvPr/>
        </p:nvSpPr>
        <p:spPr>
          <a:xfrm>
            <a:off x="748013" y="3776445"/>
            <a:ext cx="2223082" cy="2162262"/>
          </a:xfrm>
          <a:prstGeom prst="rect">
            <a:avLst/>
          </a:prstGeom>
          <a:solidFill>
            <a:srgbClr val="00337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600" b="0" i="0" u="none" strike="noStrike" cap="none" normalizeH="0" baseline="0" noProof="0">
                <a:ln>
                  <a:noFill/>
                </a:ln>
                <a:solidFill>
                  <a:srgbClr val="FFFFFF"/>
                </a:solidFill>
                <a:effectLst/>
                <a:uLnTx/>
                <a:uFillTx/>
                <a:latin typeface="Calibri"/>
                <a:ea typeface="+mn-ea"/>
                <a:cs typeface="+mn-cs"/>
              </a:rPr>
              <a:t>Varje månad uträttas ärenden för en persons eller en organisations räkning</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b="0" i="0" u="none" strike="noStrike" cap="none" normalizeH="0" baseline="0" noProof="0">
                <a:ln>
                  <a:noFill/>
                </a:ln>
                <a:solidFill>
                  <a:srgbClr val="FFFFFF"/>
                </a:solidFill>
                <a:effectLst/>
                <a:uLnTx/>
                <a:uFillTx/>
                <a:latin typeface="Calibri"/>
                <a:ea typeface="+mn-ea"/>
                <a:cs typeface="+mn-cs"/>
              </a:rPr>
              <a:t>4–5</a:t>
            </a:r>
            <a:br>
              <a:rPr kumimoji="0" lang="sv-FI" b="0" i="0" u="none" strike="noStrike" cap="none" normalizeH="0" baseline="0" noProof="0">
                <a:ln>
                  <a:noFill/>
                </a:ln>
                <a:solidFill>
                  <a:srgbClr val="FFFFFF"/>
                </a:solidFill>
                <a:effectLst/>
                <a:uLnTx/>
                <a:uFillTx/>
                <a:latin typeface="Calibri"/>
                <a:ea typeface="+mn-ea"/>
                <a:cs typeface="+mn-cs"/>
              </a:rPr>
            </a:br>
            <a:r>
              <a:rPr kumimoji="0" lang="sv-FI" b="0" i="0" u="none" strike="noStrike" cap="none" normalizeH="0" baseline="0" noProof="0">
                <a:ln>
                  <a:noFill/>
                </a:ln>
                <a:solidFill>
                  <a:srgbClr val="FFFFFF"/>
                </a:solidFill>
                <a:effectLst/>
                <a:uLnTx/>
                <a:uFillTx/>
                <a:latin typeface="Calibri"/>
                <a:ea typeface="+mn-ea"/>
                <a:cs typeface="+mn-cs"/>
              </a:rPr>
              <a:t>miljoner gånger.</a:t>
            </a:r>
          </a:p>
        </p:txBody>
      </p:sp>
    </p:spTree>
    <p:extLst>
      <p:ext uri="{BB962C8B-B14F-4D97-AF65-F5344CB8AC3E}">
        <p14:creationId xmlns:p14="http://schemas.microsoft.com/office/powerpoint/2010/main" val="3223559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kstiruutu 17">
            <a:extLst>
              <a:ext uri="{FF2B5EF4-FFF2-40B4-BE49-F238E27FC236}">
                <a16:creationId xmlns:a16="http://schemas.microsoft.com/office/drawing/2014/main" id="{11F644A3-F637-E6B3-5DE9-5D7508ADD837}"/>
              </a:ext>
            </a:extLst>
          </p:cNvPr>
          <p:cNvSpPr txBox="1"/>
          <p:nvPr/>
        </p:nvSpPr>
        <p:spPr>
          <a:xfrm>
            <a:off x="693254" y="256808"/>
            <a:ext cx="8568192" cy="369332"/>
          </a:xfrm>
          <a:prstGeom prst="rect">
            <a:avLst/>
          </a:prstGeom>
          <a:noFill/>
        </p:spPr>
        <p:txBody>
          <a:bodyPr wrap="square">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800" b="1" i="0" u="none" strike="noStrike" cap="none" normalizeH="0" baseline="0" noProof="0">
                <a:ln>
                  <a:noFill/>
                </a:ln>
                <a:solidFill>
                  <a:srgbClr val="FFFFFF"/>
                </a:solidFill>
                <a:effectLst/>
                <a:uLnTx/>
                <a:uFillTx/>
                <a:latin typeface="Calibri"/>
                <a:ea typeface="+mn-ea"/>
                <a:cs typeface="+mn-cs"/>
              </a:rPr>
              <a:t>Kunder</a:t>
            </a:r>
          </a:p>
        </p:txBody>
      </p:sp>
      <p:grpSp>
        <p:nvGrpSpPr>
          <p:cNvPr id="12" name="Ryhmä 11">
            <a:extLst>
              <a:ext uri="{FF2B5EF4-FFF2-40B4-BE49-F238E27FC236}">
                <a16:creationId xmlns:a16="http://schemas.microsoft.com/office/drawing/2014/main" id="{D8AAB4F8-E332-A534-A7FD-CB727115AED6}"/>
              </a:ext>
            </a:extLst>
          </p:cNvPr>
          <p:cNvGrpSpPr/>
          <p:nvPr/>
        </p:nvGrpSpPr>
        <p:grpSpPr>
          <a:xfrm>
            <a:off x="7160163" y="343948"/>
            <a:ext cx="4626369" cy="4018327"/>
            <a:chOff x="6983994" y="729842"/>
            <a:chExt cx="4626369" cy="4018327"/>
          </a:xfrm>
        </p:grpSpPr>
        <p:sp>
          <p:nvSpPr>
            <p:cNvPr id="14" name="Suorakulmio 13">
              <a:extLst>
                <a:ext uri="{FF2B5EF4-FFF2-40B4-BE49-F238E27FC236}">
                  <a16:creationId xmlns:a16="http://schemas.microsoft.com/office/drawing/2014/main" id="{63299325-F961-4163-AC6A-4E713345A842}"/>
                </a:ext>
              </a:extLst>
            </p:cNvPr>
            <p:cNvSpPr/>
            <p:nvPr/>
          </p:nvSpPr>
          <p:spPr>
            <a:xfrm>
              <a:off x="6983994" y="729842"/>
              <a:ext cx="4626369" cy="40183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dirty="0">
                <a:ln>
                  <a:noFill/>
                </a:ln>
                <a:solidFill>
                  <a:srgbClr val="FFFFFF"/>
                </a:solidFill>
                <a:effectLst/>
                <a:uLnTx/>
                <a:uFillTx/>
                <a:latin typeface="Calibri"/>
                <a:ea typeface="+mn-ea"/>
                <a:cs typeface="+mn-cs"/>
              </a:endParaRPr>
            </a:p>
          </p:txBody>
        </p:sp>
        <p:grpSp>
          <p:nvGrpSpPr>
            <p:cNvPr id="13" name="Ryhmä 12">
              <a:extLst>
                <a:ext uri="{FF2B5EF4-FFF2-40B4-BE49-F238E27FC236}">
                  <a16:creationId xmlns:a16="http://schemas.microsoft.com/office/drawing/2014/main" id="{E487D9E2-7133-1CBC-EEB2-8DE67B8509D3}"/>
                </a:ext>
              </a:extLst>
            </p:cNvPr>
            <p:cNvGrpSpPr/>
            <p:nvPr/>
          </p:nvGrpSpPr>
          <p:grpSpPr>
            <a:xfrm>
              <a:off x="7160165" y="982839"/>
              <a:ext cx="4175187" cy="2979600"/>
              <a:chOff x="6761528" y="982839"/>
              <a:chExt cx="4175187" cy="2979600"/>
            </a:xfrm>
          </p:grpSpPr>
          <p:sp>
            <p:nvSpPr>
              <p:cNvPr id="4" name="Tekstiruutu 3">
                <a:extLst>
                  <a:ext uri="{FF2B5EF4-FFF2-40B4-BE49-F238E27FC236}">
                    <a16:creationId xmlns:a16="http://schemas.microsoft.com/office/drawing/2014/main" id="{27F982D0-DC36-BB1A-AD54-C818978B354E}"/>
                  </a:ext>
                </a:extLst>
              </p:cNvPr>
              <p:cNvSpPr txBox="1"/>
              <p:nvPr/>
            </p:nvSpPr>
            <p:spPr>
              <a:xfrm>
                <a:off x="6761528" y="982839"/>
                <a:ext cx="3837802" cy="2893100"/>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600" b="0" i="0" u="none" strike="noStrike" cap="none" normalizeH="0" baseline="0" noProof="0">
                    <a:ln>
                      <a:noFill/>
                    </a:ln>
                    <a:solidFill>
                      <a:srgbClr val="FFFFFF"/>
                    </a:solidFill>
                    <a:effectLst/>
                    <a:uLnTx/>
                    <a:uFillTx/>
                    <a:latin typeface="Calibri"/>
                    <a:ea typeface="+mn-ea"/>
                    <a:cs typeface="+mn-cs"/>
                  </a:rPr>
                  <a:t>Undersökning om anseende 2022 (Suomi.fi-tjänsterna)*</a:t>
                </a:r>
              </a:p>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dirty="0">
                  <a:ln>
                    <a:noFill/>
                  </a:ln>
                  <a:solidFill>
                    <a:srgbClr val="FFFFFF"/>
                  </a:solidFill>
                  <a:effectLst/>
                  <a:uLnTx/>
                  <a:uFillTx/>
                  <a:latin typeface="Calibri"/>
                  <a:ea typeface="+mn-ea"/>
                  <a:cs typeface="+mn-cs"/>
                </a:endParaRPr>
              </a:p>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dirty="0">
                  <a:ln>
                    <a:noFill/>
                  </a:ln>
                  <a:solidFill>
                    <a:srgbClr val="FFFFFF"/>
                  </a:solidFill>
                  <a:effectLst/>
                  <a:uLnTx/>
                  <a:uFillTx/>
                  <a:latin typeface="Calibri"/>
                  <a:ea typeface="+mn-ea"/>
                  <a:cs typeface="+mn-cs"/>
                </a:endParaRPr>
              </a:p>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dirty="0">
                  <a:ln>
                    <a:noFill/>
                  </a:ln>
                  <a:solidFill>
                    <a:srgbClr val="FFFFFF"/>
                  </a:solidFill>
                  <a:effectLst/>
                  <a:uLnTx/>
                  <a:uFillTx/>
                  <a:latin typeface="Calibri"/>
                  <a:ea typeface="+mn-ea"/>
                  <a:cs typeface="+mn-cs"/>
                </a:endParaRP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En positiv bild förmedlas</a:t>
                </a:r>
                <a:br>
                  <a:rPr kumimoji="0" lang="sv-FI" sz="1400" b="0" i="0" u="none" strike="noStrike" cap="none" normalizeH="0" baseline="0" noProof="0">
                    <a:ln>
                      <a:noFill/>
                    </a:ln>
                    <a:solidFill>
                      <a:srgbClr val="FFFFFF"/>
                    </a:solidFill>
                    <a:effectLst/>
                    <a:uLnTx/>
                    <a:uFillTx/>
                    <a:latin typeface="Calibri"/>
                    <a:ea typeface="+mn-ea"/>
                    <a:cs typeface="+mn-cs"/>
                  </a:rPr>
                </a:br>
                <a:r>
                  <a:rPr kumimoji="0" lang="sv-FI" sz="1400" b="0" i="0" u="none" strike="noStrike" cap="none" normalizeH="0" baseline="0" noProof="0">
                    <a:ln>
                      <a:noFill/>
                    </a:ln>
                    <a:solidFill>
                      <a:srgbClr val="FFFFFF"/>
                    </a:solidFill>
                    <a:effectLst/>
                    <a:uLnTx/>
                    <a:uFillTx/>
                    <a:latin typeface="Calibri"/>
                    <a:ea typeface="+mn-ea"/>
                    <a:cs typeface="+mn-cs"/>
                  </a:rPr>
                  <a:t>av tjänsten</a:t>
                </a:r>
              </a:p>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fi-FI" sz="1400" b="0" i="0" u="none" strike="noStrike" kern="1200" cap="none" spc="0" normalizeH="0" baseline="0" noProof="0" dirty="0">
                  <a:ln>
                    <a:noFill/>
                  </a:ln>
                  <a:solidFill>
                    <a:srgbClr val="FFFFFF"/>
                  </a:solidFill>
                  <a:effectLst/>
                  <a:uLnTx/>
                  <a:uFillTx/>
                  <a:latin typeface="Calibri"/>
                  <a:ea typeface="+mn-ea"/>
                  <a:cs typeface="+mn-cs"/>
                </a:endParaRPr>
              </a:p>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fi-FI" sz="1400" b="0" i="0" u="none" strike="noStrike" kern="1200" cap="none" spc="0" normalizeH="0" baseline="0" noProof="0" dirty="0">
                  <a:ln>
                    <a:noFill/>
                  </a:ln>
                  <a:solidFill>
                    <a:srgbClr val="FFFFFF"/>
                  </a:solidFill>
                  <a:effectLst/>
                  <a:uLnTx/>
                  <a:uFillTx/>
                  <a:latin typeface="Calibri"/>
                  <a:ea typeface="+mn-ea"/>
                  <a:cs typeface="+mn-cs"/>
                </a:endParaRP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Tjänsten är modern</a:t>
                </a:r>
              </a:p>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fi-FI" sz="1400" b="0" i="0" u="none" strike="noStrike" kern="1200" cap="none" spc="0" normalizeH="0" baseline="0" noProof="0" dirty="0">
                  <a:ln>
                    <a:noFill/>
                  </a:ln>
                  <a:solidFill>
                    <a:srgbClr val="FFFFFF"/>
                  </a:solidFill>
                  <a:effectLst/>
                  <a:uLnTx/>
                  <a:uFillTx/>
                  <a:latin typeface="Calibri"/>
                  <a:ea typeface="+mn-ea"/>
                  <a:cs typeface="+mn-cs"/>
                </a:endParaRPr>
              </a:p>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fi-FI" sz="1400" b="0" i="0" u="none" strike="noStrike" kern="1200" cap="none" spc="0" normalizeH="0" baseline="0" noProof="0" dirty="0">
                  <a:ln>
                    <a:noFill/>
                  </a:ln>
                  <a:solidFill>
                    <a:srgbClr val="FFFFFF"/>
                  </a:solidFill>
                  <a:effectLst/>
                  <a:uLnTx/>
                  <a:uFillTx/>
                  <a:latin typeface="Calibri"/>
                  <a:ea typeface="+mn-ea"/>
                  <a:cs typeface="+mn-cs"/>
                </a:endParaRP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Tjänsten är lätt att använda</a:t>
                </a:r>
              </a:p>
            </p:txBody>
          </p:sp>
          <p:sp>
            <p:nvSpPr>
              <p:cNvPr id="5" name="Tekstiruutu 4">
                <a:extLst>
                  <a:ext uri="{FF2B5EF4-FFF2-40B4-BE49-F238E27FC236}">
                    <a16:creationId xmlns:a16="http://schemas.microsoft.com/office/drawing/2014/main" id="{C3E2CE87-14B2-98FD-6DC8-1EDEE8EEA1DC}"/>
                  </a:ext>
                </a:extLst>
              </p:cNvPr>
              <p:cNvSpPr txBox="1"/>
              <p:nvPr/>
            </p:nvSpPr>
            <p:spPr>
              <a:xfrm>
                <a:off x="8858774" y="1538794"/>
                <a:ext cx="2077941" cy="307777"/>
              </a:xfrm>
              <a:prstGeom prst="rect">
                <a:avLst/>
              </a:prstGeom>
              <a:noFill/>
            </p:spPr>
            <p:txBody>
              <a:bodyPr wrap="non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Medborgare | Intressegrupper</a:t>
                </a:r>
              </a:p>
            </p:txBody>
          </p:sp>
          <p:sp>
            <p:nvSpPr>
              <p:cNvPr id="6" name="Suorakulmio 5">
                <a:extLst>
                  <a:ext uri="{FF2B5EF4-FFF2-40B4-BE49-F238E27FC236}">
                    <a16:creationId xmlns:a16="http://schemas.microsoft.com/office/drawing/2014/main" id="{A9DBCFB9-BC52-54F3-98B5-7ABF6C6DB0D7}"/>
                  </a:ext>
                </a:extLst>
              </p:cNvPr>
              <p:cNvSpPr/>
              <p:nvPr/>
            </p:nvSpPr>
            <p:spPr>
              <a:xfrm>
                <a:off x="9114641" y="2069438"/>
                <a:ext cx="511728" cy="511728"/>
              </a:xfrm>
              <a:prstGeom prst="rect">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002E5F"/>
                    </a:solidFill>
                    <a:effectLst/>
                    <a:uLnTx/>
                    <a:uFillTx/>
                    <a:latin typeface="Calibri"/>
                    <a:ea typeface="+mn-ea"/>
                    <a:cs typeface="+mn-cs"/>
                  </a:rPr>
                  <a:t>87 %</a:t>
                </a:r>
              </a:p>
            </p:txBody>
          </p:sp>
          <p:sp>
            <p:nvSpPr>
              <p:cNvPr id="7" name="Suorakulmio 6">
                <a:extLst>
                  <a:ext uri="{FF2B5EF4-FFF2-40B4-BE49-F238E27FC236}">
                    <a16:creationId xmlns:a16="http://schemas.microsoft.com/office/drawing/2014/main" id="{5E93FC77-F57B-A54E-C9E2-BA2DC70D503D}"/>
                  </a:ext>
                </a:extLst>
              </p:cNvPr>
              <p:cNvSpPr/>
              <p:nvPr/>
            </p:nvSpPr>
            <p:spPr>
              <a:xfrm>
                <a:off x="9114641" y="2748637"/>
                <a:ext cx="511728" cy="511728"/>
              </a:xfrm>
              <a:prstGeom prst="rect">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002E5F"/>
                    </a:solidFill>
                    <a:effectLst/>
                    <a:uLnTx/>
                    <a:uFillTx/>
                    <a:latin typeface="Calibri"/>
                    <a:ea typeface="+mn-ea"/>
                    <a:cs typeface="+mn-cs"/>
                  </a:rPr>
                  <a:t>90 %</a:t>
                </a:r>
              </a:p>
            </p:txBody>
          </p:sp>
          <p:sp>
            <p:nvSpPr>
              <p:cNvPr id="8" name="Suorakulmio 7">
                <a:extLst>
                  <a:ext uri="{FF2B5EF4-FFF2-40B4-BE49-F238E27FC236}">
                    <a16:creationId xmlns:a16="http://schemas.microsoft.com/office/drawing/2014/main" id="{720006CC-16DA-0158-F656-8D14752B7A87}"/>
                  </a:ext>
                </a:extLst>
              </p:cNvPr>
              <p:cNvSpPr/>
              <p:nvPr/>
            </p:nvSpPr>
            <p:spPr>
              <a:xfrm>
                <a:off x="9114641" y="3450711"/>
                <a:ext cx="511728" cy="511728"/>
              </a:xfrm>
              <a:prstGeom prst="rect">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002E5F"/>
                    </a:solidFill>
                    <a:effectLst/>
                    <a:uLnTx/>
                    <a:uFillTx/>
                    <a:latin typeface="Calibri"/>
                    <a:ea typeface="+mn-ea"/>
                    <a:cs typeface="+mn-cs"/>
                  </a:rPr>
                  <a:t>87 %</a:t>
                </a:r>
              </a:p>
            </p:txBody>
          </p:sp>
          <p:sp>
            <p:nvSpPr>
              <p:cNvPr id="9" name="Suorakulmio 8">
                <a:extLst>
                  <a:ext uri="{FF2B5EF4-FFF2-40B4-BE49-F238E27FC236}">
                    <a16:creationId xmlns:a16="http://schemas.microsoft.com/office/drawing/2014/main" id="{080DE61D-AEF1-05C8-89BE-53F69D85C89A}"/>
                  </a:ext>
                </a:extLst>
              </p:cNvPr>
              <p:cNvSpPr/>
              <p:nvPr/>
            </p:nvSpPr>
            <p:spPr>
              <a:xfrm>
                <a:off x="10122717" y="2069438"/>
                <a:ext cx="511728" cy="511728"/>
              </a:xfrm>
              <a:prstGeom prst="rect">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002E5F"/>
                    </a:solidFill>
                    <a:effectLst/>
                    <a:uLnTx/>
                    <a:uFillTx/>
                    <a:latin typeface="Calibri"/>
                    <a:ea typeface="+mn-ea"/>
                    <a:cs typeface="+mn-cs"/>
                  </a:rPr>
                  <a:t>87 %</a:t>
                </a:r>
              </a:p>
            </p:txBody>
          </p:sp>
          <p:sp>
            <p:nvSpPr>
              <p:cNvPr id="10" name="Suorakulmio 9">
                <a:extLst>
                  <a:ext uri="{FF2B5EF4-FFF2-40B4-BE49-F238E27FC236}">
                    <a16:creationId xmlns:a16="http://schemas.microsoft.com/office/drawing/2014/main" id="{F6939F07-9D2C-EDD0-8C1B-C07194400C0B}"/>
                  </a:ext>
                </a:extLst>
              </p:cNvPr>
              <p:cNvSpPr/>
              <p:nvPr/>
            </p:nvSpPr>
            <p:spPr>
              <a:xfrm>
                <a:off x="10122717" y="2748637"/>
                <a:ext cx="511728" cy="511728"/>
              </a:xfrm>
              <a:prstGeom prst="rect">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002E5F"/>
                    </a:solidFill>
                    <a:effectLst/>
                    <a:uLnTx/>
                    <a:uFillTx/>
                    <a:latin typeface="Calibri"/>
                    <a:ea typeface="+mn-ea"/>
                    <a:cs typeface="+mn-cs"/>
                  </a:rPr>
                  <a:t>89 %</a:t>
                </a:r>
              </a:p>
            </p:txBody>
          </p:sp>
          <p:sp>
            <p:nvSpPr>
              <p:cNvPr id="11" name="Suorakulmio 10">
                <a:extLst>
                  <a:ext uri="{FF2B5EF4-FFF2-40B4-BE49-F238E27FC236}">
                    <a16:creationId xmlns:a16="http://schemas.microsoft.com/office/drawing/2014/main" id="{3172BAE7-EEA4-C0B3-1A2A-F3EE9A2DA198}"/>
                  </a:ext>
                </a:extLst>
              </p:cNvPr>
              <p:cNvSpPr/>
              <p:nvPr/>
            </p:nvSpPr>
            <p:spPr>
              <a:xfrm>
                <a:off x="10122717" y="3450711"/>
                <a:ext cx="511728" cy="511728"/>
              </a:xfrm>
              <a:prstGeom prst="rect">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002E5F"/>
                    </a:solidFill>
                    <a:effectLst/>
                    <a:uLnTx/>
                    <a:uFillTx/>
                    <a:latin typeface="Calibri"/>
                    <a:ea typeface="+mn-ea"/>
                    <a:cs typeface="+mn-cs"/>
                  </a:rPr>
                  <a:t>79 %</a:t>
                </a:r>
              </a:p>
            </p:txBody>
          </p:sp>
        </p:grpSp>
        <p:sp>
          <p:nvSpPr>
            <p:cNvPr id="15" name="Tekstiruutu 14">
              <a:extLst>
                <a:ext uri="{FF2B5EF4-FFF2-40B4-BE49-F238E27FC236}">
                  <a16:creationId xmlns:a16="http://schemas.microsoft.com/office/drawing/2014/main" id="{F14D36EF-10F6-B50C-DA0D-8DF2DB9E761A}"/>
                </a:ext>
              </a:extLst>
            </p:cNvPr>
            <p:cNvSpPr txBox="1"/>
            <p:nvPr/>
          </p:nvSpPr>
          <p:spPr>
            <a:xfrm>
              <a:off x="9433581" y="4022414"/>
              <a:ext cx="1951175" cy="430887"/>
            </a:xfrm>
            <a:prstGeom prst="rect">
              <a:avLst/>
            </a:prstGeom>
            <a:noFill/>
          </p:spPr>
          <p:txBody>
            <a:bodyPr wrap="non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100" b="0" i="0" u="none" strike="noStrike" cap="none" normalizeH="0" baseline="0" noProof="0">
                  <a:ln>
                    <a:noFill/>
                  </a:ln>
                  <a:solidFill>
                    <a:srgbClr val="FFFFFF"/>
                  </a:solidFill>
                  <a:effectLst/>
                  <a:uLnTx/>
                  <a:uFillTx/>
                  <a:latin typeface="Calibri"/>
                  <a:ea typeface="+mn-ea"/>
                  <a:cs typeface="+mn-cs"/>
                </a:rPr>
                <a:t>*2 098 medborgare och</a:t>
              </a: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100" b="0" i="0" u="none" strike="noStrike" cap="none" normalizeH="0" baseline="0" noProof="0">
                  <a:ln>
                    <a:noFill/>
                  </a:ln>
                  <a:solidFill>
                    <a:srgbClr val="FFFFFF"/>
                  </a:solidFill>
                  <a:effectLst/>
                  <a:uLnTx/>
                  <a:uFillTx/>
                  <a:latin typeface="Calibri"/>
                  <a:ea typeface="+mn-ea"/>
                  <a:cs typeface="+mn-cs"/>
                </a:rPr>
                <a:t>878 representanter för intressegrupper</a:t>
              </a:r>
            </a:p>
          </p:txBody>
        </p:sp>
      </p:grpSp>
      <p:sp>
        <p:nvSpPr>
          <p:cNvPr id="16" name="Tekstiruutu 15">
            <a:extLst>
              <a:ext uri="{FF2B5EF4-FFF2-40B4-BE49-F238E27FC236}">
                <a16:creationId xmlns:a16="http://schemas.microsoft.com/office/drawing/2014/main" id="{42D3BFFB-B3D1-17B2-3B65-289E92D50C74}"/>
              </a:ext>
            </a:extLst>
          </p:cNvPr>
          <p:cNvSpPr txBox="1"/>
          <p:nvPr/>
        </p:nvSpPr>
        <p:spPr>
          <a:xfrm>
            <a:off x="693648" y="722780"/>
            <a:ext cx="4255853" cy="338554"/>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600" b="0" i="0" u="none" strike="noStrike" cap="none" normalizeH="0" baseline="0" noProof="0">
                <a:ln>
                  <a:noFill/>
                </a:ln>
                <a:solidFill>
                  <a:srgbClr val="FFFFFF"/>
                </a:solidFill>
                <a:effectLst/>
                <a:uLnTx/>
                <a:uFillTx/>
                <a:latin typeface="Calibri"/>
                <a:ea typeface="+mn-ea"/>
                <a:cs typeface="+mn-cs"/>
              </a:rPr>
              <a:t>Suomi.fi-tjänsternas arbetsgrupper för kundsamarbete</a:t>
            </a:r>
          </a:p>
        </p:txBody>
      </p:sp>
      <p:grpSp>
        <p:nvGrpSpPr>
          <p:cNvPr id="52" name="Ryhmä 51">
            <a:extLst>
              <a:ext uri="{FF2B5EF4-FFF2-40B4-BE49-F238E27FC236}">
                <a16:creationId xmlns:a16="http://schemas.microsoft.com/office/drawing/2014/main" id="{0F68BA6B-3973-B7A0-ACD7-2BE8FA4DBDDD}"/>
              </a:ext>
            </a:extLst>
          </p:cNvPr>
          <p:cNvGrpSpPr/>
          <p:nvPr/>
        </p:nvGrpSpPr>
        <p:grpSpPr>
          <a:xfrm>
            <a:off x="7336872" y="4476342"/>
            <a:ext cx="3908580" cy="913625"/>
            <a:chOff x="7336872" y="5097128"/>
            <a:chExt cx="3908580" cy="913625"/>
          </a:xfrm>
        </p:grpSpPr>
        <p:sp>
          <p:nvSpPr>
            <p:cNvPr id="25" name="Suorakulmio 24">
              <a:extLst>
                <a:ext uri="{FF2B5EF4-FFF2-40B4-BE49-F238E27FC236}">
                  <a16:creationId xmlns:a16="http://schemas.microsoft.com/office/drawing/2014/main" id="{BAB7BE42-C985-2DCC-9043-062A703148B4}"/>
                </a:ext>
              </a:extLst>
            </p:cNvPr>
            <p:cNvSpPr/>
            <p:nvPr/>
          </p:nvSpPr>
          <p:spPr>
            <a:xfrm>
              <a:off x="9688829" y="5499025"/>
              <a:ext cx="511728" cy="511728"/>
            </a:xfrm>
            <a:prstGeom prst="rect">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002E5F"/>
                  </a:solidFill>
                  <a:effectLst/>
                  <a:uLnTx/>
                  <a:uFillTx/>
                  <a:latin typeface="Calibri"/>
                  <a:ea typeface="+mn-ea"/>
                  <a:cs typeface="+mn-cs"/>
                </a:rPr>
                <a:t>84 %</a:t>
              </a:r>
            </a:p>
          </p:txBody>
        </p:sp>
        <p:sp>
          <p:nvSpPr>
            <p:cNvPr id="26" name="Tekstiruutu 25">
              <a:extLst>
                <a:ext uri="{FF2B5EF4-FFF2-40B4-BE49-F238E27FC236}">
                  <a16:creationId xmlns:a16="http://schemas.microsoft.com/office/drawing/2014/main" id="{42384B79-C4D0-6D5D-BB9E-CE9E2EF46ACE}"/>
                </a:ext>
              </a:extLst>
            </p:cNvPr>
            <p:cNvSpPr txBox="1"/>
            <p:nvPr/>
          </p:nvSpPr>
          <p:spPr>
            <a:xfrm>
              <a:off x="9451756" y="5097128"/>
              <a:ext cx="1793696" cy="307777"/>
            </a:xfrm>
            <a:prstGeom prst="rect">
              <a:avLst/>
            </a:prstGeom>
            <a:noFill/>
          </p:spPr>
          <p:txBody>
            <a:bodyPr wrap="non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Medborgare | Företag</a:t>
              </a:r>
            </a:p>
          </p:txBody>
        </p:sp>
        <p:sp>
          <p:nvSpPr>
            <p:cNvPr id="28" name="Tekstiruutu 27">
              <a:extLst>
                <a:ext uri="{FF2B5EF4-FFF2-40B4-BE49-F238E27FC236}">
                  <a16:creationId xmlns:a16="http://schemas.microsoft.com/office/drawing/2014/main" id="{29223FF6-899E-3A8B-0BD8-4420AAE67C3C}"/>
                </a:ext>
              </a:extLst>
            </p:cNvPr>
            <p:cNvSpPr txBox="1"/>
            <p:nvPr/>
          </p:nvSpPr>
          <p:spPr>
            <a:xfrm>
              <a:off x="7336872" y="5625205"/>
              <a:ext cx="2380376" cy="307777"/>
            </a:xfrm>
            <a:prstGeom prst="rect">
              <a:avLst/>
            </a:prstGeom>
            <a:noFill/>
          </p:spPr>
          <p:txBody>
            <a:bodyPr wrap="square">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Kännedom om Suomi.fi 2021</a:t>
              </a:r>
            </a:p>
          </p:txBody>
        </p:sp>
        <p:sp>
          <p:nvSpPr>
            <p:cNvPr id="29" name="Suorakulmio 28">
              <a:extLst>
                <a:ext uri="{FF2B5EF4-FFF2-40B4-BE49-F238E27FC236}">
                  <a16:creationId xmlns:a16="http://schemas.microsoft.com/office/drawing/2014/main" id="{D22DF006-C7CE-7A6D-FC90-7603BF8F6AE4}"/>
                </a:ext>
              </a:extLst>
            </p:cNvPr>
            <p:cNvSpPr/>
            <p:nvPr/>
          </p:nvSpPr>
          <p:spPr>
            <a:xfrm>
              <a:off x="10707310" y="5499025"/>
              <a:ext cx="511728" cy="511728"/>
            </a:xfrm>
            <a:prstGeom prst="rect">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002E5F"/>
                  </a:solidFill>
                  <a:effectLst/>
                  <a:uLnTx/>
                  <a:uFillTx/>
                  <a:latin typeface="Calibri"/>
                  <a:ea typeface="+mn-ea"/>
                  <a:cs typeface="+mn-cs"/>
                </a:rPr>
                <a:t>78 %</a:t>
              </a:r>
            </a:p>
          </p:txBody>
        </p:sp>
      </p:grpSp>
      <p:sp>
        <p:nvSpPr>
          <p:cNvPr id="35" name="Suorakulmio 34">
            <a:extLst>
              <a:ext uri="{FF2B5EF4-FFF2-40B4-BE49-F238E27FC236}">
                <a16:creationId xmlns:a16="http://schemas.microsoft.com/office/drawing/2014/main" id="{446446EF-E737-268E-A19D-3AE1EE0A3453}"/>
              </a:ext>
            </a:extLst>
          </p:cNvPr>
          <p:cNvSpPr/>
          <p:nvPr/>
        </p:nvSpPr>
        <p:spPr>
          <a:xfrm>
            <a:off x="743588" y="1187817"/>
            <a:ext cx="2894202" cy="78017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1" i="0" u="none" strike="noStrike" cap="none" normalizeH="0" baseline="0" noProof="0">
                <a:ln>
                  <a:noFill/>
                </a:ln>
                <a:solidFill>
                  <a:srgbClr val="002E5F"/>
                </a:solidFill>
                <a:effectLst/>
                <a:uLnTx/>
                <a:uFillTx/>
                <a:latin typeface="Calibri"/>
                <a:ea typeface="+mn-ea"/>
                <a:cs typeface="+mn-cs"/>
              </a:rPr>
              <a:t>Ledningens kundgrupp</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002E5F"/>
                </a:solidFill>
                <a:effectLst/>
                <a:uLnTx/>
                <a:uFillTx/>
                <a:latin typeface="Calibri"/>
                <a:ea typeface="+mn-ea"/>
                <a:cs typeface="+mn-cs"/>
              </a:rPr>
              <a:t>5 organisationer</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002E5F"/>
                </a:solidFill>
                <a:effectLst/>
                <a:uLnTx/>
                <a:uFillTx/>
                <a:latin typeface="Calibri"/>
                <a:ea typeface="+mn-ea"/>
                <a:cs typeface="+mn-cs"/>
              </a:rPr>
              <a:t>Sammanträder 10 gånger per år.</a:t>
            </a:r>
          </a:p>
        </p:txBody>
      </p:sp>
      <p:sp>
        <p:nvSpPr>
          <p:cNvPr id="36" name="Suorakulmio 35">
            <a:extLst>
              <a:ext uri="{FF2B5EF4-FFF2-40B4-BE49-F238E27FC236}">
                <a16:creationId xmlns:a16="http://schemas.microsoft.com/office/drawing/2014/main" id="{022635FF-426A-C6CD-9E2A-29CBBE85EFD3}"/>
              </a:ext>
            </a:extLst>
          </p:cNvPr>
          <p:cNvSpPr/>
          <p:nvPr/>
        </p:nvSpPr>
        <p:spPr>
          <a:xfrm>
            <a:off x="3813961" y="1209565"/>
            <a:ext cx="2894202" cy="78017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1" i="0" u="none" strike="noStrike" cap="none" normalizeH="0" baseline="0" noProof="0">
                <a:ln>
                  <a:noFill/>
                </a:ln>
                <a:solidFill>
                  <a:srgbClr val="002E5F"/>
                </a:solidFill>
                <a:effectLst/>
                <a:uLnTx/>
                <a:uFillTx/>
                <a:latin typeface="Calibri"/>
                <a:ea typeface="+mn-ea"/>
                <a:cs typeface="+mn-cs"/>
              </a:rPr>
              <a:t>Kommunernas användargrupp</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002E5F"/>
                </a:solidFill>
                <a:effectLst/>
                <a:uLnTx/>
                <a:uFillTx/>
                <a:latin typeface="Calibri"/>
                <a:ea typeface="+mn-ea"/>
                <a:cs typeface="+mn-cs"/>
              </a:rPr>
              <a:t>10 kommuner</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002E5F"/>
                </a:solidFill>
                <a:effectLst/>
                <a:uLnTx/>
                <a:uFillTx/>
                <a:latin typeface="Calibri"/>
                <a:ea typeface="+mn-ea"/>
                <a:cs typeface="+mn-cs"/>
              </a:rPr>
              <a:t>Sammanträder 4 gånger per år.</a:t>
            </a:r>
          </a:p>
        </p:txBody>
      </p:sp>
      <p:sp>
        <p:nvSpPr>
          <p:cNvPr id="37" name="Suorakulmio 36">
            <a:extLst>
              <a:ext uri="{FF2B5EF4-FFF2-40B4-BE49-F238E27FC236}">
                <a16:creationId xmlns:a16="http://schemas.microsoft.com/office/drawing/2014/main" id="{4977D41B-902D-A564-1C7F-8D2B34B6FBB5}"/>
              </a:ext>
            </a:extLst>
          </p:cNvPr>
          <p:cNvSpPr/>
          <p:nvPr/>
        </p:nvSpPr>
        <p:spPr>
          <a:xfrm>
            <a:off x="743588" y="2056296"/>
            <a:ext cx="2894202" cy="78017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1" i="0" u="none" strike="noStrike" cap="none" normalizeH="0" baseline="0" noProof="0">
                <a:ln>
                  <a:noFill/>
                </a:ln>
                <a:solidFill>
                  <a:srgbClr val="002E5F"/>
                </a:solidFill>
                <a:effectLst/>
                <a:uLnTx/>
                <a:uFillTx/>
                <a:latin typeface="Calibri"/>
                <a:ea typeface="+mn-ea"/>
                <a:cs typeface="+mn-cs"/>
              </a:rPr>
              <a:t>Statens användargrupp</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002E5F"/>
                </a:solidFill>
                <a:effectLst/>
                <a:uLnTx/>
                <a:uFillTx/>
                <a:latin typeface="Calibri"/>
                <a:ea typeface="+mn-ea"/>
                <a:cs typeface="+mn-cs"/>
              </a:rPr>
              <a:t>9 organisationer</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002E5F"/>
                </a:solidFill>
                <a:effectLst/>
                <a:uLnTx/>
                <a:uFillTx/>
                <a:latin typeface="Calibri"/>
                <a:ea typeface="+mn-ea"/>
                <a:cs typeface="+mn-cs"/>
              </a:rPr>
              <a:t>Sammanträder 6 gånger per år.</a:t>
            </a:r>
          </a:p>
        </p:txBody>
      </p:sp>
      <p:sp>
        <p:nvSpPr>
          <p:cNvPr id="38" name="Suorakulmio 37">
            <a:extLst>
              <a:ext uri="{FF2B5EF4-FFF2-40B4-BE49-F238E27FC236}">
                <a16:creationId xmlns:a16="http://schemas.microsoft.com/office/drawing/2014/main" id="{E1D760EA-5E37-3A3F-8547-E955EBE75990}"/>
              </a:ext>
            </a:extLst>
          </p:cNvPr>
          <p:cNvSpPr/>
          <p:nvPr/>
        </p:nvSpPr>
        <p:spPr>
          <a:xfrm>
            <a:off x="3813961" y="2078044"/>
            <a:ext cx="2894202" cy="78017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1" i="0" u="none" strike="noStrike" cap="none" normalizeH="0" baseline="0" noProof="0">
                <a:ln>
                  <a:noFill/>
                </a:ln>
                <a:solidFill>
                  <a:srgbClr val="002E5F"/>
                </a:solidFill>
                <a:effectLst/>
                <a:uLnTx/>
                <a:uFillTx/>
                <a:latin typeface="Calibri"/>
                <a:ea typeface="+mn-ea"/>
                <a:cs typeface="+mn-cs"/>
              </a:rPr>
              <a:t>Företagens användargrupp</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002E5F"/>
                </a:solidFill>
                <a:effectLst/>
                <a:uLnTx/>
                <a:uFillTx/>
                <a:latin typeface="Calibri"/>
                <a:ea typeface="+mn-ea"/>
                <a:cs typeface="+mn-cs"/>
              </a:rPr>
              <a:t>21 organisationer</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002E5F"/>
                </a:solidFill>
                <a:effectLst/>
                <a:uLnTx/>
                <a:uFillTx/>
                <a:latin typeface="Calibri"/>
                <a:ea typeface="+mn-ea"/>
                <a:cs typeface="+mn-cs"/>
              </a:rPr>
              <a:t>Sammanträder 4 gånger per år.</a:t>
            </a:r>
          </a:p>
        </p:txBody>
      </p:sp>
      <p:sp>
        <p:nvSpPr>
          <p:cNvPr id="39" name="Suorakulmio 38">
            <a:extLst>
              <a:ext uri="{FF2B5EF4-FFF2-40B4-BE49-F238E27FC236}">
                <a16:creationId xmlns:a16="http://schemas.microsoft.com/office/drawing/2014/main" id="{E359A808-B4BA-F914-10C1-52A577326E2F}"/>
              </a:ext>
            </a:extLst>
          </p:cNvPr>
          <p:cNvSpPr/>
          <p:nvPr/>
        </p:nvSpPr>
        <p:spPr>
          <a:xfrm>
            <a:off x="743588" y="2947299"/>
            <a:ext cx="2894202" cy="78017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1" i="0" u="none" strike="noStrike" cap="none" normalizeH="0" baseline="0" noProof="0">
                <a:ln>
                  <a:noFill/>
                </a:ln>
                <a:solidFill>
                  <a:srgbClr val="002E5F"/>
                </a:solidFill>
                <a:effectLst/>
                <a:uLnTx/>
                <a:uFillTx/>
                <a:latin typeface="Calibri"/>
                <a:ea typeface="+mn-ea"/>
                <a:cs typeface="+mn-cs"/>
              </a:rPr>
              <a:t>Välfärdsområdenas samarbetsgrupp</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002E5F"/>
                </a:solidFill>
                <a:effectLst/>
                <a:uLnTx/>
                <a:uFillTx/>
                <a:latin typeface="Calibri"/>
                <a:ea typeface="+mn-ea"/>
                <a:cs typeface="+mn-cs"/>
              </a:rPr>
              <a:t>Alla områden</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002E5F"/>
                </a:solidFill>
                <a:effectLst/>
                <a:uLnTx/>
                <a:uFillTx/>
                <a:latin typeface="Calibri"/>
                <a:ea typeface="+mn-ea"/>
                <a:cs typeface="+mn-cs"/>
              </a:rPr>
              <a:t>Sammanträder 4 gånger per år.</a:t>
            </a:r>
          </a:p>
        </p:txBody>
      </p:sp>
      <p:sp>
        <p:nvSpPr>
          <p:cNvPr id="40" name="Suorakulmio 39">
            <a:extLst>
              <a:ext uri="{FF2B5EF4-FFF2-40B4-BE49-F238E27FC236}">
                <a16:creationId xmlns:a16="http://schemas.microsoft.com/office/drawing/2014/main" id="{D7CE8FD3-E6BD-3630-7D5B-C7C23778B0D8}"/>
              </a:ext>
            </a:extLst>
          </p:cNvPr>
          <p:cNvSpPr/>
          <p:nvPr/>
        </p:nvSpPr>
        <p:spPr>
          <a:xfrm>
            <a:off x="3813961" y="2946523"/>
            <a:ext cx="2894202" cy="78017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1" i="0" u="none" strike="noStrike" cap="none" normalizeH="0" baseline="0" noProof="0">
                <a:ln>
                  <a:noFill/>
                </a:ln>
                <a:solidFill>
                  <a:srgbClr val="002E5F"/>
                </a:solidFill>
                <a:effectLst/>
                <a:uLnTx/>
                <a:uFillTx/>
                <a:latin typeface="Calibri"/>
                <a:ea typeface="+mn-ea"/>
                <a:cs typeface="+mn-cs"/>
              </a:rPr>
              <a:t>Välfärdsområdenas samarbetsnätverk</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002E5F"/>
                </a:solidFill>
                <a:effectLst/>
                <a:uLnTx/>
                <a:uFillTx/>
                <a:latin typeface="Calibri"/>
                <a:ea typeface="+mn-ea"/>
                <a:cs typeface="+mn-cs"/>
              </a:rPr>
              <a:t>Alla områden</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002E5F"/>
                </a:solidFill>
                <a:effectLst/>
                <a:uLnTx/>
                <a:uFillTx/>
                <a:latin typeface="Calibri"/>
                <a:ea typeface="+mn-ea"/>
                <a:cs typeface="+mn-cs"/>
              </a:rPr>
              <a:t>Sammanträder 10 gånger per år.</a:t>
            </a:r>
          </a:p>
        </p:txBody>
      </p:sp>
      <p:sp>
        <p:nvSpPr>
          <p:cNvPr id="41" name="Tekstiruutu 40">
            <a:extLst>
              <a:ext uri="{FF2B5EF4-FFF2-40B4-BE49-F238E27FC236}">
                <a16:creationId xmlns:a16="http://schemas.microsoft.com/office/drawing/2014/main" id="{D3CE17B5-3C94-EE66-97B0-6629A294AE62}"/>
              </a:ext>
            </a:extLst>
          </p:cNvPr>
          <p:cNvSpPr txBox="1"/>
          <p:nvPr/>
        </p:nvSpPr>
        <p:spPr>
          <a:xfrm>
            <a:off x="688298" y="3952435"/>
            <a:ext cx="5407702" cy="338554"/>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600" b="0" i="0" u="none" strike="noStrike" cap="none" normalizeH="0" baseline="0" noProof="0">
                <a:ln>
                  <a:noFill/>
                </a:ln>
                <a:solidFill>
                  <a:srgbClr val="FFFFFF"/>
                </a:solidFill>
                <a:effectLst/>
                <a:uLnTx/>
                <a:uFillTx/>
                <a:latin typeface="Calibri"/>
                <a:ea typeface="+mn-ea"/>
                <a:cs typeface="+mn-cs"/>
              </a:rPr>
              <a:t>Fortlöpande kundnöjdhetsenkät (1.1.2023–) på skalan 1–5</a:t>
            </a:r>
          </a:p>
        </p:txBody>
      </p:sp>
      <p:sp>
        <p:nvSpPr>
          <p:cNvPr id="42" name="Tekstiruutu 41">
            <a:extLst>
              <a:ext uri="{FF2B5EF4-FFF2-40B4-BE49-F238E27FC236}">
                <a16:creationId xmlns:a16="http://schemas.microsoft.com/office/drawing/2014/main" id="{049A1C65-30A5-9BC3-CEAB-5750E1BEBEE8}"/>
              </a:ext>
            </a:extLst>
          </p:cNvPr>
          <p:cNvSpPr txBox="1"/>
          <p:nvPr/>
        </p:nvSpPr>
        <p:spPr>
          <a:xfrm>
            <a:off x="688298" y="4290989"/>
            <a:ext cx="5343787" cy="646331"/>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FFFFFF"/>
                </a:solidFill>
                <a:effectLst/>
                <a:uLnTx/>
                <a:uFillTx/>
                <a:latin typeface="Calibri"/>
                <a:ea typeface="+mn-ea"/>
                <a:cs typeface="+mn-cs"/>
              </a:rPr>
              <a:t>Suomi.fi-fullmakter, meddelanden, webbtjänsten, Servicedatalagret, öppna och använda data (informationsleden, anslutningskatalogen, öppna data, interoperabilitetsplattformen) och organisationskundtjänsten tillsammans. </a:t>
            </a:r>
          </a:p>
        </p:txBody>
      </p:sp>
      <p:grpSp>
        <p:nvGrpSpPr>
          <p:cNvPr id="51" name="Ryhmä 50">
            <a:extLst>
              <a:ext uri="{FF2B5EF4-FFF2-40B4-BE49-F238E27FC236}">
                <a16:creationId xmlns:a16="http://schemas.microsoft.com/office/drawing/2014/main" id="{DAA4E27F-C9FD-02F3-D71E-06975F2C31C2}"/>
              </a:ext>
            </a:extLst>
          </p:cNvPr>
          <p:cNvGrpSpPr/>
          <p:nvPr/>
        </p:nvGrpSpPr>
        <p:grpSpPr>
          <a:xfrm>
            <a:off x="995258" y="5211959"/>
            <a:ext cx="5173019" cy="1468546"/>
            <a:chOff x="684865" y="5044179"/>
            <a:chExt cx="5173019" cy="1468546"/>
          </a:xfrm>
        </p:grpSpPr>
        <p:sp>
          <p:nvSpPr>
            <p:cNvPr id="43" name="Tekstiruutu 42">
              <a:extLst>
                <a:ext uri="{FF2B5EF4-FFF2-40B4-BE49-F238E27FC236}">
                  <a16:creationId xmlns:a16="http://schemas.microsoft.com/office/drawing/2014/main" id="{EF757A7A-470A-A9AD-F792-12115B256DD1}"/>
                </a:ext>
              </a:extLst>
            </p:cNvPr>
            <p:cNvSpPr txBox="1"/>
            <p:nvPr/>
          </p:nvSpPr>
          <p:spPr>
            <a:xfrm>
              <a:off x="684865" y="6204948"/>
              <a:ext cx="5173019" cy="307777"/>
            </a:xfrm>
            <a:prstGeom prst="rect">
              <a:avLst/>
            </a:prstGeom>
            <a:noFill/>
          </p:spPr>
          <p:txBody>
            <a:bodyPr wrap="non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Medborgare   Företag       Kommuner  Staten     Social- och hälsovårdssektorn      Övriga</a:t>
              </a:r>
            </a:p>
          </p:txBody>
        </p:sp>
        <p:sp>
          <p:nvSpPr>
            <p:cNvPr id="44" name="Suorakulmio 43">
              <a:extLst>
                <a:ext uri="{FF2B5EF4-FFF2-40B4-BE49-F238E27FC236}">
                  <a16:creationId xmlns:a16="http://schemas.microsoft.com/office/drawing/2014/main" id="{BE595FB3-CE49-D08F-1B88-076EBA354A4B}"/>
                </a:ext>
              </a:extLst>
            </p:cNvPr>
            <p:cNvSpPr/>
            <p:nvPr/>
          </p:nvSpPr>
          <p:spPr>
            <a:xfrm>
              <a:off x="1776267" y="5044179"/>
              <a:ext cx="427839" cy="1179942"/>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FFFFFF"/>
                  </a:solidFill>
                  <a:effectLst/>
                  <a:uLnTx/>
                  <a:uFillTx/>
                  <a:latin typeface="Calibri"/>
                  <a:ea typeface="+mn-ea"/>
                  <a:cs typeface="+mn-cs"/>
                </a:rPr>
                <a:t>4,2</a:t>
              </a:r>
            </a:p>
          </p:txBody>
        </p:sp>
        <p:sp>
          <p:nvSpPr>
            <p:cNvPr id="45" name="Suorakulmio 44">
              <a:extLst>
                <a:ext uri="{FF2B5EF4-FFF2-40B4-BE49-F238E27FC236}">
                  <a16:creationId xmlns:a16="http://schemas.microsoft.com/office/drawing/2014/main" id="{C5BA05CC-5F3C-DAE5-896C-A1485F510464}"/>
                </a:ext>
              </a:extLst>
            </p:cNvPr>
            <p:cNvSpPr/>
            <p:nvPr/>
          </p:nvSpPr>
          <p:spPr>
            <a:xfrm>
              <a:off x="4326945" y="5116301"/>
              <a:ext cx="427839" cy="110782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FFFFFF"/>
                  </a:solidFill>
                  <a:effectLst/>
                  <a:uLnTx/>
                  <a:uFillTx/>
                  <a:latin typeface="Calibri"/>
                  <a:ea typeface="+mn-ea"/>
                  <a:cs typeface="+mn-cs"/>
                </a:rPr>
                <a:t>3,8</a:t>
              </a:r>
            </a:p>
          </p:txBody>
        </p:sp>
        <p:sp>
          <p:nvSpPr>
            <p:cNvPr id="46" name="Suorakulmio 45">
              <a:extLst>
                <a:ext uri="{FF2B5EF4-FFF2-40B4-BE49-F238E27FC236}">
                  <a16:creationId xmlns:a16="http://schemas.microsoft.com/office/drawing/2014/main" id="{B2365416-2D27-2044-DA84-994584CD022E}"/>
                </a:ext>
              </a:extLst>
            </p:cNvPr>
            <p:cNvSpPr/>
            <p:nvPr/>
          </p:nvSpPr>
          <p:spPr>
            <a:xfrm>
              <a:off x="5177172" y="5116301"/>
              <a:ext cx="427839" cy="1107820"/>
            </a:xfrm>
            <a:prstGeom prst="rect">
              <a:avLst/>
            </a:prstGeom>
            <a:solidFill>
              <a:schemeClr val="tx2">
                <a:lumMod val="50000"/>
                <a:lumOff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FFFFFF"/>
                  </a:solidFill>
                  <a:effectLst/>
                  <a:uLnTx/>
                  <a:uFillTx/>
                  <a:latin typeface="Calibri"/>
                  <a:ea typeface="+mn-ea"/>
                  <a:cs typeface="+mn-cs"/>
                </a:rPr>
                <a:t>3,7</a:t>
              </a:r>
            </a:p>
          </p:txBody>
        </p:sp>
        <p:sp>
          <p:nvSpPr>
            <p:cNvPr id="47" name="Suorakulmio 46">
              <a:extLst>
                <a:ext uri="{FF2B5EF4-FFF2-40B4-BE49-F238E27FC236}">
                  <a16:creationId xmlns:a16="http://schemas.microsoft.com/office/drawing/2014/main" id="{F91E7C2D-5BEE-4E12-A424-6C92FD6B3CED}"/>
                </a:ext>
              </a:extLst>
            </p:cNvPr>
            <p:cNvSpPr/>
            <p:nvPr/>
          </p:nvSpPr>
          <p:spPr>
            <a:xfrm>
              <a:off x="2626493" y="5252505"/>
              <a:ext cx="427839" cy="971616"/>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FFFFFF"/>
                  </a:solidFill>
                  <a:effectLst/>
                  <a:uLnTx/>
                  <a:uFillTx/>
                  <a:latin typeface="Calibri"/>
                  <a:ea typeface="+mn-ea"/>
                  <a:cs typeface="+mn-cs"/>
                </a:rPr>
                <a:t>3,5</a:t>
              </a:r>
            </a:p>
          </p:txBody>
        </p:sp>
        <p:sp>
          <p:nvSpPr>
            <p:cNvPr id="49" name="Suorakulmio 48">
              <a:extLst>
                <a:ext uri="{FF2B5EF4-FFF2-40B4-BE49-F238E27FC236}">
                  <a16:creationId xmlns:a16="http://schemas.microsoft.com/office/drawing/2014/main" id="{97E1347C-A001-F292-4CD9-56A43BBA5D96}"/>
                </a:ext>
              </a:extLst>
            </p:cNvPr>
            <p:cNvSpPr/>
            <p:nvPr/>
          </p:nvSpPr>
          <p:spPr>
            <a:xfrm>
              <a:off x="3476719" y="5252505"/>
              <a:ext cx="427839" cy="97161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FFFFFF"/>
                  </a:solidFill>
                  <a:effectLst/>
                  <a:uLnTx/>
                  <a:uFillTx/>
                  <a:latin typeface="Calibri"/>
                  <a:ea typeface="+mn-ea"/>
                  <a:cs typeface="+mn-cs"/>
                </a:rPr>
                <a:t>3,5</a:t>
              </a:r>
            </a:p>
          </p:txBody>
        </p:sp>
        <p:sp>
          <p:nvSpPr>
            <p:cNvPr id="50" name="Suorakulmio 49">
              <a:extLst>
                <a:ext uri="{FF2B5EF4-FFF2-40B4-BE49-F238E27FC236}">
                  <a16:creationId xmlns:a16="http://schemas.microsoft.com/office/drawing/2014/main" id="{8E7FD1BF-38A8-AE67-AE8F-41B35A45E0C6}"/>
                </a:ext>
              </a:extLst>
            </p:cNvPr>
            <p:cNvSpPr/>
            <p:nvPr/>
          </p:nvSpPr>
          <p:spPr>
            <a:xfrm>
              <a:off x="926041" y="5576713"/>
              <a:ext cx="427839" cy="64740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FFFFFF"/>
                  </a:solidFill>
                  <a:effectLst/>
                  <a:uLnTx/>
                  <a:uFillTx/>
                  <a:latin typeface="Calibri"/>
                  <a:ea typeface="+mn-ea"/>
                  <a:cs typeface="+mn-cs"/>
                </a:rPr>
                <a:t>2,7</a:t>
              </a:r>
            </a:p>
          </p:txBody>
        </p:sp>
      </p:grpSp>
      <p:sp>
        <p:nvSpPr>
          <p:cNvPr id="53" name="Suorakulmio 52">
            <a:extLst>
              <a:ext uri="{FF2B5EF4-FFF2-40B4-BE49-F238E27FC236}">
                <a16:creationId xmlns:a16="http://schemas.microsoft.com/office/drawing/2014/main" id="{43C86CC2-55DC-0FCB-2476-74D89E1989EA}"/>
              </a:ext>
            </a:extLst>
          </p:cNvPr>
          <p:cNvSpPr/>
          <p:nvPr/>
        </p:nvSpPr>
        <p:spPr>
          <a:xfrm>
            <a:off x="7138571" y="5610268"/>
            <a:ext cx="4626369" cy="98183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b="0" i="0" u="none" strike="noStrike" cap="none" normalizeH="0" baseline="0" noProof="0">
                <a:ln>
                  <a:noFill/>
                </a:ln>
                <a:solidFill>
                  <a:srgbClr val="FFFFFF"/>
                </a:solidFill>
                <a:effectLst/>
                <a:uLnTx/>
                <a:uFillTx/>
                <a:latin typeface="Calibri"/>
                <a:ea typeface="+mn-ea"/>
                <a:cs typeface="+mn-cs"/>
              </a:rPr>
              <a:t>Medborgarrådgivningen ger råd om användningen av Suomi.fi-tjänsterna</a:t>
            </a:r>
            <a:br>
              <a:rPr kumimoji="0" lang="sv-FI" b="0" i="0" u="none" strike="noStrike" cap="none" normalizeH="0" baseline="0" noProof="0">
                <a:ln>
                  <a:noFill/>
                </a:ln>
                <a:solidFill>
                  <a:srgbClr val="FFFFFF"/>
                </a:solidFill>
                <a:effectLst/>
                <a:uLnTx/>
                <a:uFillTx/>
                <a:latin typeface="Calibri"/>
                <a:ea typeface="+mn-ea"/>
                <a:cs typeface="+mn-cs"/>
              </a:rPr>
            </a:br>
            <a:r>
              <a:rPr kumimoji="0" lang="sv-FI" b="0" i="0" u="none" strike="noStrike" cap="none" normalizeH="0" baseline="0" noProof="0">
                <a:ln>
                  <a:noFill/>
                </a:ln>
                <a:solidFill>
                  <a:srgbClr val="FFFFFF"/>
                </a:solidFill>
                <a:effectLst/>
                <a:uLnTx/>
                <a:uFillTx/>
                <a:latin typeface="Calibri"/>
                <a:ea typeface="+mn-ea"/>
                <a:cs typeface="+mn-cs"/>
              </a:rPr>
              <a:t>25 000 gånger per år</a:t>
            </a:r>
            <a:r>
              <a:rPr kumimoji="0" lang="sv-FI" sz="1400" b="0" i="0" u="none" strike="noStrike" cap="none" normalizeH="0" baseline="0" noProof="0">
                <a:ln>
                  <a:noFill/>
                </a:ln>
                <a:solidFill>
                  <a:srgbClr val="FFFFFF"/>
                </a:solidFill>
                <a:effectLst/>
                <a:uLnTx/>
                <a:uFillTx/>
                <a:latin typeface="Calibri"/>
                <a:ea typeface="+mn-ea"/>
                <a:cs typeface="+mn-cs"/>
              </a:rPr>
              <a:t> </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100" b="0" i="0" u="none" strike="noStrike" cap="none" normalizeH="0" baseline="0" noProof="0">
                <a:ln>
                  <a:noFill/>
                </a:ln>
                <a:solidFill>
                  <a:srgbClr val="FFFFFF"/>
                </a:solidFill>
                <a:effectLst/>
                <a:uLnTx/>
                <a:uFillTx/>
                <a:latin typeface="Calibri"/>
                <a:ea typeface="+mn-ea"/>
                <a:cs typeface="+mn-cs"/>
              </a:rPr>
              <a:t>Organisationskundtjänsten stöder intressegrupper</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20 000 gånger per år</a:t>
            </a:r>
          </a:p>
        </p:txBody>
      </p:sp>
      <p:sp>
        <p:nvSpPr>
          <p:cNvPr id="2" name="Tekstiruutu 1">
            <a:extLst>
              <a:ext uri="{FF2B5EF4-FFF2-40B4-BE49-F238E27FC236}">
                <a16:creationId xmlns:a16="http://schemas.microsoft.com/office/drawing/2014/main" id="{AC067026-366D-7C7D-F864-9E56BF6AC2DA}"/>
              </a:ext>
            </a:extLst>
          </p:cNvPr>
          <p:cNvSpPr txBox="1"/>
          <p:nvPr/>
        </p:nvSpPr>
        <p:spPr>
          <a:xfrm>
            <a:off x="610667" y="4970591"/>
            <a:ext cx="440313" cy="1370568"/>
          </a:xfrm>
          <a:prstGeom prst="rect">
            <a:avLst/>
          </a:prstGeom>
          <a:noFill/>
        </p:spPr>
        <p:txBody>
          <a:bodyPr vert="wordArtVert" wrap="non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54321</a:t>
            </a:r>
          </a:p>
        </p:txBody>
      </p:sp>
    </p:spTree>
    <p:extLst>
      <p:ext uri="{BB962C8B-B14F-4D97-AF65-F5344CB8AC3E}">
        <p14:creationId xmlns:p14="http://schemas.microsoft.com/office/powerpoint/2010/main" val="2584989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ulukko 4">
            <a:extLst>
              <a:ext uri="{FF2B5EF4-FFF2-40B4-BE49-F238E27FC236}">
                <a16:creationId xmlns:a16="http://schemas.microsoft.com/office/drawing/2014/main" id="{AE3E7246-7E1E-6AC7-48D5-DB7ED2FBD7A6}"/>
              </a:ext>
            </a:extLst>
          </p:cNvPr>
          <p:cNvGraphicFramePr>
            <a:graphicFrameLocks noGrp="1"/>
          </p:cNvGraphicFramePr>
          <p:nvPr/>
        </p:nvGraphicFramePr>
        <p:xfrm>
          <a:off x="317913" y="2811761"/>
          <a:ext cx="5400907" cy="3681986"/>
        </p:xfrm>
        <a:graphic>
          <a:graphicData uri="http://schemas.openxmlformats.org/drawingml/2006/table">
            <a:tbl>
              <a:tblPr firstRow="1" bandRow="1">
                <a:tableStyleId>{5C22544A-7EE6-4342-B048-85BDC9FD1C3A}</a:tableStyleId>
              </a:tblPr>
              <a:tblGrid>
                <a:gridCol w="5400907">
                  <a:extLst>
                    <a:ext uri="{9D8B030D-6E8A-4147-A177-3AD203B41FA5}">
                      <a16:colId xmlns:a16="http://schemas.microsoft.com/office/drawing/2014/main" val="3023088912"/>
                    </a:ext>
                  </a:extLst>
                </a:gridCol>
              </a:tblGrid>
              <a:tr h="401215">
                <a:tc>
                  <a:txBody>
                    <a:bodyPr/>
                    <a:lstStyle/>
                    <a:p>
                      <a:pPr marL="0" algn="l" defTabSz="609585" rtl="0" eaLnBrk="1" latinLnBrk="0" hangingPunct="1"/>
                      <a:r>
                        <a:rPr lang="sv-FI" sz="2000" b="0">
                          <a:solidFill>
                            <a:schemeClr val="lt1"/>
                          </a:solidFill>
                          <a:latin typeface="+mn-lt"/>
                          <a:ea typeface="+mn-ea"/>
                          <a:cs typeface="+mn-cs"/>
                        </a:rPr>
                        <a:t>Utfall och prognos för skickade meddelanden</a:t>
                      </a:r>
                    </a:p>
                  </a:txBody>
                  <a:tcPr/>
                </a:tc>
                <a:extLst>
                  <a:ext uri="{0D108BD9-81ED-4DB2-BD59-A6C34878D82A}">
                    <a16:rowId xmlns:a16="http://schemas.microsoft.com/office/drawing/2014/main" val="1269326160"/>
                  </a:ext>
                </a:extLst>
              </a:tr>
              <a:tr h="3280771">
                <a:tc>
                  <a:txBody>
                    <a:bodyPr/>
                    <a:lstStyle/>
                    <a:p>
                      <a:endParaRPr lang="fi-FI" dirty="0"/>
                    </a:p>
                  </a:txBody>
                  <a:tcPr>
                    <a:solidFill>
                      <a:schemeClr val="bg1">
                        <a:lumMod val="95000"/>
                      </a:schemeClr>
                    </a:solidFill>
                  </a:tcPr>
                </a:tc>
                <a:extLst>
                  <a:ext uri="{0D108BD9-81ED-4DB2-BD59-A6C34878D82A}">
                    <a16:rowId xmlns:a16="http://schemas.microsoft.com/office/drawing/2014/main" val="718705375"/>
                  </a:ext>
                </a:extLst>
              </a:tr>
            </a:tbl>
          </a:graphicData>
        </a:graphic>
      </p:graphicFrame>
      <p:graphicFrame>
        <p:nvGraphicFramePr>
          <p:cNvPr id="31" name="Chart 30">
            <a:extLst>
              <a:ext uri="{FF2B5EF4-FFF2-40B4-BE49-F238E27FC236}">
                <a16:creationId xmlns:a16="http://schemas.microsoft.com/office/drawing/2014/main" id="{979FB7F5-F256-41DC-B989-EB4A18E8CAD0}"/>
              </a:ext>
            </a:extLst>
          </p:cNvPr>
          <p:cNvGraphicFramePr>
            <a:graphicFrameLocks/>
          </p:cNvGraphicFramePr>
          <p:nvPr/>
        </p:nvGraphicFramePr>
        <p:xfrm>
          <a:off x="423246" y="3218676"/>
          <a:ext cx="5105912" cy="3307761"/>
        </p:xfrm>
        <a:graphic>
          <a:graphicData uri="http://schemas.openxmlformats.org/drawingml/2006/chart">
            <c:chart xmlns:c="http://schemas.openxmlformats.org/drawingml/2006/chart" xmlns:r="http://schemas.openxmlformats.org/officeDocument/2006/relationships" r:id="rId3"/>
          </a:graphicData>
        </a:graphic>
      </p:graphicFrame>
      <p:sp>
        <p:nvSpPr>
          <p:cNvPr id="2" name="Otsikko 1">
            <a:extLst>
              <a:ext uri="{FF2B5EF4-FFF2-40B4-BE49-F238E27FC236}">
                <a16:creationId xmlns:a16="http://schemas.microsoft.com/office/drawing/2014/main" id="{C7B6AD96-BA70-0B56-98AD-85402D070CBA}"/>
              </a:ext>
            </a:extLst>
          </p:cNvPr>
          <p:cNvSpPr>
            <a:spLocks noGrp="1"/>
          </p:cNvSpPr>
          <p:nvPr>
            <p:ph type="title"/>
          </p:nvPr>
        </p:nvSpPr>
        <p:spPr>
          <a:xfrm>
            <a:off x="838200" y="203390"/>
            <a:ext cx="10515600" cy="578232"/>
          </a:xfrm>
        </p:spPr>
        <p:txBody>
          <a:bodyPr>
            <a:normAutofit fontScale="90000"/>
          </a:bodyPr>
          <a:lstStyle/>
          <a:p>
            <a:r>
              <a:rPr lang="sv-FI" sz="3600" b="1">
                <a:solidFill>
                  <a:schemeClr val="tx2"/>
                </a:solidFill>
              </a:rPr>
              <a:t>Meddelanden </a:t>
            </a:r>
          </a:p>
        </p:txBody>
      </p:sp>
      <p:graphicFrame>
        <p:nvGraphicFramePr>
          <p:cNvPr id="23" name="Taulukko 4">
            <a:extLst>
              <a:ext uri="{FF2B5EF4-FFF2-40B4-BE49-F238E27FC236}">
                <a16:creationId xmlns:a16="http://schemas.microsoft.com/office/drawing/2014/main" id="{C3E07AB2-2FDE-4A74-61A5-4E504DDD3B6F}"/>
              </a:ext>
            </a:extLst>
          </p:cNvPr>
          <p:cNvGraphicFramePr>
            <a:graphicFrameLocks noGrp="1"/>
          </p:cNvGraphicFramePr>
          <p:nvPr/>
        </p:nvGraphicFramePr>
        <p:xfrm>
          <a:off x="5951984" y="836712"/>
          <a:ext cx="6048672" cy="4583320"/>
        </p:xfrm>
        <a:graphic>
          <a:graphicData uri="http://schemas.openxmlformats.org/drawingml/2006/table">
            <a:tbl>
              <a:tblPr firstRow="1" bandRow="1">
                <a:tableStyleId>{5C22544A-7EE6-4342-B048-85BDC9FD1C3A}</a:tableStyleId>
              </a:tblPr>
              <a:tblGrid>
                <a:gridCol w="6048672">
                  <a:extLst>
                    <a:ext uri="{9D8B030D-6E8A-4147-A177-3AD203B41FA5}">
                      <a16:colId xmlns:a16="http://schemas.microsoft.com/office/drawing/2014/main" val="3023088912"/>
                    </a:ext>
                  </a:extLst>
                </a:gridCol>
              </a:tblGrid>
              <a:tr h="396873">
                <a:tc>
                  <a:txBody>
                    <a:bodyPr/>
                    <a:lstStyle/>
                    <a:p>
                      <a:r>
                        <a:rPr lang="sv-FI" sz="2000" b="0"/>
                        <a:t>Potential</a:t>
                      </a:r>
                    </a:p>
                  </a:txBody>
                  <a:tcPr>
                    <a:solidFill>
                      <a:schemeClr val="accent3">
                        <a:lumMod val="75000"/>
                      </a:schemeClr>
                    </a:solidFill>
                  </a:tcPr>
                </a:tc>
                <a:extLst>
                  <a:ext uri="{0D108BD9-81ED-4DB2-BD59-A6C34878D82A}">
                    <a16:rowId xmlns:a16="http://schemas.microsoft.com/office/drawing/2014/main" val="1269326160"/>
                  </a:ext>
                </a:extLst>
              </a:tr>
              <a:tr h="3266573">
                <a:tc>
                  <a:txBody>
                    <a:bodyPr/>
                    <a:lstStyle/>
                    <a:p>
                      <a:pPr marL="285750" marR="0" lvl="0" indent="-196850"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sv-FI" sz="1800" b="0" i="0" u="none" strike="noStrike" cap="none" normalizeH="0" baseline="0" noProof="0">
                          <a:ln>
                            <a:noFill/>
                          </a:ln>
                          <a:solidFill>
                            <a:srgbClr val="002E5F">
                              <a:lumMod val="90000"/>
                              <a:lumOff val="10000"/>
                            </a:srgbClr>
                          </a:solidFill>
                          <a:effectLst/>
                          <a:uLnTx/>
                          <a:uFillTx/>
                          <a:latin typeface="+mn-lt"/>
                          <a:ea typeface="+mn-ea"/>
                          <a:cs typeface="+mn-cs"/>
                        </a:rPr>
                        <a:t>Den kraftiga ökningen av mängden elektronisk kommunikation främjar produktiviteten inom den offentliga förvaltningen</a:t>
                      </a:r>
                    </a:p>
                    <a:p>
                      <a:pPr marL="285750" marR="0" lvl="0" indent="-196850"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sv-FI" sz="1800" b="0" i="0" u="none" strike="noStrike" cap="none" normalizeH="0" baseline="0" noProof="0">
                          <a:ln>
                            <a:noFill/>
                          </a:ln>
                          <a:solidFill>
                            <a:srgbClr val="002E5F">
                              <a:lumMod val="90000"/>
                              <a:lumOff val="10000"/>
                            </a:srgbClr>
                          </a:solidFill>
                          <a:effectLst/>
                          <a:uLnTx/>
                          <a:uFillTx/>
                          <a:latin typeface="+mn-lt"/>
                          <a:ea typeface="+mn-ea"/>
                          <a:cs typeface="+mn-cs"/>
                        </a:rPr>
                        <a:t>Det gör det möjligt att ytterligare effektivisera myndighetstjänsternas serviceprocesser</a:t>
                      </a:r>
                    </a:p>
                    <a:p>
                      <a:pPr marL="285750" marR="0" lvl="0" indent="-196850"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sv-FI" sz="1800" b="0" i="0" u="none" strike="noStrike" cap="none" normalizeH="0" baseline="0" noProof="0">
                          <a:ln>
                            <a:noFill/>
                          </a:ln>
                          <a:solidFill>
                            <a:srgbClr val="002E5F">
                              <a:lumMod val="90000"/>
                              <a:lumOff val="10000"/>
                            </a:srgbClr>
                          </a:solidFill>
                          <a:effectLst/>
                          <a:uLnTx/>
                          <a:uFillTx/>
                          <a:latin typeface="+mn-lt"/>
                          <a:ea typeface="+mn-ea"/>
                          <a:cs typeface="+mn-cs"/>
                        </a:rPr>
                        <a:t>En kostnadseffektiv lösning för att skicka papperspost</a:t>
                      </a:r>
                    </a:p>
                  </a:txBody>
                  <a:tcPr>
                    <a:noFill/>
                  </a:tcPr>
                </a:tc>
                <a:extLst>
                  <a:ext uri="{0D108BD9-81ED-4DB2-BD59-A6C34878D82A}">
                    <a16:rowId xmlns:a16="http://schemas.microsoft.com/office/drawing/2014/main" val="718705375"/>
                  </a:ext>
                </a:extLst>
              </a:tr>
              <a:tr h="919874">
                <a:tc>
                  <a:txBody>
                    <a:bodyPr/>
                    <a:lstStyle/>
                    <a:p>
                      <a:pPr marL="0" indent="0" algn="l" rtl="0">
                        <a:buFont typeface="Arial" panose="020B0604020202020204" pitchFamily="34" charset="0"/>
                        <a:buNone/>
                      </a:pPr>
                      <a:endParaRPr lang="fi-FI" sz="1600" b="0" kern="1200" dirty="0">
                        <a:solidFill>
                          <a:schemeClr val="tx2">
                            <a:lumMod val="90000"/>
                            <a:lumOff val="10000"/>
                          </a:schemeClr>
                        </a:solidFill>
                        <a:latin typeface="+mn-lt"/>
                        <a:ea typeface="+mn-ea"/>
                        <a:cs typeface="+mn-cs"/>
                      </a:endParaRPr>
                    </a:p>
                  </a:txBody>
                  <a:tcPr>
                    <a:noFill/>
                  </a:tcPr>
                </a:tc>
                <a:extLst>
                  <a:ext uri="{0D108BD9-81ED-4DB2-BD59-A6C34878D82A}">
                    <a16:rowId xmlns:a16="http://schemas.microsoft.com/office/drawing/2014/main" val="2397056830"/>
                  </a:ext>
                </a:extLst>
              </a:tr>
            </a:tbl>
          </a:graphicData>
        </a:graphic>
      </p:graphicFrame>
      <p:graphicFrame>
        <p:nvGraphicFramePr>
          <p:cNvPr id="9" name="Taulukko 4">
            <a:extLst>
              <a:ext uri="{FF2B5EF4-FFF2-40B4-BE49-F238E27FC236}">
                <a16:creationId xmlns:a16="http://schemas.microsoft.com/office/drawing/2014/main" id="{ABFC40BF-D9A5-BC0E-9BA2-E061BFDAC7D4}"/>
              </a:ext>
            </a:extLst>
          </p:cNvPr>
          <p:cNvGraphicFramePr>
            <a:graphicFrameLocks noGrp="1"/>
          </p:cNvGraphicFramePr>
          <p:nvPr/>
        </p:nvGraphicFramePr>
        <p:xfrm>
          <a:off x="389921" y="836712"/>
          <a:ext cx="5328899" cy="1310268"/>
        </p:xfrm>
        <a:graphic>
          <a:graphicData uri="http://schemas.openxmlformats.org/drawingml/2006/table">
            <a:tbl>
              <a:tblPr firstRow="1" bandRow="1">
                <a:tableStyleId>{5C22544A-7EE6-4342-B048-85BDC9FD1C3A}</a:tableStyleId>
              </a:tblPr>
              <a:tblGrid>
                <a:gridCol w="5328899">
                  <a:extLst>
                    <a:ext uri="{9D8B030D-6E8A-4147-A177-3AD203B41FA5}">
                      <a16:colId xmlns:a16="http://schemas.microsoft.com/office/drawing/2014/main" val="3023088912"/>
                    </a:ext>
                  </a:extLst>
                </a:gridCol>
              </a:tblGrid>
              <a:tr h="304676">
                <a:tc>
                  <a:txBody>
                    <a:bodyPr/>
                    <a:lstStyle/>
                    <a:p>
                      <a:pPr marL="0" algn="l" defTabSz="609585" rtl="0" eaLnBrk="1" latinLnBrk="0" hangingPunct="1"/>
                      <a:r>
                        <a:rPr lang="sv-FI" sz="2000" b="0">
                          <a:solidFill>
                            <a:schemeClr val="lt1"/>
                          </a:solidFill>
                          <a:latin typeface="+mn-lt"/>
                          <a:ea typeface="+mn-ea"/>
                          <a:cs typeface="+mn-cs"/>
                        </a:rPr>
                        <a:t>Nuläge</a:t>
                      </a:r>
                    </a:p>
                  </a:txBody>
                  <a:tcPr/>
                </a:tc>
                <a:extLst>
                  <a:ext uri="{0D108BD9-81ED-4DB2-BD59-A6C34878D82A}">
                    <a16:rowId xmlns:a16="http://schemas.microsoft.com/office/drawing/2014/main" val="1269326160"/>
                  </a:ext>
                </a:extLst>
              </a:tr>
              <a:tr h="914028">
                <a:tc>
                  <a:txBody>
                    <a:bodyPr/>
                    <a:lstStyle/>
                    <a:p>
                      <a:pPr marL="0" indent="0" algn="l" rtl="0">
                        <a:buFont typeface="Arial" panose="020B0604020202020204" pitchFamily="34" charset="0"/>
                        <a:buNone/>
                      </a:pPr>
                      <a:endParaRPr lang="fi-FI" sz="1600" dirty="0"/>
                    </a:p>
                  </a:txBody>
                  <a:tcPr>
                    <a:noFill/>
                  </a:tcPr>
                </a:tc>
                <a:extLst>
                  <a:ext uri="{0D108BD9-81ED-4DB2-BD59-A6C34878D82A}">
                    <a16:rowId xmlns:a16="http://schemas.microsoft.com/office/drawing/2014/main" val="718705375"/>
                  </a:ext>
                </a:extLst>
              </a:tr>
            </a:tbl>
          </a:graphicData>
        </a:graphic>
      </p:graphicFrame>
      <p:grpSp>
        <p:nvGrpSpPr>
          <p:cNvPr id="29" name="Group 28">
            <a:extLst>
              <a:ext uri="{FF2B5EF4-FFF2-40B4-BE49-F238E27FC236}">
                <a16:creationId xmlns:a16="http://schemas.microsoft.com/office/drawing/2014/main" id="{4C27C868-7E3A-BC74-6D39-69C2DFA69807}"/>
              </a:ext>
            </a:extLst>
          </p:cNvPr>
          <p:cNvGrpSpPr/>
          <p:nvPr/>
        </p:nvGrpSpPr>
        <p:grpSpPr>
          <a:xfrm>
            <a:off x="476334" y="1256302"/>
            <a:ext cx="2603633" cy="1452618"/>
            <a:chOff x="476334" y="1256302"/>
            <a:chExt cx="2603633" cy="1452618"/>
          </a:xfrm>
        </p:grpSpPr>
        <p:pic>
          <p:nvPicPr>
            <p:cNvPr id="14" name="Picture 13">
              <a:extLst>
                <a:ext uri="{FF2B5EF4-FFF2-40B4-BE49-F238E27FC236}">
                  <a16:creationId xmlns:a16="http://schemas.microsoft.com/office/drawing/2014/main" id="{7B0B110B-6317-DC7B-4021-86663C64AB69}"/>
                </a:ext>
              </a:extLst>
            </p:cNvPr>
            <p:cNvPicPr>
              <a:picLocks noChangeAspect="1"/>
            </p:cNvPicPr>
            <p:nvPr/>
          </p:nvPicPr>
          <p:blipFill>
            <a:blip r:embed="rId4"/>
            <a:stretch>
              <a:fillRect/>
            </a:stretch>
          </p:blipFill>
          <p:spPr>
            <a:xfrm>
              <a:off x="476334" y="1256302"/>
              <a:ext cx="2603633" cy="1452618"/>
            </a:xfrm>
            <a:prstGeom prst="rect">
              <a:avLst/>
            </a:prstGeom>
          </p:spPr>
        </p:pic>
        <p:pic>
          <p:nvPicPr>
            <p:cNvPr id="19" name="Picture 18">
              <a:extLst>
                <a:ext uri="{FF2B5EF4-FFF2-40B4-BE49-F238E27FC236}">
                  <a16:creationId xmlns:a16="http://schemas.microsoft.com/office/drawing/2014/main" id="{0344239F-66E3-97EC-4BD2-30CA6BAEA2C3}"/>
                </a:ext>
              </a:extLst>
            </p:cNvPr>
            <p:cNvPicPr>
              <a:picLocks noChangeAspect="1"/>
            </p:cNvPicPr>
            <p:nvPr/>
          </p:nvPicPr>
          <p:blipFill>
            <a:blip r:embed="rId5"/>
            <a:stretch>
              <a:fillRect/>
            </a:stretch>
          </p:blipFill>
          <p:spPr>
            <a:xfrm>
              <a:off x="1084662" y="1766058"/>
              <a:ext cx="1191574" cy="140876"/>
            </a:xfrm>
            <a:prstGeom prst="rect">
              <a:avLst/>
            </a:prstGeom>
          </p:spPr>
        </p:pic>
        <p:pic>
          <p:nvPicPr>
            <p:cNvPr id="21" name="Picture 20">
              <a:extLst>
                <a:ext uri="{FF2B5EF4-FFF2-40B4-BE49-F238E27FC236}">
                  <a16:creationId xmlns:a16="http://schemas.microsoft.com/office/drawing/2014/main" id="{9CF9FA91-3CE1-D526-7967-1533CEAEB7F1}"/>
                </a:ext>
              </a:extLst>
            </p:cNvPr>
            <p:cNvPicPr>
              <a:picLocks noChangeAspect="1"/>
            </p:cNvPicPr>
            <p:nvPr/>
          </p:nvPicPr>
          <p:blipFill>
            <a:blip r:embed="rId6"/>
            <a:stretch>
              <a:fillRect/>
            </a:stretch>
          </p:blipFill>
          <p:spPr>
            <a:xfrm>
              <a:off x="1008420" y="1961790"/>
              <a:ext cx="1288441" cy="280722"/>
            </a:xfrm>
            <a:prstGeom prst="rect">
              <a:avLst/>
            </a:prstGeom>
          </p:spPr>
        </p:pic>
        <p:pic>
          <p:nvPicPr>
            <p:cNvPr id="26" name="Picture 25">
              <a:extLst>
                <a:ext uri="{FF2B5EF4-FFF2-40B4-BE49-F238E27FC236}">
                  <a16:creationId xmlns:a16="http://schemas.microsoft.com/office/drawing/2014/main" id="{ADAD8B01-91C2-A3B8-E5AD-61D2BA991DA0}"/>
                </a:ext>
              </a:extLst>
            </p:cNvPr>
            <p:cNvPicPr>
              <a:picLocks noChangeAspect="1"/>
            </p:cNvPicPr>
            <p:nvPr/>
          </p:nvPicPr>
          <p:blipFill>
            <a:blip r:embed="rId7"/>
            <a:stretch>
              <a:fillRect/>
            </a:stretch>
          </p:blipFill>
          <p:spPr>
            <a:xfrm>
              <a:off x="1868153" y="2285217"/>
              <a:ext cx="648072" cy="189021"/>
            </a:xfrm>
            <a:prstGeom prst="rect">
              <a:avLst/>
            </a:prstGeom>
          </p:spPr>
        </p:pic>
      </p:grpSp>
      <p:grpSp>
        <p:nvGrpSpPr>
          <p:cNvPr id="30" name="Group 29">
            <a:extLst>
              <a:ext uri="{FF2B5EF4-FFF2-40B4-BE49-F238E27FC236}">
                <a16:creationId xmlns:a16="http://schemas.microsoft.com/office/drawing/2014/main" id="{5E5D103D-0746-8154-99FB-9680496823ED}"/>
              </a:ext>
            </a:extLst>
          </p:cNvPr>
          <p:cNvGrpSpPr/>
          <p:nvPr/>
        </p:nvGrpSpPr>
        <p:grpSpPr>
          <a:xfrm>
            <a:off x="3169545" y="1256302"/>
            <a:ext cx="2330692" cy="1452618"/>
            <a:chOff x="3169545" y="1256302"/>
            <a:chExt cx="2330692" cy="1452618"/>
          </a:xfrm>
        </p:grpSpPr>
        <p:pic>
          <p:nvPicPr>
            <p:cNvPr id="13" name="Picture 12">
              <a:extLst>
                <a:ext uri="{FF2B5EF4-FFF2-40B4-BE49-F238E27FC236}">
                  <a16:creationId xmlns:a16="http://schemas.microsoft.com/office/drawing/2014/main" id="{6D454ABE-E5C1-2B53-792C-3FA2CAB69FD0}"/>
                </a:ext>
              </a:extLst>
            </p:cNvPr>
            <p:cNvPicPr>
              <a:picLocks noChangeAspect="1"/>
            </p:cNvPicPr>
            <p:nvPr/>
          </p:nvPicPr>
          <p:blipFill>
            <a:blip r:embed="rId8"/>
            <a:stretch>
              <a:fillRect/>
            </a:stretch>
          </p:blipFill>
          <p:spPr>
            <a:xfrm>
              <a:off x="3169545" y="1256302"/>
              <a:ext cx="2330692" cy="1452618"/>
            </a:xfrm>
            <a:prstGeom prst="rect">
              <a:avLst/>
            </a:prstGeom>
          </p:spPr>
        </p:pic>
        <p:pic>
          <p:nvPicPr>
            <p:cNvPr id="28" name="Picture 27">
              <a:extLst>
                <a:ext uri="{FF2B5EF4-FFF2-40B4-BE49-F238E27FC236}">
                  <a16:creationId xmlns:a16="http://schemas.microsoft.com/office/drawing/2014/main" id="{4E6A9984-41FA-A27A-E6C8-23D15A3608F0}"/>
                </a:ext>
              </a:extLst>
            </p:cNvPr>
            <p:cNvPicPr>
              <a:picLocks noChangeAspect="1"/>
            </p:cNvPicPr>
            <p:nvPr/>
          </p:nvPicPr>
          <p:blipFill>
            <a:blip r:embed="rId9"/>
            <a:stretch>
              <a:fillRect/>
            </a:stretch>
          </p:blipFill>
          <p:spPr>
            <a:xfrm>
              <a:off x="3957176" y="1586159"/>
              <a:ext cx="727929" cy="279525"/>
            </a:xfrm>
            <a:prstGeom prst="rect">
              <a:avLst/>
            </a:prstGeom>
          </p:spPr>
        </p:pic>
      </p:grpSp>
      <p:grpSp>
        <p:nvGrpSpPr>
          <p:cNvPr id="32" name="Group 31">
            <a:extLst>
              <a:ext uri="{FF2B5EF4-FFF2-40B4-BE49-F238E27FC236}">
                <a16:creationId xmlns:a16="http://schemas.microsoft.com/office/drawing/2014/main" id="{BF5F6849-F133-AEF4-7F12-13EC02499DCF}"/>
              </a:ext>
            </a:extLst>
          </p:cNvPr>
          <p:cNvGrpSpPr/>
          <p:nvPr/>
        </p:nvGrpSpPr>
        <p:grpSpPr>
          <a:xfrm>
            <a:off x="1559496" y="4328803"/>
            <a:ext cx="2076659" cy="430887"/>
            <a:chOff x="1991544" y="172275"/>
            <a:chExt cx="2364691" cy="430887"/>
          </a:xfrm>
        </p:grpSpPr>
        <p:sp>
          <p:nvSpPr>
            <p:cNvPr id="3" name="TextBox 2">
              <a:extLst>
                <a:ext uri="{FF2B5EF4-FFF2-40B4-BE49-F238E27FC236}">
                  <a16:creationId xmlns:a16="http://schemas.microsoft.com/office/drawing/2014/main" id="{6B4F6E8E-D72F-9E6B-4D3C-4482F9F7370F}"/>
                </a:ext>
              </a:extLst>
            </p:cNvPr>
            <p:cNvSpPr txBox="1"/>
            <p:nvPr/>
          </p:nvSpPr>
          <p:spPr>
            <a:xfrm>
              <a:off x="1991544" y="172275"/>
              <a:ext cx="1820740" cy="430887"/>
            </a:xfrm>
            <a:prstGeom prst="rect">
              <a:avLst/>
            </a:prstGeom>
            <a:solidFill>
              <a:srgbClr val="C0E399"/>
            </a:solidFill>
            <a:ln>
              <a:solidFill>
                <a:schemeClr val="accent1"/>
              </a:solidFill>
            </a:ln>
            <a:effectLst>
              <a:outerShdw blurRad="50800" dist="38100" dir="2700000" algn="tl" rotWithShape="0">
                <a:prstClr val="black">
                  <a:alpha val="40000"/>
                </a:prstClr>
              </a:outerShdw>
            </a:effectLst>
          </p:spPr>
          <p:txBody>
            <a:bodyPr wrap="square" lIns="36000" rIns="36000"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100" b="0" i="0" u="none" strike="noStrike" cap="none" normalizeH="0" baseline="0" noProof="0">
                  <a:ln>
                    <a:noFill/>
                  </a:ln>
                  <a:solidFill>
                    <a:srgbClr val="002E5F"/>
                  </a:solidFill>
                  <a:effectLst/>
                  <a:uLnTx/>
                  <a:uFillTx/>
                  <a:latin typeface="Calibri"/>
                  <a:ea typeface="+mn-ea"/>
                  <a:cs typeface="+mn-cs"/>
                </a:rPr>
                <a:t>Prioritera digital kommunikation</a:t>
              </a:r>
            </a:p>
          </p:txBody>
        </p:sp>
        <p:cxnSp>
          <p:nvCxnSpPr>
            <p:cNvPr id="7" name="Straight Arrow Connector 6">
              <a:extLst>
                <a:ext uri="{FF2B5EF4-FFF2-40B4-BE49-F238E27FC236}">
                  <a16:creationId xmlns:a16="http://schemas.microsoft.com/office/drawing/2014/main" id="{C13F8BAC-A3F6-8033-046F-578E8E6984BF}"/>
                </a:ext>
              </a:extLst>
            </p:cNvPr>
            <p:cNvCxnSpPr>
              <a:cxnSpLocks/>
              <a:stCxn id="3" idx="3"/>
            </p:cNvCxnSpPr>
            <p:nvPr/>
          </p:nvCxnSpPr>
          <p:spPr>
            <a:xfrm>
              <a:off x="3812284" y="387719"/>
              <a:ext cx="543951" cy="209714"/>
            </a:xfrm>
            <a:prstGeom prst="straightConnector1">
              <a:avLst/>
            </a:prstGeom>
            <a:ln w="19050">
              <a:tailEnd type="triangle"/>
            </a:ln>
          </p:spPr>
          <p:style>
            <a:lnRef idx="2">
              <a:schemeClr val="accent1"/>
            </a:lnRef>
            <a:fillRef idx="0">
              <a:schemeClr val="accent1"/>
            </a:fillRef>
            <a:effectRef idx="1">
              <a:schemeClr val="accent1"/>
            </a:effectRef>
            <a:fontRef idx="minor">
              <a:schemeClr val="tx1"/>
            </a:fontRef>
          </p:style>
        </p:cxnSp>
      </p:grpSp>
      <p:pic>
        <p:nvPicPr>
          <p:cNvPr id="11" name="Picture 10">
            <a:extLst>
              <a:ext uri="{FF2B5EF4-FFF2-40B4-BE49-F238E27FC236}">
                <a16:creationId xmlns:a16="http://schemas.microsoft.com/office/drawing/2014/main" id="{C9CBFD37-7391-860D-14E3-B38FAFB663C7}"/>
              </a:ext>
            </a:extLst>
          </p:cNvPr>
          <p:cNvPicPr>
            <a:picLocks noChangeAspect="1"/>
          </p:cNvPicPr>
          <p:nvPr/>
        </p:nvPicPr>
        <p:blipFill>
          <a:blip r:embed="rId10"/>
          <a:stretch>
            <a:fillRect/>
          </a:stretch>
        </p:blipFill>
        <p:spPr>
          <a:xfrm>
            <a:off x="6079958" y="3678699"/>
            <a:ext cx="5522616" cy="2235909"/>
          </a:xfrm>
          <a:prstGeom prst="rect">
            <a:avLst/>
          </a:prstGeom>
        </p:spPr>
      </p:pic>
      <p:grpSp>
        <p:nvGrpSpPr>
          <p:cNvPr id="8" name="Group 7">
            <a:extLst>
              <a:ext uri="{FF2B5EF4-FFF2-40B4-BE49-F238E27FC236}">
                <a16:creationId xmlns:a16="http://schemas.microsoft.com/office/drawing/2014/main" id="{7379E9F8-5E51-066E-8FE8-021DB89047B9}"/>
              </a:ext>
            </a:extLst>
          </p:cNvPr>
          <p:cNvGrpSpPr/>
          <p:nvPr/>
        </p:nvGrpSpPr>
        <p:grpSpPr>
          <a:xfrm>
            <a:off x="10707930" y="5367631"/>
            <a:ext cx="1106464" cy="725665"/>
            <a:chOff x="10707930" y="5149182"/>
            <a:chExt cx="1106464" cy="725665"/>
          </a:xfrm>
        </p:grpSpPr>
        <p:sp>
          <p:nvSpPr>
            <p:cNvPr id="79" name="Rectangle: Rounded Corners 78">
              <a:extLst>
                <a:ext uri="{FF2B5EF4-FFF2-40B4-BE49-F238E27FC236}">
                  <a16:creationId xmlns:a16="http://schemas.microsoft.com/office/drawing/2014/main" id="{370E6B2C-F463-43A7-5C27-D1DA7F2B2683}"/>
                </a:ext>
              </a:extLst>
            </p:cNvPr>
            <p:cNvSpPr/>
            <p:nvPr/>
          </p:nvSpPr>
          <p:spPr>
            <a:xfrm>
              <a:off x="10707930" y="5537539"/>
              <a:ext cx="1106464" cy="337308"/>
            </a:xfrm>
            <a:prstGeom prst="roundRect">
              <a:avLst/>
            </a:prstGeom>
            <a:solidFill>
              <a:srgbClr val="ED7D31"/>
            </a:solidFill>
            <a:ln w="12700" cap="flat" cmpd="sng" algn="ctr">
              <a:solidFill>
                <a:sysClr val="window" lastClr="FFFFFF">
                  <a:hueOff val="0"/>
                  <a:satOff val="0"/>
                  <a:lumOff val="0"/>
                  <a:alphaOff val="0"/>
                </a:sysClr>
              </a:solidFill>
              <a:prstDash val="solid"/>
              <a:miter lim="800000"/>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FI" sz="1050" b="0" i="0" u="none" strike="noStrike" cap="none" normalizeH="0" baseline="0" noProof="0">
                  <a:ln>
                    <a:noFill/>
                  </a:ln>
                  <a:solidFill>
                    <a:prstClr val="white"/>
                  </a:solidFill>
                  <a:effectLst/>
                  <a:uLnTx/>
                  <a:uFillTx/>
                  <a:latin typeface="Calibri" panose="020F0502020204030204"/>
                  <a:ea typeface="+mn-ea"/>
                  <a:cs typeface="+mn-cs"/>
                </a:rPr>
                <a:t>Outnyttjad potential</a:t>
              </a:r>
            </a:p>
          </p:txBody>
        </p:sp>
        <p:sp>
          <p:nvSpPr>
            <p:cNvPr id="80" name="Rectangle: Rounded Corners 79">
              <a:extLst>
                <a:ext uri="{FF2B5EF4-FFF2-40B4-BE49-F238E27FC236}">
                  <a16:creationId xmlns:a16="http://schemas.microsoft.com/office/drawing/2014/main" id="{D7C1ABD2-447A-0AB3-1274-24E2C8CC11EE}"/>
                </a:ext>
              </a:extLst>
            </p:cNvPr>
            <p:cNvSpPr/>
            <p:nvPr/>
          </p:nvSpPr>
          <p:spPr>
            <a:xfrm>
              <a:off x="10707930" y="5149182"/>
              <a:ext cx="1106464" cy="337309"/>
            </a:xfrm>
            <a:prstGeom prst="roundRect">
              <a:avLst/>
            </a:prstGeom>
            <a:solidFill>
              <a:srgbClr val="4472C4">
                <a:hueOff val="0"/>
                <a:satOff val="0"/>
                <a:lumOff val="0"/>
                <a:alphaOff val="0"/>
              </a:srgbClr>
            </a:solidFill>
            <a:ln w="12700" cap="flat" cmpd="sng" algn="ctr">
              <a:solidFill>
                <a:prstClr val="white">
                  <a:hueOff val="0"/>
                  <a:satOff val="0"/>
                  <a:lumOff val="0"/>
                  <a:alphaOff val="0"/>
                </a:prstClr>
              </a:solidFill>
              <a:prstDash val="solid"/>
              <a:miter lim="800000"/>
            </a:ln>
            <a:effectLst/>
          </p:spPr>
          <p:txBody>
            <a:bodyPr spcFirstLastPara="0" vert="horz" wrap="square" lIns="0" tIns="10160" rIns="0" bIns="10160" numCol="1" spcCol="127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FI" sz="1050" b="0" i="0" u="none" strike="noStrike" cap="none" normalizeH="0" baseline="0" noProof="0">
                  <a:ln>
                    <a:noFill/>
                  </a:ln>
                  <a:solidFill>
                    <a:prstClr val="white"/>
                  </a:solidFill>
                  <a:effectLst/>
                  <a:uLnTx/>
                  <a:uFillTx/>
                  <a:latin typeface="Calibri"/>
                  <a:ea typeface="+mn-ea"/>
                  <a:cs typeface="+mn-cs"/>
                </a:rPr>
                <a:t>Utnyttjad potential</a:t>
              </a:r>
            </a:p>
          </p:txBody>
        </p:sp>
      </p:grpSp>
    </p:spTree>
    <p:extLst>
      <p:ext uri="{BB962C8B-B14F-4D97-AF65-F5344CB8AC3E}">
        <p14:creationId xmlns:p14="http://schemas.microsoft.com/office/powerpoint/2010/main" val="1238921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7B6AD96-BA70-0B56-98AD-85402D070CBA}"/>
              </a:ext>
            </a:extLst>
          </p:cNvPr>
          <p:cNvSpPr>
            <a:spLocks noGrp="1"/>
          </p:cNvSpPr>
          <p:nvPr>
            <p:ph type="title"/>
          </p:nvPr>
        </p:nvSpPr>
        <p:spPr>
          <a:xfrm>
            <a:off x="838200" y="203390"/>
            <a:ext cx="10515600" cy="578232"/>
          </a:xfrm>
        </p:spPr>
        <p:txBody>
          <a:bodyPr>
            <a:normAutofit fontScale="90000"/>
          </a:bodyPr>
          <a:lstStyle/>
          <a:p>
            <a:r>
              <a:rPr lang="sv-FI" sz="3600" b="1">
                <a:solidFill>
                  <a:schemeClr val="tx2"/>
                </a:solidFill>
              </a:rPr>
              <a:t>Befogenheter</a:t>
            </a:r>
          </a:p>
        </p:txBody>
      </p:sp>
      <p:graphicFrame>
        <p:nvGraphicFramePr>
          <p:cNvPr id="5" name="Taulukko 4">
            <a:extLst>
              <a:ext uri="{FF2B5EF4-FFF2-40B4-BE49-F238E27FC236}">
                <a16:creationId xmlns:a16="http://schemas.microsoft.com/office/drawing/2014/main" id="{AE3E7246-7E1E-6AC7-48D5-DB7ED2FBD7A6}"/>
              </a:ext>
            </a:extLst>
          </p:cNvPr>
          <p:cNvGraphicFramePr>
            <a:graphicFrameLocks noGrp="1"/>
          </p:cNvGraphicFramePr>
          <p:nvPr/>
        </p:nvGraphicFramePr>
        <p:xfrm>
          <a:off x="369694" y="1063502"/>
          <a:ext cx="5328899" cy="1767840"/>
        </p:xfrm>
        <a:graphic>
          <a:graphicData uri="http://schemas.openxmlformats.org/drawingml/2006/table">
            <a:tbl>
              <a:tblPr firstRow="1" bandRow="1">
                <a:tableStyleId>{5C22544A-7EE6-4342-B048-85BDC9FD1C3A}</a:tableStyleId>
              </a:tblPr>
              <a:tblGrid>
                <a:gridCol w="5328899">
                  <a:extLst>
                    <a:ext uri="{9D8B030D-6E8A-4147-A177-3AD203B41FA5}">
                      <a16:colId xmlns:a16="http://schemas.microsoft.com/office/drawing/2014/main" val="3023088912"/>
                    </a:ext>
                  </a:extLst>
                </a:gridCol>
              </a:tblGrid>
              <a:tr h="306689">
                <a:tc>
                  <a:txBody>
                    <a:bodyPr/>
                    <a:lstStyle/>
                    <a:p>
                      <a:pPr marL="0" algn="l" defTabSz="609585" rtl="0" eaLnBrk="1" latinLnBrk="0" hangingPunct="1"/>
                      <a:r>
                        <a:rPr lang="sv-FI" sz="2000" b="0">
                          <a:solidFill>
                            <a:schemeClr val="lt1"/>
                          </a:solidFill>
                          <a:latin typeface="+mn-lt"/>
                          <a:ea typeface="+mn-ea"/>
                          <a:cs typeface="+mn-cs"/>
                        </a:rPr>
                        <a:t>Nuläge</a:t>
                      </a:r>
                    </a:p>
                  </a:txBody>
                  <a:tcPr/>
                </a:tc>
                <a:extLst>
                  <a:ext uri="{0D108BD9-81ED-4DB2-BD59-A6C34878D82A}">
                    <a16:rowId xmlns:a16="http://schemas.microsoft.com/office/drawing/2014/main" val="1269326160"/>
                  </a:ext>
                </a:extLst>
              </a:tr>
              <a:tr h="926360">
                <a:tc>
                  <a:txBody>
                    <a:bodyPr/>
                    <a:lstStyle/>
                    <a:p>
                      <a:pPr marL="180975" indent="-180975">
                        <a:buFont typeface="Arial" panose="020B0604020202020204" pitchFamily="34" charset="0"/>
                        <a:buChar char="•"/>
                      </a:pPr>
                      <a:r>
                        <a:rPr lang="sv-FI" sz="1600" b="0">
                          <a:solidFill>
                            <a:schemeClr val="tx2">
                              <a:lumMod val="90000"/>
                              <a:lumOff val="10000"/>
                            </a:schemeClr>
                          </a:solidFill>
                        </a:rPr>
                        <a:t>Den genomsnittliga ökningen av granskningen av fullmakter 2017–1023 över 90 % per år</a:t>
                      </a:r>
                    </a:p>
                    <a:p>
                      <a:pPr marL="180975" indent="-180975">
                        <a:buFont typeface="Arial" panose="020B0604020202020204" pitchFamily="34" charset="0"/>
                        <a:buChar char="•"/>
                      </a:pPr>
                      <a:r>
                        <a:rPr lang="sv-FI" sz="1600" b="0">
                          <a:solidFill>
                            <a:schemeClr val="tx2">
                              <a:lumMod val="90000"/>
                              <a:lumOff val="10000"/>
                            </a:schemeClr>
                          </a:solidFill>
                        </a:rPr>
                        <a:t>En modell för assisterat befullmäktigande används också för personer som saknar digitala färdigheter</a:t>
                      </a:r>
                    </a:p>
                    <a:p>
                      <a:endParaRPr lang="fi-FI" sz="2000" dirty="0"/>
                    </a:p>
                  </a:txBody>
                  <a:tcPr>
                    <a:noFill/>
                  </a:tcPr>
                </a:tc>
                <a:extLst>
                  <a:ext uri="{0D108BD9-81ED-4DB2-BD59-A6C34878D82A}">
                    <a16:rowId xmlns:a16="http://schemas.microsoft.com/office/drawing/2014/main" val="718705375"/>
                  </a:ext>
                </a:extLst>
              </a:tr>
            </a:tbl>
          </a:graphicData>
        </a:graphic>
      </p:graphicFrame>
      <p:sp>
        <p:nvSpPr>
          <p:cNvPr id="345" name="Rectangle 344">
            <a:extLst>
              <a:ext uri="{FF2B5EF4-FFF2-40B4-BE49-F238E27FC236}">
                <a16:creationId xmlns:a16="http://schemas.microsoft.com/office/drawing/2014/main" id="{48D2243B-3DF3-CAAB-2021-06AEB0B9BA70}"/>
              </a:ext>
            </a:extLst>
          </p:cNvPr>
          <p:cNvSpPr/>
          <p:nvPr/>
        </p:nvSpPr>
        <p:spPr>
          <a:xfrm>
            <a:off x="333726" y="3207546"/>
            <a:ext cx="5354955" cy="3310871"/>
          </a:xfrm>
          <a:prstGeom prst="rect">
            <a:avLst/>
          </a:prstGeom>
          <a:solidFill>
            <a:schemeClr val="bg1">
              <a:lumMod val="95000"/>
            </a:schemeClr>
          </a:solidFill>
          <a:ln>
            <a:solidFill>
              <a:schemeClr val="bg1">
                <a:lumMod val="9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Calibri"/>
              <a:ea typeface="+mn-ea"/>
              <a:cs typeface="+mn-cs"/>
            </a:endParaRPr>
          </a:p>
        </p:txBody>
      </p:sp>
      <p:graphicFrame>
        <p:nvGraphicFramePr>
          <p:cNvPr id="276" name="Taulukko 4">
            <a:extLst>
              <a:ext uri="{FF2B5EF4-FFF2-40B4-BE49-F238E27FC236}">
                <a16:creationId xmlns:a16="http://schemas.microsoft.com/office/drawing/2014/main" id="{DAC891D5-D727-7B57-5095-0E94688D29E2}"/>
              </a:ext>
            </a:extLst>
          </p:cNvPr>
          <p:cNvGraphicFramePr>
            <a:graphicFrameLocks noGrp="1"/>
          </p:cNvGraphicFramePr>
          <p:nvPr/>
        </p:nvGraphicFramePr>
        <p:xfrm>
          <a:off x="5912737" y="1063502"/>
          <a:ext cx="5866823" cy="2560320"/>
        </p:xfrm>
        <a:graphic>
          <a:graphicData uri="http://schemas.openxmlformats.org/drawingml/2006/table">
            <a:tbl>
              <a:tblPr firstRow="1" bandRow="1">
                <a:tableStyleId>{5C22544A-7EE6-4342-B048-85BDC9FD1C3A}</a:tableStyleId>
              </a:tblPr>
              <a:tblGrid>
                <a:gridCol w="5866823">
                  <a:extLst>
                    <a:ext uri="{9D8B030D-6E8A-4147-A177-3AD203B41FA5}">
                      <a16:colId xmlns:a16="http://schemas.microsoft.com/office/drawing/2014/main" val="3023088912"/>
                    </a:ext>
                  </a:extLst>
                </a:gridCol>
              </a:tblGrid>
              <a:tr h="137586">
                <a:tc>
                  <a:txBody>
                    <a:bodyPr/>
                    <a:lstStyle/>
                    <a:p>
                      <a:r>
                        <a:rPr lang="sv-FI" sz="2000" b="0"/>
                        <a:t>Potential</a:t>
                      </a:r>
                    </a:p>
                  </a:txBody>
                  <a:tcPr>
                    <a:solidFill>
                      <a:schemeClr val="accent3">
                        <a:lumMod val="75000"/>
                      </a:schemeClr>
                    </a:solidFill>
                  </a:tcPr>
                </a:tc>
                <a:extLst>
                  <a:ext uri="{0D108BD9-81ED-4DB2-BD59-A6C34878D82A}">
                    <a16:rowId xmlns:a16="http://schemas.microsoft.com/office/drawing/2014/main" val="1269326160"/>
                  </a:ext>
                </a:extLst>
              </a:tr>
              <a:tr h="1574591">
                <a:tc>
                  <a:txBody>
                    <a:bodyPr/>
                    <a:lstStyle/>
                    <a:p>
                      <a:pPr marL="285750" indent="-285750">
                        <a:spcBef>
                          <a:spcPts val="600"/>
                        </a:spcBef>
                        <a:buFont typeface="Arial" panose="020B0604020202020204" pitchFamily="34" charset="0"/>
                        <a:buChar char="•"/>
                      </a:pPr>
                      <a:r>
                        <a:rPr lang="sv-FI" sz="1800" b="0">
                          <a:solidFill>
                            <a:schemeClr val="tx2"/>
                          </a:solidFill>
                        </a:rPr>
                        <a:t>Stor potential att utnyttja fullmakter</a:t>
                      </a:r>
                    </a:p>
                    <a:p>
                      <a:pPr marL="285750" indent="-285750">
                        <a:spcBef>
                          <a:spcPts val="600"/>
                        </a:spcBef>
                        <a:buFont typeface="Arial" panose="020B0604020202020204" pitchFamily="34" charset="0"/>
                        <a:buChar char="•"/>
                      </a:pPr>
                      <a:r>
                        <a:rPr lang="sv-FI" sz="1800" b="0">
                          <a:solidFill>
                            <a:schemeClr val="tx2"/>
                          </a:solidFill>
                        </a:rPr>
                        <a:t>Användning av eventuella nya register gör det möjligt att uträtta ärenden för nya kundgrupper, såsom intressebevakare och dödsbon</a:t>
                      </a:r>
                    </a:p>
                    <a:p>
                      <a:pPr marL="285750" marR="0" lvl="0" indent="-285750"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sv-FI" sz="1800" b="0" i="0" u="none" strike="noStrike" cap="none" normalizeH="0" baseline="0" noProof="0">
                          <a:ln>
                            <a:noFill/>
                          </a:ln>
                          <a:solidFill>
                            <a:srgbClr val="002E5F">
                              <a:lumMod val="90000"/>
                              <a:lumOff val="10000"/>
                            </a:srgbClr>
                          </a:solidFill>
                          <a:effectLst/>
                          <a:uLnTx/>
                          <a:uFillTx/>
                          <a:latin typeface="+mn-lt"/>
                          <a:ea typeface="+mn-ea"/>
                          <a:cs typeface="+mn-cs"/>
                        </a:rPr>
                        <a:t>Smidig gränsöverskridande ärendehantering på någon annans vägnar</a:t>
                      </a:r>
                    </a:p>
                    <a:p>
                      <a:pPr marL="285750" indent="-285750" algn="l" rtl="0">
                        <a:buFont typeface="Arial" panose="020B0604020202020204" pitchFamily="34" charset="0"/>
                        <a:buChar char="•"/>
                      </a:pPr>
                      <a:endParaRPr lang="fi-FI" sz="1800" b="0" i="0" dirty="0">
                        <a:solidFill>
                          <a:schemeClr val="tx2"/>
                        </a:solidFill>
                      </a:endParaRPr>
                    </a:p>
                  </a:txBody>
                  <a:tcPr marL="72000">
                    <a:solidFill>
                      <a:schemeClr val="bg1"/>
                    </a:solidFill>
                  </a:tcPr>
                </a:tc>
                <a:extLst>
                  <a:ext uri="{0D108BD9-81ED-4DB2-BD59-A6C34878D82A}">
                    <a16:rowId xmlns:a16="http://schemas.microsoft.com/office/drawing/2014/main" val="718705375"/>
                  </a:ext>
                </a:extLst>
              </a:tr>
            </a:tbl>
          </a:graphicData>
        </a:graphic>
      </p:graphicFrame>
      <p:sp>
        <p:nvSpPr>
          <p:cNvPr id="346" name="Rectangle 345">
            <a:extLst>
              <a:ext uri="{FF2B5EF4-FFF2-40B4-BE49-F238E27FC236}">
                <a16:creationId xmlns:a16="http://schemas.microsoft.com/office/drawing/2014/main" id="{90445B2B-0DB5-B055-833A-2EB118E831E1}"/>
              </a:ext>
            </a:extLst>
          </p:cNvPr>
          <p:cNvSpPr/>
          <p:nvPr/>
        </p:nvSpPr>
        <p:spPr>
          <a:xfrm>
            <a:off x="333385" y="2863587"/>
            <a:ext cx="5357250" cy="31476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2000" b="0" i="0" u="none" strike="noStrike" cap="none" normalizeH="0" baseline="0" noProof="0">
                <a:ln>
                  <a:noFill/>
                </a:ln>
                <a:solidFill>
                  <a:srgbClr val="FFFFFF"/>
                </a:solidFill>
                <a:effectLst/>
                <a:uLnTx/>
                <a:uFillTx/>
                <a:latin typeface="Calibri"/>
                <a:ea typeface="+mn-ea"/>
                <a:cs typeface="+mn-cs"/>
              </a:rPr>
              <a:t>Utfallet och prognosen för fullmaktsgranskningarna</a:t>
            </a:r>
          </a:p>
        </p:txBody>
      </p:sp>
      <p:pic>
        <p:nvPicPr>
          <p:cNvPr id="10" name="Picture 9">
            <a:extLst>
              <a:ext uri="{FF2B5EF4-FFF2-40B4-BE49-F238E27FC236}">
                <a16:creationId xmlns:a16="http://schemas.microsoft.com/office/drawing/2014/main" id="{AF6420EA-61EC-7228-9921-695DF6E50200}"/>
              </a:ext>
            </a:extLst>
          </p:cNvPr>
          <p:cNvPicPr>
            <a:picLocks noChangeAspect="1"/>
          </p:cNvPicPr>
          <p:nvPr/>
        </p:nvPicPr>
        <p:blipFill>
          <a:blip r:embed="rId3"/>
          <a:stretch>
            <a:fillRect/>
          </a:stretch>
        </p:blipFill>
        <p:spPr>
          <a:xfrm>
            <a:off x="6071197" y="3631383"/>
            <a:ext cx="5404818" cy="2461914"/>
          </a:xfrm>
          <a:prstGeom prst="rect">
            <a:avLst/>
          </a:prstGeom>
        </p:spPr>
      </p:pic>
      <p:grpSp>
        <p:nvGrpSpPr>
          <p:cNvPr id="11" name="Group 10">
            <a:extLst>
              <a:ext uri="{FF2B5EF4-FFF2-40B4-BE49-F238E27FC236}">
                <a16:creationId xmlns:a16="http://schemas.microsoft.com/office/drawing/2014/main" id="{2A840489-19D6-7029-0E32-78C3834D51A8}"/>
              </a:ext>
            </a:extLst>
          </p:cNvPr>
          <p:cNvGrpSpPr/>
          <p:nvPr/>
        </p:nvGrpSpPr>
        <p:grpSpPr>
          <a:xfrm>
            <a:off x="10732695" y="5655663"/>
            <a:ext cx="1106464" cy="725665"/>
            <a:chOff x="10732695" y="5655663"/>
            <a:chExt cx="1106464" cy="725665"/>
          </a:xfrm>
        </p:grpSpPr>
        <p:sp>
          <p:nvSpPr>
            <p:cNvPr id="341" name="Rectangle: Rounded Corners 340">
              <a:extLst>
                <a:ext uri="{FF2B5EF4-FFF2-40B4-BE49-F238E27FC236}">
                  <a16:creationId xmlns:a16="http://schemas.microsoft.com/office/drawing/2014/main" id="{A9435186-8EAE-68F1-3701-E44ABA517231}"/>
                </a:ext>
              </a:extLst>
            </p:cNvPr>
            <p:cNvSpPr/>
            <p:nvPr/>
          </p:nvSpPr>
          <p:spPr>
            <a:xfrm>
              <a:off x="10732695" y="6044020"/>
              <a:ext cx="1106464" cy="337308"/>
            </a:xfrm>
            <a:prstGeom prst="roundRect">
              <a:avLst/>
            </a:prstGeom>
            <a:solidFill>
              <a:srgbClr val="ED7D31"/>
            </a:solidFill>
            <a:ln w="12700" cap="flat" cmpd="sng" algn="ctr">
              <a:solidFill>
                <a:sysClr val="window" lastClr="FFFFFF">
                  <a:hueOff val="0"/>
                  <a:satOff val="0"/>
                  <a:lumOff val="0"/>
                  <a:alphaOff val="0"/>
                </a:sysClr>
              </a:solidFill>
              <a:prstDash val="solid"/>
              <a:miter lim="800000"/>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FI" sz="1050" b="0" i="0" u="none" strike="noStrike" cap="none" normalizeH="0" baseline="0" noProof="0">
                  <a:ln>
                    <a:noFill/>
                  </a:ln>
                  <a:solidFill>
                    <a:prstClr val="white"/>
                  </a:solidFill>
                  <a:effectLst/>
                  <a:uLnTx/>
                  <a:uFillTx/>
                  <a:latin typeface="Calibri" panose="020F0502020204030204"/>
                  <a:ea typeface="+mn-ea"/>
                  <a:cs typeface="+mn-cs"/>
                </a:rPr>
                <a:t>Outnyttjad potential</a:t>
              </a:r>
            </a:p>
          </p:txBody>
        </p:sp>
        <p:sp>
          <p:nvSpPr>
            <p:cNvPr id="342" name="Rectangle: Rounded Corners 341">
              <a:extLst>
                <a:ext uri="{FF2B5EF4-FFF2-40B4-BE49-F238E27FC236}">
                  <a16:creationId xmlns:a16="http://schemas.microsoft.com/office/drawing/2014/main" id="{AAE8DED3-930E-EFB6-562F-027906D34DEF}"/>
                </a:ext>
              </a:extLst>
            </p:cNvPr>
            <p:cNvSpPr/>
            <p:nvPr/>
          </p:nvSpPr>
          <p:spPr>
            <a:xfrm>
              <a:off x="10732695" y="5655663"/>
              <a:ext cx="1106464" cy="337309"/>
            </a:xfrm>
            <a:prstGeom prst="roundRect">
              <a:avLst/>
            </a:prstGeom>
            <a:solidFill>
              <a:srgbClr val="4472C4">
                <a:hueOff val="0"/>
                <a:satOff val="0"/>
                <a:lumOff val="0"/>
                <a:alphaOff val="0"/>
              </a:srgbClr>
            </a:solidFill>
            <a:ln w="12700" cap="flat" cmpd="sng" algn="ctr">
              <a:solidFill>
                <a:prstClr val="white">
                  <a:hueOff val="0"/>
                  <a:satOff val="0"/>
                  <a:lumOff val="0"/>
                  <a:alphaOff val="0"/>
                </a:prstClr>
              </a:solidFill>
              <a:prstDash val="solid"/>
              <a:miter lim="800000"/>
            </a:ln>
            <a:effectLst/>
          </p:spPr>
          <p:txBody>
            <a:bodyPr spcFirstLastPara="0" vert="horz" wrap="square" lIns="0" tIns="10160" rIns="0" bIns="10160" numCol="1" spcCol="127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FI" sz="1050" b="0" i="0" u="none" strike="noStrike" cap="none" normalizeH="0" baseline="0" noProof="0">
                  <a:ln>
                    <a:noFill/>
                  </a:ln>
                  <a:solidFill>
                    <a:prstClr val="white"/>
                  </a:solidFill>
                  <a:effectLst/>
                  <a:uLnTx/>
                  <a:uFillTx/>
                  <a:latin typeface="Calibri"/>
                  <a:ea typeface="+mn-ea"/>
                  <a:cs typeface="+mn-cs"/>
                </a:rPr>
                <a:t>Utnyttjad potential</a:t>
              </a:r>
            </a:p>
          </p:txBody>
        </p:sp>
      </p:grpSp>
      <p:graphicFrame>
        <p:nvGraphicFramePr>
          <p:cNvPr id="12" name="Chart 11">
            <a:extLst>
              <a:ext uri="{FF2B5EF4-FFF2-40B4-BE49-F238E27FC236}">
                <a16:creationId xmlns:a16="http://schemas.microsoft.com/office/drawing/2014/main" id="{AD9D548A-D12C-F414-6711-FEADE3944EEF}"/>
              </a:ext>
            </a:extLst>
          </p:cNvPr>
          <p:cNvGraphicFramePr>
            <a:graphicFrameLocks/>
          </p:cNvGraphicFramePr>
          <p:nvPr/>
        </p:nvGraphicFramePr>
        <p:xfrm>
          <a:off x="374856" y="3316353"/>
          <a:ext cx="5289096" cy="3246905"/>
        </p:xfrm>
        <a:graphic>
          <a:graphicData uri="http://schemas.openxmlformats.org/drawingml/2006/chart">
            <c:chart xmlns:c="http://schemas.openxmlformats.org/drawingml/2006/chart" xmlns:r="http://schemas.openxmlformats.org/officeDocument/2006/relationships" r:id="rId4"/>
          </a:graphicData>
        </a:graphic>
      </p:graphicFrame>
      <p:cxnSp>
        <p:nvCxnSpPr>
          <p:cNvPr id="20" name="Straight Arrow Connector 19">
            <a:extLst>
              <a:ext uri="{FF2B5EF4-FFF2-40B4-BE49-F238E27FC236}">
                <a16:creationId xmlns:a16="http://schemas.microsoft.com/office/drawing/2014/main" id="{11495520-A968-5613-F83C-D46C21217C09}"/>
              </a:ext>
            </a:extLst>
          </p:cNvPr>
          <p:cNvCxnSpPr>
            <a:cxnSpLocks/>
            <a:stCxn id="6" idx="3"/>
          </p:cNvCxnSpPr>
          <p:nvPr/>
        </p:nvCxnSpPr>
        <p:spPr>
          <a:xfrm>
            <a:off x="2019154" y="4796572"/>
            <a:ext cx="509779" cy="152061"/>
          </a:xfrm>
          <a:prstGeom prst="straightConnector1">
            <a:avLst/>
          </a:prstGeom>
          <a:ln w="19050">
            <a:tailEnd type="triangle"/>
          </a:ln>
        </p:spPr>
        <p:style>
          <a:lnRef idx="2">
            <a:schemeClr val="accent1"/>
          </a:lnRef>
          <a:fillRef idx="0">
            <a:schemeClr val="accent1"/>
          </a:fillRef>
          <a:effectRef idx="1">
            <a:schemeClr val="accent1"/>
          </a:effectRef>
          <a:fontRef idx="minor">
            <a:schemeClr val="tx1"/>
          </a:fontRef>
        </p:style>
      </p:cxnSp>
      <p:sp>
        <p:nvSpPr>
          <p:cNvPr id="6" name="TextBox 5">
            <a:extLst>
              <a:ext uri="{FF2B5EF4-FFF2-40B4-BE49-F238E27FC236}">
                <a16:creationId xmlns:a16="http://schemas.microsoft.com/office/drawing/2014/main" id="{064B1939-BEFD-B81C-2DC9-863CF380F38E}"/>
              </a:ext>
            </a:extLst>
          </p:cNvPr>
          <p:cNvSpPr txBox="1"/>
          <p:nvPr/>
        </p:nvSpPr>
        <p:spPr>
          <a:xfrm>
            <a:off x="1343472" y="4581128"/>
            <a:ext cx="675682" cy="430887"/>
          </a:xfrm>
          <a:prstGeom prst="rect">
            <a:avLst/>
          </a:prstGeom>
          <a:solidFill>
            <a:srgbClr val="C0E399"/>
          </a:solidFill>
          <a:ln>
            <a:solidFill>
              <a:schemeClr val="accent1"/>
            </a:solidFill>
          </a:ln>
          <a:effectLst>
            <a:outerShdw blurRad="50800" dist="38100" dir="2700000" algn="tl" rotWithShape="0">
              <a:prstClr val="black">
                <a:alpha val="40000"/>
              </a:prstClr>
            </a:outerShdw>
          </a:effectLst>
        </p:spPr>
        <p:txBody>
          <a:bodyPr wrap="square" rtlCol="0">
            <a:spAutoFit/>
          </a:bodyPr>
          <a:lstStyle>
            <a:defPPr>
              <a:defRPr lang="fi-FI"/>
            </a:defPPr>
            <a:lvl1pPr>
              <a:defRPr sz="1600">
                <a:solidFill>
                  <a:schemeClr val="tx2"/>
                </a:solidFill>
              </a:defRPr>
            </a:lvl1p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100" b="0" i="0" u="none" strike="noStrike" cap="none" normalizeH="0" baseline="0" noProof="0">
                <a:ln>
                  <a:noFill/>
                </a:ln>
                <a:solidFill>
                  <a:srgbClr val="002E5F"/>
                </a:solidFill>
                <a:effectLst/>
                <a:uLnTx/>
                <a:uFillTx/>
                <a:latin typeface="Calibri"/>
                <a:ea typeface="+mn-ea"/>
                <a:cs typeface="+mn-cs"/>
              </a:rPr>
              <a:t>KATSO-övergång</a:t>
            </a:r>
          </a:p>
        </p:txBody>
      </p:sp>
      <p:cxnSp>
        <p:nvCxnSpPr>
          <p:cNvPr id="18" name="Straight Arrow Connector 17">
            <a:extLst>
              <a:ext uri="{FF2B5EF4-FFF2-40B4-BE49-F238E27FC236}">
                <a16:creationId xmlns:a16="http://schemas.microsoft.com/office/drawing/2014/main" id="{3EB2D05B-60D3-1855-AD2C-97C6DC26BBE5}"/>
              </a:ext>
            </a:extLst>
          </p:cNvPr>
          <p:cNvCxnSpPr>
            <a:cxnSpLocks/>
            <a:stCxn id="13" idx="2"/>
          </p:cNvCxnSpPr>
          <p:nvPr/>
        </p:nvCxnSpPr>
        <p:spPr>
          <a:xfrm>
            <a:off x="2554741" y="3853300"/>
            <a:ext cx="1020979" cy="272895"/>
          </a:xfrm>
          <a:prstGeom prst="straightConnector1">
            <a:avLst/>
          </a:prstGeom>
          <a:ln w="19050">
            <a:tailEnd type="triangle"/>
          </a:ln>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D719C08F-0110-72EB-0FCF-D69AABEE2400}"/>
              </a:ext>
            </a:extLst>
          </p:cNvPr>
          <p:cNvSpPr txBox="1"/>
          <p:nvPr/>
        </p:nvSpPr>
        <p:spPr>
          <a:xfrm>
            <a:off x="1847528" y="3422413"/>
            <a:ext cx="1414426" cy="430887"/>
          </a:xfrm>
          <a:prstGeom prst="rect">
            <a:avLst/>
          </a:prstGeom>
          <a:solidFill>
            <a:srgbClr val="C0E399"/>
          </a:solidFill>
          <a:ln>
            <a:solidFill>
              <a:schemeClr val="accent1"/>
            </a:solidFill>
          </a:ln>
          <a:effectLst>
            <a:outerShdw blurRad="50800" dist="38100" dir="2700000" algn="tl" rotWithShape="0">
              <a:prstClr val="black">
                <a:alpha val="40000"/>
              </a:prstClr>
            </a:outerShdw>
          </a:effectLst>
        </p:spPr>
        <p:txBody>
          <a:bodyPr wrap="square" lIns="36000" rIns="36000"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100" b="0" i="0" u="none" strike="noStrike" cap="none" normalizeH="0" baseline="0" noProof="0">
                <a:ln>
                  <a:noFill/>
                </a:ln>
                <a:solidFill>
                  <a:srgbClr val="002E5F"/>
                </a:solidFill>
                <a:effectLst/>
                <a:uLnTx/>
                <a:uFillTx/>
                <a:latin typeface="Calibri"/>
                <a:ea typeface="+mn-ea"/>
                <a:cs typeface="+mn-cs"/>
              </a:rPr>
              <a:t>Prioritera digital kommunikation</a:t>
            </a:r>
          </a:p>
        </p:txBody>
      </p:sp>
    </p:spTree>
    <p:extLst>
      <p:ext uri="{BB962C8B-B14F-4D97-AF65-F5344CB8AC3E}">
        <p14:creationId xmlns:p14="http://schemas.microsoft.com/office/powerpoint/2010/main" val="20791163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FB2190E-DDC7-966B-E65D-D8CBF7FF2D05}"/>
              </a:ext>
            </a:extLst>
          </p:cNvPr>
          <p:cNvSpPr/>
          <p:nvPr/>
        </p:nvSpPr>
        <p:spPr>
          <a:xfrm>
            <a:off x="320870" y="3188674"/>
            <a:ext cx="5357250" cy="3327436"/>
          </a:xfrm>
          <a:prstGeom prst="rect">
            <a:avLst/>
          </a:prstGeom>
          <a:solidFill>
            <a:schemeClr val="bg1">
              <a:lumMod val="95000"/>
            </a:schemeClr>
          </a:solidFill>
          <a:ln>
            <a:solidFill>
              <a:schemeClr val="bg1">
                <a:lumMod val="9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Calibri"/>
              <a:ea typeface="+mn-ea"/>
              <a:cs typeface="+mn-cs"/>
            </a:endParaRPr>
          </a:p>
        </p:txBody>
      </p:sp>
      <p:sp>
        <p:nvSpPr>
          <p:cNvPr id="2" name="Otsikko 1">
            <a:extLst>
              <a:ext uri="{FF2B5EF4-FFF2-40B4-BE49-F238E27FC236}">
                <a16:creationId xmlns:a16="http://schemas.microsoft.com/office/drawing/2014/main" id="{C7B6AD96-BA70-0B56-98AD-85402D070CBA}"/>
              </a:ext>
            </a:extLst>
          </p:cNvPr>
          <p:cNvSpPr>
            <a:spLocks noGrp="1"/>
          </p:cNvSpPr>
          <p:nvPr>
            <p:ph type="title"/>
          </p:nvPr>
        </p:nvSpPr>
        <p:spPr>
          <a:xfrm>
            <a:off x="838200" y="203390"/>
            <a:ext cx="10515600" cy="578232"/>
          </a:xfrm>
        </p:spPr>
        <p:txBody>
          <a:bodyPr>
            <a:normAutofit fontScale="90000"/>
          </a:bodyPr>
          <a:lstStyle/>
          <a:p>
            <a:r>
              <a:rPr lang="sv-FI" sz="3600" b="1">
                <a:solidFill>
                  <a:schemeClr val="tx2"/>
                </a:solidFill>
              </a:rPr>
              <a:t>Identifiering</a:t>
            </a:r>
          </a:p>
        </p:txBody>
      </p:sp>
      <p:graphicFrame>
        <p:nvGraphicFramePr>
          <p:cNvPr id="23" name="Taulukko 4">
            <a:extLst>
              <a:ext uri="{FF2B5EF4-FFF2-40B4-BE49-F238E27FC236}">
                <a16:creationId xmlns:a16="http://schemas.microsoft.com/office/drawing/2014/main" id="{C3E07AB2-2FDE-4A74-61A5-4E504DDD3B6F}"/>
              </a:ext>
            </a:extLst>
          </p:cNvPr>
          <p:cNvGraphicFramePr>
            <a:graphicFrameLocks noGrp="1"/>
          </p:cNvGraphicFramePr>
          <p:nvPr/>
        </p:nvGraphicFramePr>
        <p:xfrm>
          <a:off x="5879976" y="877004"/>
          <a:ext cx="6120680" cy="4454086"/>
        </p:xfrm>
        <a:graphic>
          <a:graphicData uri="http://schemas.openxmlformats.org/drawingml/2006/table">
            <a:tbl>
              <a:tblPr firstRow="1" bandRow="1">
                <a:tableStyleId>{5C22544A-7EE6-4342-B048-85BDC9FD1C3A}</a:tableStyleId>
              </a:tblPr>
              <a:tblGrid>
                <a:gridCol w="6120680">
                  <a:extLst>
                    <a:ext uri="{9D8B030D-6E8A-4147-A177-3AD203B41FA5}">
                      <a16:colId xmlns:a16="http://schemas.microsoft.com/office/drawing/2014/main" val="3023088912"/>
                    </a:ext>
                  </a:extLst>
                </a:gridCol>
              </a:tblGrid>
              <a:tr h="237221">
                <a:tc>
                  <a:txBody>
                    <a:bodyPr/>
                    <a:lstStyle/>
                    <a:p>
                      <a:r>
                        <a:rPr lang="sv-FI" sz="2000" b="0"/>
                        <a:t>Potential</a:t>
                      </a:r>
                    </a:p>
                  </a:txBody>
                  <a:tcPr>
                    <a:solidFill>
                      <a:schemeClr val="accent3">
                        <a:lumMod val="75000"/>
                      </a:schemeClr>
                    </a:solidFill>
                  </a:tcPr>
                </a:tc>
                <a:extLst>
                  <a:ext uri="{0D108BD9-81ED-4DB2-BD59-A6C34878D82A}">
                    <a16:rowId xmlns:a16="http://schemas.microsoft.com/office/drawing/2014/main" val="1269326160"/>
                  </a:ext>
                </a:extLst>
              </a:tr>
              <a:tr h="1076621">
                <a:tc>
                  <a:txBody>
                    <a:bodyPr/>
                    <a:lstStyle/>
                    <a:p>
                      <a:pPr marL="285750" marR="0" lvl="0" indent="-193675"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sv-FI" sz="1800" b="0" i="0" u="none" strike="noStrike" cap="none" normalizeH="0" baseline="0" noProof="0">
                          <a:ln>
                            <a:noFill/>
                          </a:ln>
                          <a:solidFill>
                            <a:srgbClr val="002E5F">
                              <a:lumMod val="90000"/>
                              <a:lumOff val="10000"/>
                            </a:srgbClr>
                          </a:solidFill>
                          <a:effectLst/>
                          <a:uLnTx/>
                          <a:uFillTx/>
                          <a:latin typeface="+mn-lt"/>
                          <a:ea typeface="+mn-ea"/>
                          <a:cs typeface="+mn-cs"/>
                        </a:rPr>
                        <a:t>Centraliserad identifieringstjänst till vilken man kan ansluta finska och utländska nya identifieringsverktyg</a:t>
                      </a:r>
                    </a:p>
                    <a:p>
                      <a:pPr marL="285750" marR="0" lvl="0" indent="-193675"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sv-FI" sz="1800" b="0" i="0" u="none" strike="noStrike" cap="none" normalizeH="0" baseline="0" noProof="0">
                          <a:ln>
                            <a:noFill/>
                          </a:ln>
                          <a:solidFill>
                            <a:srgbClr val="002E5F">
                              <a:lumMod val="90000"/>
                              <a:lumOff val="10000"/>
                            </a:srgbClr>
                          </a:solidFill>
                          <a:effectLst/>
                          <a:uLnTx/>
                          <a:uFillTx/>
                          <a:latin typeface="+mn-lt"/>
                          <a:ea typeface="+mn-ea"/>
                          <a:cs typeface="+mn-cs"/>
                        </a:rPr>
                        <a:t>Konkurrensutsättning av bankkoder inom hela den offentliga sektorn garanterar även i fortsättningen låga enhetspriser för identifieringskostnader</a:t>
                      </a:r>
                    </a:p>
                    <a:p>
                      <a:pPr marL="285750" marR="0" lvl="0" indent="-196850"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FI" sz="1800" b="0">
                          <a:solidFill>
                            <a:schemeClr val="tx2">
                              <a:lumMod val="90000"/>
                              <a:lumOff val="10000"/>
                            </a:schemeClr>
                          </a:solidFill>
                          <a:latin typeface="+mn-lt"/>
                          <a:ea typeface="+mn-ea"/>
                          <a:cs typeface="+mn-cs"/>
                        </a:rPr>
                        <a:t>Gör det möjligt att utnyttja Finlands notifierade identifieringsverktyg i andra EU-länders e-tjänster</a:t>
                      </a:r>
                    </a:p>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fi-FI" sz="1800" b="0" i="1" u="sng" strike="noStrike" kern="1200" cap="none" spc="0" normalizeH="0" baseline="0" noProof="0" dirty="0">
                        <a:ln>
                          <a:noFill/>
                        </a:ln>
                        <a:solidFill>
                          <a:srgbClr val="002E5F">
                            <a:lumMod val="90000"/>
                            <a:lumOff val="10000"/>
                          </a:srgbClr>
                        </a:solidFill>
                        <a:effectLst/>
                        <a:uLnTx/>
                        <a:uFillTx/>
                        <a:latin typeface="+mn-lt"/>
                        <a:ea typeface="+mn-ea"/>
                        <a:cs typeface="+mn-cs"/>
                      </a:endParaRPr>
                    </a:p>
                    <a:p>
                      <a:pPr marL="179388" indent="-179388" algn="l" rtl="0">
                        <a:buFont typeface="Arial" panose="020B0604020202020204" pitchFamily="34" charset="0"/>
                        <a:buChar char="•"/>
                      </a:pPr>
                      <a:endParaRPr lang="fi-FI" sz="1800" b="0" kern="1200" dirty="0">
                        <a:solidFill>
                          <a:schemeClr val="tx2">
                            <a:lumMod val="90000"/>
                            <a:lumOff val="10000"/>
                          </a:schemeClr>
                        </a:solidFill>
                        <a:latin typeface="+mn-lt"/>
                        <a:ea typeface="+mn-ea"/>
                        <a:cs typeface="+mn-cs"/>
                      </a:endParaRPr>
                    </a:p>
                    <a:p>
                      <a:pPr marL="179388" indent="-179388" algn="l" rtl="0">
                        <a:buFont typeface="Arial" panose="020B0604020202020204" pitchFamily="34" charset="0"/>
                        <a:buChar char="•"/>
                      </a:pPr>
                      <a:endParaRPr lang="fi-FI" sz="1600" b="0" kern="1200" dirty="0">
                        <a:solidFill>
                          <a:schemeClr val="tx2">
                            <a:lumMod val="90000"/>
                            <a:lumOff val="10000"/>
                          </a:schemeClr>
                        </a:solidFill>
                        <a:latin typeface="+mn-lt"/>
                        <a:ea typeface="+mn-ea"/>
                        <a:cs typeface="+mn-cs"/>
                      </a:endParaRPr>
                    </a:p>
                    <a:p>
                      <a:pPr marL="0" indent="0" algn="l" rtl="0">
                        <a:buFont typeface="Arial" panose="020B0604020202020204" pitchFamily="34" charset="0"/>
                        <a:buNone/>
                      </a:pPr>
                      <a:endParaRPr lang="fi-FI" sz="1200" b="0" i="1" kern="1200" dirty="0">
                        <a:solidFill>
                          <a:schemeClr val="tx2">
                            <a:lumMod val="90000"/>
                            <a:lumOff val="10000"/>
                          </a:schemeClr>
                        </a:solidFill>
                        <a:latin typeface="+mn-lt"/>
                        <a:ea typeface="+mn-ea"/>
                        <a:cs typeface="+mn-cs"/>
                      </a:endParaRPr>
                    </a:p>
                  </a:txBody>
                  <a:tcPr>
                    <a:noFill/>
                  </a:tcPr>
                </a:tc>
                <a:extLst>
                  <a:ext uri="{0D108BD9-81ED-4DB2-BD59-A6C34878D82A}">
                    <a16:rowId xmlns:a16="http://schemas.microsoft.com/office/drawing/2014/main" val="718705375"/>
                  </a:ext>
                </a:extLst>
              </a:tr>
              <a:tr h="918406">
                <a:tc>
                  <a:txBody>
                    <a:bodyPr/>
                    <a:lstStyle/>
                    <a:p>
                      <a:pPr marL="0" indent="0" algn="l" rtl="0">
                        <a:buFont typeface="Arial" panose="020B0604020202020204" pitchFamily="34" charset="0"/>
                        <a:buNone/>
                      </a:pPr>
                      <a:endParaRPr lang="fi-FI" sz="1600" b="0" kern="1200" dirty="0">
                        <a:solidFill>
                          <a:schemeClr val="tx2">
                            <a:lumMod val="90000"/>
                            <a:lumOff val="10000"/>
                          </a:schemeClr>
                        </a:solidFill>
                        <a:latin typeface="+mn-lt"/>
                        <a:ea typeface="+mn-ea"/>
                        <a:cs typeface="+mn-cs"/>
                      </a:endParaRPr>
                    </a:p>
                  </a:txBody>
                  <a:tcPr>
                    <a:noFill/>
                  </a:tcPr>
                </a:tc>
                <a:extLst>
                  <a:ext uri="{0D108BD9-81ED-4DB2-BD59-A6C34878D82A}">
                    <a16:rowId xmlns:a16="http://schemas.microsoft.com/office/drawing/2014/main" val="2397056830"/>
                  </a:ext>
                </a:extLst>
              </a:tr>
            </a:tbl>
          </a:graphicData>
        </a:graphic>
      </p:graphicFrame>
      <p:graphicFrame>
        <p:nvGraphicFramePr>
          <p:cNvPr id="9" name="Taulukko 4">
            <a:extLst>
              <a:ext uri="{FF2B5EF4-FFF2-40B4-BE49-F238E27FC236}">
                <a16:creationId xmlns:a16="http://schemas.microsoft.com/office/drawing/2014/main" id="{ABFC40BF-D9A5-BC0E-9BA2-E061BFDAC7D4}"/>
              </a:ext>
            </a:extLst>
          </p:cNvPr>
          <p:cNvGraphicFramePr>
            <a:graphicFrameLocks noGrp="1"/>
          </p:cNvGraphicFramePr>
          <p:nvPr/>
        </p:nvGraphicFramePr>
        <p:xfrm>
          <a:off x="389921" y="876407"/>
          <a:ext cx="5328899" cy="1854451"/>
        </p:xfrm>
        <a:graphic>
          <a:graphicData uri="http://schemas.openxmlformats.org/drawingml/2006/table">
            <a:tbl>
              <a:tblPr firstRow="1" bandRow="1">
                <a:tableStyleId>{5C22544A-7EE6-4342-B048-85BDC9FD1C3A}</a:tableStyleId>
              </a:tblPr>
              <a:tblGrid>
                <a:gridCol w="5328899">
                  <a:extLst>
                    <a:ext uri="{9D8B030D-6E8A-4147-A177-3AD203B41FA5}">
                      <a16:colId xmlns:a16="http://schemas.microsoft.com/office/drawing/2014/main" val="3023088912"/>
                    </a:ext>
                  </a:extLst>
                </a:gridCol>
              </a:tblGrid>
              <a:tr h="392353">
                <a:tc>
                  <a:txBody>
                    <a:bodyPr/>
                    <a:lstStyle/>
                    <a:p>
                      <a:pPr marL="0" algn="l" defTabSz="609585" rtl="0" eaLnBrk="1" latinLnBrk="0" hangingPunct="1"/>
                      <a:r>
                        <a:rPr lang="sv-FI" sz="2000" b="0">
                          <a:solidFill>
                            <a:schemeClr val="lt1"/>
                          </a:solidFill>
                          <a:latin typeface="+mn-lt"/>
                          <a:ea typeface="+mn-ea"/>
                          <a:cs typeface="+mn-cs"/>
                        </a:rPr>
                        <a:t>Nuläge</a:t>
                      </a:r>
                    </a:p>
                  </a:txBody>
                  <a:tcPr marT="36000" marB="0"/>
                </a:tc>
                <a:extLst>
                  <a:ext uri="{0D108BD9-81ED-4DB2-BD59-A6C34878D82A}">
                    <a16:rowId xmlns:a16="http://schemas.microsoft.com/office/drawing/2014/main" val="1269326160"/>
                  </a:ext>
                </a:extLst>
              </a:tr>
              <a:tr h="1462098">
                <a:tc>
                  <a:txBody>
                    <a:bodyPr/>
                    <a:lstStyle/>
                    <a:p>
                      <a:pPr marL="180975" indent="-180975">
                        <a:buFont typeface="Arial" panose="020B0604020202020204" pitchFamily="34" charset="0"/>
                        <a:buChar char="•"/>
                      </a:pPr>
                      <a:r>
                        <a:rPr lang="sv-FI" sz="1600" b="0">
                          <a:solidFill>
                            <a:schemeClr val="tx2">
                              <a:lumMod val="90000"/>
                              <a:lumOff val="10000"/>
                            </a:schemeClr>
                          </a:solidFill>
                        </a:rPr>
                        <a:t>Ökningen av identifieringshändelser nästan 40 % per år 2019–2021</a:t>
                      </a:r>
                    </a:p>
                    <a:p>
                      <a:pPr marL="180975" indent="-180975">
                        <a:buFont typeface="Arial" panose="020B0604020202020204" pitchFamily="34" charset="0"/>
                        <a:buChar char="•"/>
                      </a:pPr>
                      <a:r>
                        <a:rPr lang="sv-FI" sz="1600" b="0">
                          <a:solidFill>
                            <a:schemeClr val="tx2">
                              <a:lumMod val="90000"/>
                              <a:lumOff val="10000"/>
                            </a:schemeClr>
                          </a:solidFill>
                        </a:rPr>
                        <a:t>I omfattande bruk i cirka 1 300 e-tjänster</a:t>
                      </a:r>
                    </a:p>
                    <a:p>
                      <a:pPr marL="180975" indent="-180975">
                        <a:buFont typeface="Arial" panose="020B0604020202020204" pitchFamily="34" charset="0"/>
                        <a:buChar char="•"/>
                      </a:pPr>
                      <a:r>
                        <a:rPr lang="sv-FI" sz="1600" b="0">
                          <a:solidFill>
                            <a:schemeClr val="tx2">
                              <a:lumMod val="90000"/>
                              <a:lumOff val="10000"/>
                            </a:schemeClr>
                          </a:solidFill>
                        </a:rPr>
                        <a:t>Centraliserad förmedlare av starka europeiska händelser av stark identifiering, idag 20 länder</a:t>
                      </a:r>
                    </a:p>
                  </a:txBody>
                  <a:tcPr>
                    <a:noFill/>
                  </a:tcPr>
                </a:tc>
                <a:extLst>
                  <a:ext uri="{0D108BD9-81ED-4DB2-BD59-A6C34878D82A}">
                    <a16:rowId xmlns:a16="http://schemas.microsoft.com/office/drawing/2014/main" val="718705375"/>
                  </a:ext>
                </a:extLst>
              </a:tr>
            </a:tbl>
          </a:graphicData>
        </a:graphic>
      </p:graphicFrame>
      <p:sp>
        <p:nvSpPr>
          <p:cNvPr id="3" name="Rectangle 2">
            <a:extLst>
              <a:ext uri="{FF2B5EF4-FFF2-40B4-BE49-F238E27FC236}">
                <a16:creationId xmlns:a16="http://schemas.microsoft.com/office/drawing/2014/main" id="{AFEDB53B-EBAB-DCE5-5987-5519F541EB8A}"/>
              </a:ext>
            </a:extLst>
          </p:cNvPr>
          <p:cNvSpPr/>
          <p:nvPr/>
        </p:nvSpPr>
        <p:spPr>
          <a:xfrm>
            <a:off x="333226" y="2838642"/>
            <a:ext cx="5357250" cy="31476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2000" b="0" i="0" u="none" strike="noStrike" cap="none" normalizeH="0" baseline="0" noProof="0">
                <a:ln>
                  <a:noFill/>
                </a:ln>
                <a:solidFill>
                  <a:srgbClr val="FFFFFF"/>
                </a:solidFill>
                <a:effectLst/>
                <a:uLnTx/>
                <a:uFillTx/>
                <a:latin typeface="Calibri"/>
                <a:ea typeface="+mn-ea"/>
                <a:cs typeface="+mn-cs"/>
              </a:rPr>
              <a:t>Utfallet och prognosen för identifieringshändelserna</a:t>
            </a:r>
          </a:p>
        </p:txBody>
      </p:sp>
      <p:graphicFrame>
        <p:nvGraphicFramePr>
          <p:cNvPr id="19" name="Chart 18">
            <a:extLst>
              <a:ext uri="{FF2B5EF4-FFF2-40B4-BE49-F238E27FC236}">
                <a16:creationId xmlns:a16="http://schemas.microsoft.com/office/drawing/2014/main" id="{C28A67C7-4122-090A-34C4-19E12B2AE0F3}"/>
              </a:ext>
            </a:extLst>
          </p:cNvPr>
          <p:cNvGraphicFramePr>
            <a:graphicFrameLocks/>
          </p:cNvGraphicFramePr>
          <p:nvPr/>
        </p:nvGraphicFramePr>
        <p:xfrm>
          <a:off x="407368" y="3188674"/>
          <a:ext cx="5198745" cy="3356955"/>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Straight Arrow Connector 9">
            <a:extLst>
              <a:ext uri="{FF2B5EF4-FFF2-40B4-BE49-F238E27FC236}">
                <a16:creationId xmlns:a16="http://schemas.microsoft.com/office/drawing/2014/main" id="{F75B164B-1B77-3F1E-A343-9B8C2AD6FFCD}"/>
              </a:ext>
            </a:extLst>
          </p:cNvPr>
          <p:cNvCxnSpPr>
            <a:cxnSpLocks/>
            <a:stCxn id="8" idx="2"/>
          </p:cNvCxnSpPr>
          <p:nvPr/>
        </p:nvCxnSpPr>
        <p:spPr>
          <a:xfrm>
            <a:off x="1523492" y="4075911"/>
            <a:ext cx="468052" cy="217185"/>
          </a:xfrm>
          <a:prstGeom prst="straightConnector1">
            <a:avLst/>
          </a:prstGeom>
          <a:ln w="19050">
            <a:tailEnd type="triangle"/>
          </a:ln>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220914BE-A3D7-81FC-7937-A3AB3E68768F}"/>
              </a:ext>
            </a:extLst>
          </p:cNvPr>
          <p:cNvSpPr txBox="1"/>
          <p:nvPr/>
        </p:nvSpPr>
        <p:spPr>
          <a:xfrm>
            <a:off x="983432" y="3645024"/>
            <a:ext cx="1080120" cy="430887"/>
          </a:xfrm>
          <a:prstGeom prst="rect">
            <a:avLst/>
          </a:prstGeom>
          <a:solidFill>
            <a:srgbClr val="C0E399"/>
          </a:solidFill>
          <a:ln>
            <a:solidFill>
              <a:schemeClr val="accent1"/>
            </a:solidFill>
          </a:ln>
          <a:effectLst>
            <a:outerShdw blurRad="50800" dist="38100" dir="2700000" algn="tl" rotWithShape="0">
              <a:prstClr val="black">
                <a:alpha val="40000"/>
              </a:prstClr>
            </a:outerShdw>
          </a:effectLst>
        </p:spPr>
        <p:txBody>
          <a:bodyPr wrap="square" rtlCol="0">
            <a:spAutoFit/>
          </a:bodyPr>
          <a:lstStyle>
            <a:defPPr>
              <a:defRPr lang="fi-FI"/>
            </a:defPPr>
            <a:lvl1pPr>
              <a:defRPr sz="1600">
                <a:solidFill>
                  <a:schemeClr val="tx2"/>
                </a:solidFill>
              </a:defRPr>
            </a:lvl1p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100" b="0" i="0" u="none" strike="noStrike" cap="none" normalizeH="0" baseline="0" noProof="0">
                <a:ln>
                  <a:noFill/>
                </a:ln>
                <a:solidFill>
                  <a:srgbClr val="002E5F"/>
                </a:solidFill>
                <a:effectLst/>
                <a:uLnTx/>
                <a:uFillTx/>
                <a:latin typeface="Calibri"/>
                <a:ea typeface="+mn-ea"/>
                <a:cs typeface="+mn-cs"/>
              </a:rPr>
              <a:t>Corona och KATSO-övergång</a:t>
            </a:r>
          </a:p>
        </p:txBody>
      </p:sp>
      <p:pic>
        <p:nvPicPr>
          <p:cNvPr id="5" name="Picture 4">
            <a:extLst>
              <a:ext uri="{FF2B5EF4-FFF2-40B4-BE49-F238E27FC236}">
                <a16:creationId xmlns:a16="http://schemas.microsoft.com/office/drawing/2014/main" id="{EE7F8A21-4895-C433-19C7-2FCB646F6DC6}"/>
              </a:ext>
            </a:extLst>
          </p:cNvPr>
          <p:cNvPicPr>
            <a:picLocks noChangeAspect="1"/>
          </p:cNvPicPr>
          <p:nvPr/>
        </p:nvPicPr>
        <p:blipFill>
          <a:blip r:embed="rId4"/>
          <a:stretch>
            <a:fillRect/>
          </a:stretch>
        </p:blipFill>
        <p:spPr>
          <a:xfrm>
            <a:off x="6019056" y="3758721"/>
            <a:ext cx="5334744" cy="2267266"/>
          </a:xfrm>
          <a:prstGeom prst="rect">
            <a:avLst/>
          </a:prstGeom>
        </p:spPr>
      </p:pic>
      <p:grpSp>
        <p:nvGrpSpPr>
          <p:cNvPr id="18" name="Group 17">
            <a:extLst>
              <a:ext uri="{FF2B5EF4-FFF2-40B4-BE49-F238E27FC236}">
                <a16:creationId xmlns:a16="http://schemas.microsoft.com/office/drawing/2014/main" id="{B858F963-D96C-BBEC-35ED-560FAAF51401}"/>
              </a:ext>
            </a:extLst>
          </p:cNvPr>
          <p:cNvGrpSpPr/>
          <p:nvPr/>
        </p:nvGrpSpPr>
        <p:grpSpPr>
          <a:xfrm>
            <a:off x="10732695" y="5663154"/>
            <a:ext cx="1106464" cy="725665"/>
            <a:chOff x="10732695" y="5663154"/>
            <a:chExt cx="1106464" cy="725665"/>
          </a:xfrm>
        </p:grpSpPr>
        <p:sp>
          <p:nvSpPr>
            <p:cNvPr id="14" name="Rectangle: Rounded Corners 13">
              <a:extLst>
                <a:ext uri="{FF2B5EF4-FFF2-40B4-BE49-F238E27FC236}">
                  <a16:creationId xmlns:a16="http://schemas.microsoft.com/office/drawing/2014/main" id="{B81D1454-E026-71E7-3DE9-53070C216782}"/>
                </a:ext>
              </a:extLst>
            </p:cNvPr>
            <p:cNvSpPr/>
            <p:nvPr/>
          </p:nvSpPr>
          <p:spPr>
            <a:xfrm>
              <a:off x="10732695" y="6051511"/>
              <a:ext cx="1106464" cy="337308"/>
            </a:xfrm>
            <a:prstGeom prst="roundRect">
              <a:avLst/>
            </a:prstGeom>
            <a:solidFill>
              <a:srgbClr val="ED7D31"/>
            </a:solidFill>
            <a:ln w="12700" cap="flat" cmpd="sng" algn="ctr">
              <a:solidFill>
                <a:sysClr val="window" lastClr="FFFFFF">
                  <a:hueOff val="0"/>
                  <a:satOff val="0"/>
                  <a:lumOff val="0"/>
                  <a:alphaOff val="0"/>
                </a:sysClr>
              </a:solidFill>
              <a:prstDash val="solid"/>
              <a:miter lim="800000"/>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FI" sz="1050" b="0" i="0" u="none" strike="noStrike" cap="none" normalizeH="0" baseline="0" noProof="0">
                  <a:ln>
                    <a:noFill/>
                  </a:ln>
                  <a:solidFill>
                    <a:prstClr val="white"/>
                  </a:solidFill>
                  <a:effectLst/>
                  <a:uLnTx/>
                  <a:uFillTx/>
                  <a:latin typeface="Calibri" panose="020F0502020204030204"/>
                  <a:ea typeface="+mn-ea"/>
                  <a:cs typeface="+mn-cs"/>
                </a:rPr>
                <a:t>Outnyttjad potential</a:t>
              </a:r>
            </a:p>
          </p:txBody>
        </p:sp>
        <p:sp>
          <p:nvSpPr>
            <p:cNvPr id="15" name="Rectangle: Rounded Corners 14">
              <a:extLst>
                <a:ext uri="{FF2B5EF4-FFF2-40B4-BE49-F238E27FC236}">
                  <a16:creationId xmlns:a16="http://schemas.microsoft.com/office/drawing/2014/main" id="{A2359EAF-13EF-D502-A551-6A30F0A11973}"/>
                </a:ext>
              </a:extLst>
            </p:cNvPr>
            <p:cNvSpPr/>
            <p:nvPr/>
          </p:nvSpPr>
          <p:spPr>
            <a:xfrm>
              <a:off x="10732695" y="5663154"/>
              <a:ext cx="1106464" cy="337309"/>
            </a:xfrm>
            <a:prstGeom prst="roundRect">
              <a:avLst/>
            </a:prstGeom>
            <a:solidFill>
              <a:srgbClr val="4472C4">
                <a:hueOff val="0"/>
                <a:satOff val="0"/>
                <a:lumOff val="0"/>
                <a:alphaOff val="0"/>
              </a:srgbClr>
            </a:solidFill>
            <a:ln w="12700" cap="flat" cmpd="sng" algn="ctr">
              <a:solidFill>
                <a:prstClr val="white">
                  <a:hueOff val="0"/>
                  <a:satOff val="0"/>
                  <a:lumOff val="0"/>
                  <a:alphaOff val="0"/>
                </a:prstClr>
              </a:solidFill>
              <a:prstDash val="solid"/>
              <a:miter lim="800000"/>
            </a:ln>
            <a:effectLst/>
          </p:spPr>
          <p:txBody>
            <a:bodyPr spcFirstLastPara="0" vert="horz" wrap="square" lIns="0" tIns="10160" rIns="0" bIns="10160" numCol="1" spcCol="127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FI" sz="1050" b="0" i="0" u="none" strike="noStrike" cap="none" normalizeH="0" baseline="0" noProof="0">
                  <a:ln>
                    <a:noFill/>
                  </a:ln>
                  <a:solidFill>
                    <a:prstClr val="white"/>
                  </a:solidFill>
                  <a:effectLst/>
                  <a:uLnTx/>
                  <a:uFillTx/>
                  <a:latin typeface="Calibri"/>
                  <a:ea typeface="+mn-ea"/>
                  <a:cs typeface="+mn-cs"/>
                </a:rPr>
                <a:t>Utnyttjad potential</a:t>
              </a:r>
            </a:p>
          </p:txBody>
        </p:sp>
      </p:grpSp>
    </p:spTree>
    <p:extLst>
      <p:ext uri="{BB962C8B-B14F-4D97-AF65-F5344CB8AC3E}">
        <p14:creationId xmlns:p14="http://schemas.microsoft.com/office/powerpoint/2010/main" val="926465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40938D4-9258-5830-87C5-530AC87EFE35}"/>
              </a:ext>
            </a:extLst>
          </p:cNvPr>
          <p:cNvSpPr>
            <a:spLocks noGrp="1"/>
          </p:cNvSpPr>
          <p:nvPr>
            <p:ph type="title"/>
          </p:nvPr>
        </p:nvSpPr>
        <p:spPr/>
        <p:txBody>
          <a:bodyPr>
            <a:normAutofit/>
          </a:bodyPr>
          <a:lstStyle/>
          <a:p>
            <a:r>
              <a:rPr lang="sv-FI"/>
              <a:t>Innehåll</a:t>
            </a:r>
          </a:p>
        </p:txBody>
      </p:sp>
      <p:sp>
        <p:nvSpPr>
          <p:cNvPr id="3" name="Sisällön paikkamerkki 2">
            <a:extLst>
              <a:ext uri="{FF2B5EF4-FFF2-40B4-BE49-F238E27FC236}">
                <a16:creationId xmlns:a16="http://schemas.microsoft.com/office/drawing/2014/main" id="{522CBE3F-F347-E52D-F8EE-BBF6C8D29512}"/>
              </a:ext>
            </a:extLst>
          </p:cNvPr>
          <p:cNvSpPr>
            <a:spLocks noGrp="1"/>
          </p:cNvSpPr>
          <p:nvPr>
            <p:ph idx="1"/>
          </p:nvPr>
        </p:nvSpPr>
        <p:spPr>
          <a:xfrm>
            <a:off x="838200" y="1727999"/>
            <a:ext cx="10515600" cy="3666037"/>
          </a:xfrm>
        </p:spPr>
        <p:txBody>
          <a:bodyPr>
            <a:normAutofit/>
          </a:bodyPr>
          <a:lstStyle/>
          <a:p>
            <a:pPr marL="514350" indent="-514350">
              <a:buAutoNum type="arabicPeriod"/>
            </a:pPr>
            <a:r>
              <a:rPr lang="sv-FI" sz="3200"/>
              <a:t>Bedömning av nuläget, bild 3–4</a:t>
            </a:r>
          </a:p>
          <a:p>
            <a:pPr marL="514350" indent="-514350">
              <a:buAutoNum type="arabicPeriod"/>
            </a:pPr>
            <a:r>
              <a:rPr lang="sv-FI" sz="3200"/>
              <a:t>Förändringsfaktorer i verksamhetsmiljön, bild 5</a:t>
            </a:r>
          </a:p>
          <a:p>
            <a:pPr marL="514350" indent="-514350">
              <a:buAutoNum type="arabicPeriod"/>
            </a:pPr>
            <a:r>
              <a:rPr lang="sv-FI" sz="3200"/>
              <a:t>Strategiska mål fram till år 2030, bild 6</a:t>
            </a:r>
          </a:p>
          <a:p>
            <a:pPr marL="0" indent="0">
              <a:buNone/>
            </a:pPr>
            <a:r>
              <a:rPr lang="sv-FI" sz="3200">
                <a:solidFill>
                  <a:schemeClr val="tx1"/>
                </a:solidFill>
              </a:rPr>
              <a:t>På bilderna 7–16 presenteras dessutom bakgrunden till Suomi.fi-strategiarbetet: Nuläget för Suomi.fi-tjänsterna </a:t>
            </a:r>
            <a:br>
              <a:rPr lang="sv-FI" sz="3200">
                <a:solidFill>
                  <a:schemeClr val="tx1"/>
                </a:solidFill>
              </a:rPr>
            </a:br>
            <a:endParaRPr lang="sv-FI" sz="3200">
              <a:solidFill>
                <a:schemeClr val="tx1"/>
              </a:solidFill>
            </a:endParaRPr>
          </a:p>
        </p:txBody>
      </p:sp>
    </p:spTree>
    <p:extLst>
      <p:ext uri="{BB962C8B-B14F-4D97-AF65-F5344CB8AC3E}">
        <p14:creationId xmlns:p14="http://schemas.microsoft.com/office/powerpoint/2010/main" val="1736385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38BA5B-5135-C621-8740-1BB02E257CF9}"/>
            </a:ext>
          </a:extLst>
        </p:cNvPr>
        <p:cNvGrpSpPr/>
        <p:nvPr/>
      </p:nvGrpSpPr>
      <p:grpSpPr>
        <a:xfrm>
          <a:off x="0" y="0"/>
          <a:ext cx="0" cy="0"/>
          <a:chOff x="0" y="0"/>
          <a:chExt cx="0" cy="0"/>
        </a:xfrm>
      </p:grpSpPr>
      <p:sp>
        <p:nvSpPr>
          <p:cNvPr id="2" name="Otsikko 1">
            <a:extLst>
              <a:ext uri="{FF2B5EF4-FFF2-40B4-BE49-F238E27FC236}">
                <a16:creationId xmlns:a16="http://schemas.microsoft.com/office/drawing/2014/main" id="{4FAF1830-21D3-47E4-AC60-EAFA5727AEE6}"/>
              </a:ext>
            </a:extLst>
          </p:cNvPr>
          <p:cNvSpPr>
            <a:spLocks noGrp="1"/>
          </p:cNvSpPr>
          <p:nvPr>
            <p:ph type="title"/>
          </p:nvPr>
        </p:nvSpPr>
        <p:spPr>
          <a:xfrm>
            <a:off x="838200" y="260648"/>
            <a:ext cx="10515600" cy="648072"/>
          </a:xfrm>
        </p:spPr>
        <p:txBody>
          <a:bodyPr>
            <a:normAutofit fontScale="90000"/>
          </a:bodyPr>
          <a:lstStyle/>
          <a:p>
            <a:r>
              <a:rPr lang="sv-FI" sz="4000" b="1">
                <a:solidFill>
                  <a:schemeClr val="tx2"/>
                </a:solidFill>
              </a:rPr>
              <a:t>Utvärdering av nuläget för Suomi.fi-tjänsterna</a:t>
            </a:r>
          </a:p>
        </p:txBody>
      </p:sp>
      <p:graphicFrame>
        <p:nvGraphicFramePr>
          <p:cNvPr id="6" name="Sisällön paikkamerkki 5">
            <a:extLst>
              <a:ext uri="{FF2B5EF4-FFF2-40B4-BE49-F238E27FC236}">
                <a16:creationId xmlns:a16="http://schemas.microsoft.com/office/drawing/2014/main" id="{500EB6C9-DA2C-A35B-4055-6C5061ADDB86}"/>
              </a:ext>
            </a:extLst>
          </p:cNvPr>
          <p:cNvGraphicFramePr>
            <a:graphicFrameLocks noGrp="1"/>
          </p:cNvGraphicFramePr>
          <p:nvPr>
            <p:ph idx="1"/>
          </p:nvPr>
        </p:nvGraphicFramePr>
        <p:xfrm>
          <a:off x="695400" y="1124744"/>
          <a:ext cx="11161240" cy="5047315"/>
        </p:xfrm>
        <a:graphic>
          <a:graphicData uri="http://schemas.openxmlformats.org/drawingml/2006/table">
            <a:tbl>
              <a:tblPr firstRow="1" bandRow="1">
                <a:tableStyleId>{5C22544A-7EE6-4342-B048-85BDC9FD1C3A}</a:tableStyleId>
              </a:tblPr>
              <a:tblGrid>
                <a:gridCol w="5580620">
                  <a:extLst>
                    <a:ext uri="{9D8B030D-6E8A-4147-A177-3AD203B41FA5}">
                      <a16:colId xmlns:a16="http://schemas.microsoft.com/office/drawing/2014/main" val="1534958955"/>
                    </a:ext>
                  </a:extLst>
                </a:gridCol>
                <a:gridCol w="5580620">
                  <a:extLst>
                    <a:ext uri="{9D8B030D-6E8A-4147-A177-3AD203B41FA5}">
                      <a16:colId xmlns:a16="http://schemas.microsoft.com/office/drawing/2014/main" val="3162762192"/>
                    </a:ext>
                  </a:extLst>
                </a:gridCol>
              </a:tblGrid>
              <a:tr h="386807">
                <a:tc gridSpan="2">
                  <a:txBody>
                    <a:bodyPr/>
                    <a:lstStyle/>
                    <a:p>
                      <a:r>
                        <a:rPr lang="sv-FI"/>
                        <a:t>Styrkor</a:t>
                      </a:r>
                    </a:p>
                  </a:txBody>
                  <a:tcPr>
                    <a:solidFill>
                      <a:srgbClr val="92D050"/>
                    </a:solidFill>
                  </a:tcPr>
                </a:tc>
                <a:tc hMerge="1">
                  <a:txBody>
                    <a:bodyPr/>
                    <a:lstStyle/>
                    <a:p>
                      <a:endParaRPr lang="fi-FI"/>
                    </a:p>
                  </a:txBody>
                  <a:tcPr/>
                </a:tc>
                <a:extLst>
                  <a:ext uri="{0D108BD9-81ED-4DB2-BD59-A6C34878D82A}">
                    <a16:rowId xmlns:a16="http://schemas.microsoft.com/office/drawing/2014/main" val="2811955193"/>
                  </a:ext>
                </a:extLst>
              </a:tr>
              <a:tr h="4590115">
                <a:tc>
                  <a:txBody>
                    <a:bodyPr/>
                    <a:lstStyle/>
                    <a:p>
                      <a:r>
                        <a:rPr lang="sv-FI" sz="1600" b="1">
                          <a:solidFill>
                            <a:schemeClr val="tx1"/>
                          </a:solidFill>
                        </a:rPr>
                        <a:t>1. Tillförlitliga och kundorienterade tjänster</a:t>
                      </a:r>
                    </a:p>
                    <a:p>
                      <a:pPr marL="0" marR="0" lvl="0" indent="0" algn="l" defTabSz="609585" rtl="0" eaLnBrk="1" fontAlgn="auto" latinLnBrk="0" hangingPunct="1">
                        <a:lnSpc>
                          <a:spcPct val="100000"/>
                        </a:lnSpc>
                        <a:spcBef>
                          <a:spcPts val="0"/>
                        </a:spcBef>
                        <a:spcAft>
                          <a:spcPts val="0"/>
                        </a:spcAft>
                        <a:buClrTx/>
                        <a:buSzTx/>
                        <a:buFontTx/>
                        <a:buNone/>
                        <a:tabLst/>
                        <a:defRPr/>
                      </a:pPr>
                      <a:r>
                        <a:rPr lang="sv-FI" sz="1600">
                          <a:solidFill>
                            <a:schemeClr val="tx1"/>
                          </a:solidFill>
                          <a:latin typeface="+mn-lt"/>
                          <a:ea typeface="+mn-ea"/>
                          <a:cs typeface="+mn-cs"/>
                        </a:rPr>
                        <a:t>Som helhet är tjänsterna nödvändiga och motsvarar kundernas behov. Helhetsbilden av tjänsterna har utvecklats. Tjänsterna är tillförlitliga och har inga större störningar. Suomi.fi-varumärket och tjänsternas anseende är relativt bra. Samhället behöver funktionssäkra, digitala stödtjänster.</a:t>
                      </a:r>
                    </a:p>
                    <a:p>
                      <a:pPr marL="0" marR="0" lvl="0" indent="0" algn="l" defTabSz="609585" rtl="0" eaLnBrk="1" fontAlgn="auto" latinLnBrk="0" hangingPunct="1">
                        <a:lnSpc>
                          <a:spcPct val="100000"/>
                        </a:lnSpc>
                        <a:spcBef>
                          <a:spcPts val="0"/>
                        </a:spcBef>
                        <a:spcAft>
                          <a:spcPts val="0"/>
                        </a:spcAft>
                        <a:buClrTx/>
                        <a:buSzTx/>
                        <a:buFontTx/>
                        <a:buNone/>
                        <a:tabLst/>
                        <a:defRPr/>
                      </a:pPr>
                      <a:endParaRPr lang="fi-FI" sz="1600" kern="1200" dirty="0">
                        <a:solidFill>
                          <a:schemeClr val="tx1"/>
                        </a:solidFill>
                        <a:latin typeface="+mn-lt"/>
                        <a:ea typeface="+mn-ea"/>
                        <a:cs typeface="+mn-cs"/>
                      </a:endParaRPr>
                    </a:p>
                    <a:p>
                      <a:r>
                        <a:rPr lang="sv-FI" sz="1600" b="1">
                          <a:solidFill>
                            <a:schemeClr val="tx1"/>
                          </a:solidFill>
                          <a:latin typeface="+mn-lt"/>
                          <a:ea typeface="+mn-ea"/>
                          <a:cs typeface="+mn-cs"/>
                        </a:rPr>
                        <a:t>2. Ett stort antal användare av tjänsterna</a:t>
                      </a:r>
                    </a:p>
                    <a:p>
                      <a:pPr marL="0" marR="0" lvl="0" indent="0" algn="l" defTabSz="609585" rtl="0" eaLnBrk="1" fontAlgn="auto" latinLnBrk="0" hangingPunct="1">
                        <a:lnSpc>
                          <a:spcPct val="100000"/>
                        </a:lnSpc>
                        <a:spcBef>
                          <a:spcPts val="0"/>
                        </a:spcBef>
                        <a:spcAft>
                          <a:spcPts val="0"/>
                        </a:spcAft>
                        <a:buClrTx/>
                        <a:buSzTx/>
                        <a:buFontTx/>
                        <a:buNone/>
                        <a:tabLst/>
                        <a:defRPr/>
                      </a:pPr>
                      <a:r>
                        <a:rPr lang="sv-FI" sz="1600">
                          <a:solidFill>
                            <a:schemeClr val="tx1"/>
                          </a:solidFill>
                          <a:latin typeface="+mn-lt"/>
                          <a:ea typeface="+mn-ea"/>
                          <a:cs typeface="+mn-cs"/>
                        </a:rPr>
                        <a:t>Identifieringen, fullmakterna, betalningarna och kartorna samt webbtjänsten är framgångsrika tjänster. Tjänsterna har många användare och stora volymer. Antalet användare har ökat snabbt. </a:t>
                      </a:r>
                    </a:p>
                    <a:p>
                      <a:pPr marL="0" marR="0" lvl="0" indent="0" algn="l" defTabSz="609585" rtl="0" eaLnBrk="1" fontAlgn="auto" latinLnBrk="0" hangingPunct="1">
                        <a:lnSpc>
                          <a:spcPct val="100000"/>
                        </a:lnSpc>
                        <a:spcBef>
                          <a:spcPts val="0"/>
                        </a:spcBef>
                        <a:spcAft>
                          <a:spcPts val="0"/>
                        </a:spcAft>
                        <a:buClrTx/>
                        <a:buSzTx/>
                        <a:buFontTx/>
                        <a:buNone/>
                        <a:tabLst/>
                        <a:defRPr/>
                      </a:pPr>
                      <a:endParaRPr lang="fi-FI" sz="1600" kern="1200" dirty="0">
                        <a:solidFill>
                          <a:schemeClr val="dk1"/>
                        </a:solidFill>
                        <a:latin typeface="+mn-lt"/>
                        <a:ea typeface="+mn-ea"/>
                        <a:cs typeface="+mn-cs"/>
                      </a:endParaRPr>
                    </a:p>
                    <a:p>
                      <a:pPr marL="0" marR="0" lvl="0" indent="0" algn="l" defTabSz="609585" rtl="0" eaLnBrk="1" fontAlgn="auto" latinLnBrk="0" hangingPunct="1">
                        <a:lnSpc>
                          <a:spcPct val="100000"/>
                        </a:lnSpc>
                        <a:spcBef>
                          <a:spcPts val="0"/>
                        </a:spcBef>
                        <a:spcAft>
                          <a:spcPts val="0"/>
                        </a:spcAft>
                        <a:buClrTx/>
                        <a:buSzTx/>
                        <a:buFontTx/>
                        <a:buNone/>
                        <a:tabLst/>
                        <a:defRPr/>
                      </a:pPr>
                      <a:endParaRPr lang="fi-FI" sz="1600" kern="1200" dirty="0">
                        <a:solidFill>
                          <a:schemeClr val="dk1"/>
                        </a:solidFill>
                        <a:latin typeface="+mn-lt"/>
                        <a:ea typeface="+mn-ea"/>
                        <a:cs typeface="+mn-cs"/>
                      </a:endParaRPr>
                    </a:p>
                    <a:p>
                      <a:pPr marL="0" marR="0" lvl="0" indent="0" algn="l" defTabSz="609585" rtl="0" eaLnBrk="1" fontAlgn="auto" latinLnBrk="0" hangingPunct="1">
                        <a:lnSpc>
                          <a:spcPct val="100000"/>
                        </a:lnSpc>
                        <a:spcBef>
                          <a:spcPts val="0"/>
                        </a:spcBef>
                        <a:spcAft>
                          <a:spcPts val="0"/>
                        </a:spcAft>
                        <a:buClrTx/>
                        <a:buSzTx/>
                        <a:buFontTx/>
                        <a:buNone/>
                        <a:tabLst/>
                        <a:defRPr/>
                      </a:pPr>
                      <a:endParaRPr lang="fi-FI" sz="1600" dirty="0"/>
                    </a:p>
                  </a:txBody>
                  <a:tcPr>
                    <a:solidFill>
                      <a:schemeClr val="bg1">
                        <a:lumMod val="95000"/>
                      </a:schemeClr>
                    </a:solidFill>
                  </a:tcPr>
                </a:tc>
                <a:tc>
                  <a:txBody>
                    <a:bodyPr/>
                    <a:lstStyle/>
                    <a:p>
                      <a:pPr marL="0" marR="0" lvl="0" indent="0" algn="l" defTabSz="609585" rtl="0" eaLnBrk="1" fontAlgn="auto" latinLnBrk="0" hangingPunct="1">
                        <a:lnSpc>
                          <a:spcPct val="100000"/>
                        </a:lnSpc>
                        <a:spcBef>
                          <a:spcPts val="0"/>
                        </a:spcBef>
                        <a:spcAft>
                          <a:spcPts val="0"/>
                        </a:spcAft>
                        <a:buClrTx/>
                        <a:buSzTx/>
                        <a:buFontTx/>
                        <a:buNone/>
                        <a:tabLst/>
                        <a:defRPr/>
                      </a:pPr>
                      <a:r>
                        <a:rPr lang="sv-FI" sz="1600" b="1">
                          <a:solidFill>
                            <a:schemeClr val="tx1"/>
                          </a:solidFill>
                          <a:latin typeface="+mn-lt"/>
                          <a:ea typeface="+mn-ea"/>
                          <a:cs typeface="+mn-cs"/>
                        </a:rPr>
                        <a:t>3. Förvaltningsövergripande arbete </a:t>
                      </a:r>
                    </a:p>
                    <a:p>
                      <a:pPr marL="0" marR="0" lvl="0" indent="0" algn="l" defTabSz="609585" rtl="0" eaLnBrk="1" fontAlgn="auto" latinLnBrk="0" hangingPunct="1">
                        <a:lnSpc>
                          <a:spcPct val="100000"/>
                        </a:lnSpc>
                        <a:spcBef>
                          <a:spcPts val="0"/>
                        </a:spcBef>
                        <a:spcAft>
                          <a:spcPts val="0"/>
                        </a:spcAft>
                        <a:buClrTx/>
                        <a:buSzTx/>
                        <a:buFontTx/>
                        <a:buNone/>
                        <a:tabLst/>
                        <a:defRPr/>
                      </a:pPr>
                      <a:r>
                        <a:rPr lang="sv-FI" sz="1600">
                          <a:solidFill>
                            <a:schemeClr val="tx1"/>
                          </a:solidFill>
                          <a:latin typeface="+mn-lt"/>
                          <a:ea typeface="+mn-ea"/>
                          <a:cs typeface="+mn-cs"/>
                        </a:rPr>
                        <a:t>Genom förvaltningsövergripande samarbete har man åstadkommit mycket. Produktionsmodellen för tjänsterna stöder förvaltningsövergripande verksamhet och är ett strategiskt val för statsförvaltningen.</a:t>
                      </a:r>
                    </a:p>
                    <a:p>
                      <a:pPr marL="0" marR="0" lvl="0" indent="0" algn="l" defTabSz="609585" rtl="0" eaLnBrk="1" fontAlgn="auto" latinLnBrk="0" hangingPunct="1">
                        <a:lnSpc>
                          <a:spcPct val="100000"/>
                        </a:lnSpc>
                        <a:spcBef>
                          <a:spcPts val="0"/>
                        </a:spcBef>
                        <a:spcAft>
                          <a:spcPts val="0"/>
                        </a:spcAft>
                        <a:buClrTx/>
                        <a:buSzTx/>
                        <a:buFontTx/>
                        <a:buNone/>
                        <a:tabLst/>
                        <a:defRPr/>
                      </a:pPr>
                      <a:endParaRPr lang="fi-FI" sz="1600" kern="1200" dirty="0">
                        <a:solidFill>
                          <a:schemeClr val="tx1"/>
                        </a:solidFill>
                        <a:latin typeface="+mn-lt"/>
                        <a:ea typeface="+mn-ea"/>
                        <a:cs typeface="+mn-cs"/>
                      </a:endParaRPr>
                    </a:p>
                    <a:p>
                      <a:pPr marL="0" marR="0" lvl="0" indent="0" algn="l" defTabSz="609585" rtl="0" eaLnBrk="1" fontAlgn="auto" latinLnBrk="0" hangingPunct="1">
                        <a:lnSpc>
                          <a:spcPct val="100000"/>
                        </a:lnSpc>
                        <a:spcBef>
                          <a:spcPts val="0"/>
                        </a:spcBef>
                        <a:spcAft>
                          <a:spcPts val="0"/>
                        </a:spcAft>
                        <a:buClrTx/>
                        <a:buSzTx/>
                        <a:buFontTx/>
                        <a:buNone/>
                        <a:tabLst/>
                        <a:defRPr/>
                      </a:pPr>
                      <a:r>
                        <a:rPr lang="sv-FI" sz="1600" b="1">
                          <a:solidFill>
                            <a:schemeClr val="tx1"/>
                          </a:solidFill>
                          <a:latin typeface="+mn-lt"/>
                          <a:ea typeface="+mn-ea"/>
                          <a:cs typeface="+mn-cs"/>
                        </a:rPr>
                        <a:t>4. Branschoberoende</a:t>
                      </a:r>
                    </a:p>
                    <a:p>
                      <a:pPr marL="0" marR="0" lvl="0" indent="0" algn="l" defTabSz="609585" rtl="0" eaLnBrk="1" fontAlgn="auto" latinLnBrk="0" hangingPunct="1">
                        <a:lnSpc>
                          <a:spcPct val="100000"/>
                        </a:lnSpc>
                        <a:spcBef>
                          <a:spcPts val="0"/>
                        </a:spcBef>
                        <a:spcAft>
                          <a:spcPts val="0"/>
                        </a:spcAft>
                        <a:buClrTx/>
                        <a:buSzTx/>
                        <a:buFontTx/>
                        <a:buNone/>
                        <a:tabLst/>
                        <a:defRPr/>
                      </a:pPr>
                      <a:r>
                        <a:rPr lang="sv-FI" sz="1600">
                          <a:solidFill>
                            <a:schemeClr val="tx1"/>
                          </a:solidFill>
                          <a:latin typeface="+mn-lt"/>
                          <a:ea typeface="+mn-ea"/>
                          <a:cs typeface="+mn-cs"/>
                        </a:rPr>
                        <a:t>Den centrala principen för tjänsterna är branschoberoende. På Suomi.fi finns inte en enda tjänst som endast riktar sig till en begränsad grupp kunder.</a:t>
                      </a:r>
                    </a:p>
                    <a:p>
                      <a:pPr marL="0" marR="0" lvl="0" indent="0" algn="l" defTabSz="609585" rtl="0" eaLnBrk="1" fontAlgn="auto" latinLnBrk="0" hangingPunct="1">
                        <a:lnSpc>
                          <a:spcPct val="100000"/>
                        </a:lnSpc>
                        <a:spcBef>
                          <a:spcPts val="0"/>
                        </a:spcBef>
                        <a:spcAft>
                          <a:spcPts val="0"/>
                        </a:spcAft>
                        <a:buClrTx/>
                        <a:buSzTx/>
                        <a:buFontTx/>
                        <a:buNone/>
                        <a:tabLst/>
                        <a:defRPr/>
                      </a:pPr>
                      <a:endParaRPr lang="fi-FI" sz="1600" kern="1200" dirty="0">
                        <a:solidFill>
                          <a:schemeClr val="tx1"/>
                        </a:solidFill>
                        <a:latin typeface="+mn-lt"/>
                        <a:ea typeface="+mn-ea"/>
                        <a:cs typeface="+mn-cs"/>
                      </a:endParaRPr>
                    </a:p>
                    <a:p>
                      <a:pPr marL="0" marR="0" lvl="0" indent="0" algn="l" defTabSz="609585" rtl="0" eaLnBrk="1" fontAlgn="auto" latinLnBrk="0" hangingPunct="1">
                        <a:lnSpc>
                          <a:spcPct val="100000"/>
                        </a:lnSpc>
                        <a:spcBef>
                          <a:spcPts val="0"/>
                        </a:spcBef>
                        <a:spcAft>
                          <a:spcPts val="0"/>
                        </a:spcAft>
                        <a:buClrTx/>
                        <a:buSzTx/>
                        <a:buFontTx/>
                        <a:buNone/>
                        <a:tabLst/>
                        <a:defRPr/>
                      </a:pPr>
                      <a:r>
                        <a:rPr lang="sv-FI" sz="1600" b="1">
                          <a:solidFill>
                            <a:schemeClr val="tx1"/>
                          </a:solidFill>
                          <a:latin typeface="+mn-lt"/>
                          <a:ea typeface="+mn-ea"/>
                          <a:cs typeface="+mn-cs"/>
                        </a:rPr>
                        <a:t>5. Möjlighet att utvidga plattformstjänsterna till centraliserade experttjänster</a:t>
                      </a:r>
                    </a:p>
                    <a:p>
                      <a:pPr marL="0" marR="0" lvl="0" indent="0" algn="l" defTabSz="609585" rtl="0" eaLnBrk="1" fontAlgn="auto" latinLnBrk="0" hangingPunct="1">
                        <a:lnSpc>
                          <a:spcPct val="100000"/>
                        </a:lnSpc>
                        <a:spcBef>
                          <a:spcPts val="0"/>
                        </a:spcBef>
                        <a:spcAft>
                          <a:spcPts val="0"/>
                        </a:spcAft>
                        <a:buClrTx/>
                        <a:buSzTx/>
                        <a:buFontTx/>
                        <a:buNone/>
                        <a:tabLst/>
                        <a:defRPr/>
                      </a:pPr>
                      <a:r>
                        <a:rPr lang="sv-FI" sz="1600">
                          <a:solidFill>
                            <a:schemeClr val="tx1"/>
                          </a:solidFill>
                          <a:latin typeface="+mn-lt"/>
                          <a:ea typeface="+mn-ea"/>
                          <a:cs typeface="+mn-cs"/>
                        </a:rPr>
                        <a:t>Suomi.fi-tjänsternas koncept kan utvidgas från tekniska plattformstjänster till centraliserade experttjänster. </a:t>
                      </a:r>
                    </a:p>
                  </a:txBody>
                  <a:tcPr>
                    <a:solidFill>
                      <a:schemeClr val="bg1">
                        <a:lumMod val="95000"/>
                      </a:schemeClr>
                    </a:solidFill>
                  </a:tcPr>
                </a:tc>
                <a:extLst>
                  <a:ext uri="{0D108BD9-81ED-4DB2-BD59-A6C34878D82A}">
                    <a16:rowId xmlns:a16="http://schemas.microsoft.com/office/drawing/2014/main" val="406358973"/>
                  </a:ext>
                </a:extLst>
              </a:tr>
            </a:tbl>
          </a:graphicData>
        </a:graphic>
      </p:graphicFrame>
      <p:sp>
        <p:nvSpPr>
          <p:cNvPr id="4" name="Suorakulmio: Pyöristetyt kulmat 3">
            <a:extLst>
              <a:ext uri="{FF2B5EF4-FFF2-40B4-BE49-F238E27FC236}">
                <a16:creationId xmlns:a16="http://schemas.microsoft.com/office/drawing/2014/main" id="{64524F1D-EC46-3B6E-CAB3-D6D9C59CB9C8}"/>
              </a:ext>
            </a:extLst>
          </p:cNvPr>
          <p:cNvSpPr/>
          <p:nvPr/>
        </p:nvSpPr>
        <p:spPr>
          <a:xfrm rot="1183496">
            <a:off x="10297235" y="410046"/>
            <a:ext cx="1245843" cy="624966"/>
          </a:xfrm>
          <a:prstGeom prst="roundRect">
            <a:avLst/>
          </a:prstGeom>
          <a:solidFill>
            <a:srgbClr val="FFC000"/>
          </a:solidFill>
          <a:ln>
            <a:solidFill>
              <a:schemeClr val="tx1"/>
            </a:solidFill>
            <a:prstDash val="lgDash"/>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Version</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18.3.2024</a:t>
            </a:r>
          </a:p>
        </p:txBody>
      </p:sp>
    </p:spTree>
    <p:extLst>
      <p:ext uri="{BB962C8B-B14F-4D97-AF65-F5344CB8AC3E}">
        <p14:creationId xmlns:p14="http://schemas.microsoft.com/office/powerpoint/2010/main" val="3288994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479C6A-784B-6D0F-0A67-E635FD0513CC}"/>
            </a:ext>
          </a:extLst>
        </p:cNvPr>
        <p:cNvGrpSpPr/>
        <p:nvPr/>
      </p:nvGrpSpPr>
      <p:grpSpPr>
        <a:xfrm>
          <a:off x="0" y="0"/>
          <a:ext cx="0" cy="0"/>
          <a:chOff x="0" y="0"/>
          <a:chExt cx="0" cy="0"/>
        </a:xfrm>
      </p:grpSpPr>
      <p:sp>
        <p:nvSpPr>
          <p:cNvPr id="2" name="Otsikko 1">
            <a:extLst>
              <a:ext uri="{FF2B5EF4-FFF2-40B4-BE49-F238E27FC236}">
                <a16:creationId xmlns:a16="http://schemas.microsoft.com/office/drawing/2014/main" id="{612A5261-2E89-903D-8D6F-700BC590D66F}"/>
              </a:ext>
            </a:extLst>
          </p:cNvPr>
          <p:cNvSpPr>
            <a:spLocks noGrp="1"/>
          </p:cNvSpPr>
          <p:nvPr>
            <p:ph type="title"/>
          </p:nvPr>
        </p:nvSpPr>
        <p:spPr>
          <a:xfrm>
            <a:off x="838200" y="260648"/>
            <a:ext cx="10515600" cy="648072"/>
          </a:xfrm>
        </p:spPr>
        <p:txBody>
          <a:bodyPr>
            <a:normAutofit fontScale="90000"/>
          </a:bodyPr>
          <a:lstStyle/>
          <a:p>
            <a:r>
              <a:rPr lang="sv-FI" sz="4000" b="1">
                <a:solidFill>
                  <a:schemeClr val="tx2"/>
                </a:solidFill>
              </a:rPr>
              <a:t>Utvärdering av nuläget för Suomi.fi-tjänsterna</a:t>
            </a:r>
          </a:p>
        </p:txBody>
      </p:sp>
      <p:graphicFrame>
        <p:nvGraphicFramePr>
          <p:cNvPr id="6" name="Sisällön paikkamerkki 5">
            <a:extLst>
              <a:ext uri="{FF2B5EF4-FFF2-40B4-BE49-F238E27FC236}">
                <a16:creationId xmlns:a16="http://schemas.microsoft.com/office/drawing/2014/main" id="{A5518629-9975-290B-9B97-CF75DC57AB2B}"/>
              </a:ext>
            </a:extLst>
          </p:cNvPr>
          <p:cNvGraphicFramePr>
            <a:graphicFrameLocks noGrp="1"/>
          </p:cNvGraphicFramePr>
          <p:nvPr>
            <p:ph idx="1"/>
          </p:nvPr>
        </p:nvGraphicFramePr>
        <p:xfrm>
          <a:off x="335360" y="904164"/>
          <a:ext cx="11521280" cy="5806440"/>
        </p:xfrm>
        <a:graphic>
          <a:graphicData uri="http://schemas.openxmlformats.org/drawingml/2006/table">
            <a:tbl>
              <a:tblPr firstRow="1" bandRow="1">
                <a:tableStyleId>{5C22544A-7EE6-4342-B048-85BDC9FD1C3A}</a:tableStyleId>
              </a:tblPr>
              <a:tblGrid>
                <a:gridCol w="5760640">
                  <a:extLst>
                    <a:ext uri="{9D8B030D-6E8A-4147-A177-3AD203B41FA5}">
                      <a16:colId xmlns:a16="http://schemas.microsoft.com/office/drawing/2014/main" val="1534958955"/>
                    </a:ext>
                  </a:extLst>
                </a:gridCol>
                <a:gridCol w="5760640">
                  <a:extLst>
                    <a:ext uri="{9D8B030D-6E8A-4147-A177-3AD203B41FA5}">
                      <a16:colId xmlns:a16="http://schemas.microsoft.com/office/drawing/2014/main" val="2996211600"/>
                    </a:ext>
                  </a:extLst>
                </a:gridCol>
              </a:tblGrid>
              <a:tr h="392119">
                <a:tc gridSpan="2">
                  <a:txBody>
                    <a:bodyPr/>
                    <a:lstStyle/>
                    <a:p>
                      <a:r>
                        <a:rPr lang="sv-FI"/>
                        <a:t>Utmaningar</a:t>
                      </a:r>
                    </a:p>
                  </a:txBody>
                  <a:tcPr>
                    <a:solidFill>
                      <a:srgbClr val="FF0000"/>
                    </a:solidFill>
                  </a:tcPr>
                </a:tc>
                <a:tc hMerge="1">
                  <a:txBody>
                    <a:bodyPr/>
                    <a:lstStyle/>
                    <a:p>
                      <a:r>
                        <a:rPr lang="sv-FI"/>
                        <a:t>Utmaningar</a:t>
                      </a:r>
                    </a:p>
                  </a:txBody>
                  <a:tcPr>
                    <a:solidFill>
                      <a:srgbClr val="FF0000"/>
                    </a:solidFill>
                  </a:tcPr>
                </a:tc>
                <a:extLst>
                  <a:ext uri="{0D108BD9-81ED-4DB2-BD59-A6C34878D82A}">
                    <a16:rowId xmlns:a16="http://schemas.microsoft.com/office/drawing/2014/main" val="2811955193"/>
                  </a:ext>
                </a:extLst>
              </a:tr>
              <a:tr h="3936731">
                <a:tc>
                  <a:txBody>
                    <a:bodyPr/>
                    <a:lstStyle/>
                    <a:p>
                      <a:pPr marL="342900" indent="-342900">
                        <a:buAutoNum type="arabicPeriod"/>
                      </a:pPr>
                      <a:r>
                        <a:rPr lang="sv-FI" sz="1500" b="1">
                          <a:solidFill>
                            <a:schemeClr val="tx1"/>
                          </a:solidFill>
                        </a:rPr>
                        <a:t>En del av tjänsterna utvecklas långsammare</a:t>
                      </a:r>
                    </a:p>
                    <a:p>
                      <a:pPr marL="0" indent="0">
                        <a:buNone/>
                      </a:pPr>
                      <a:r>
                        <a:rPr lang="sv-FI" sz="1500">
                          <a:solidFill>
                            <a:schemeClr val="tx1"/>
                          </a:solidFill>
                        </a:rPr>
                        <a:t>Suomi.fi-tjänsterna som är gemensamma för alla är kompromisser. I tjänsterna har man satsat på informationssäkerhet och tillförlitlighet, men det har gett en långsam utveckling. Utmaningen är att säkerställa en enhetlig användarupplevelse och hålla tekniken uppdaterad samt dra nytta av ny teknik. En del av aktörerna vill utveckla tjänsterna själva.</a:t>
                      </a:r>
                    </a:p>
                    <a:p>
                      <a:endParaRPr lang="fi-FI" sz="1500" dirty="0">
                        <a:solidFill>
                          <a:schemeClr val="tx1"/>
                        </a:solidFill>
                      </a:endParaRPr>
                    </a:p>
                    <a:p>
                      <a:pPr marL="0" marR="0" lvl="0" indent="0" algn="l" defTabSz="609585" rtl="0" eaLnBrk="1" fontAlgn="auto" latinLnBrk="0" hangingPunct="1">
                        <a:lnSpc>
                          <a:spcPct val="100000"/>
                        </a:lnSpc>
                        <a:spcBef>
                          <a:spcPts val="0"/>
                        </a:spcBef>
                        <a:spcAft>
                          <a:spcPts val="0"/>
                        </a:spcAft>
                        <a:buClrTx/>
                        <a:buSzTx/>
                        <a:buFontTx/>
                        <a:buNone/>
                        <a:tabLst/>
                        <a:defRPr/>
                      </a:pPr>
                      <a:r>
                        <a:rPr lang="sv-FI" sz="1500" b="1">
                          <a:solidFill>
                            <a:schemeClr val="tx1"/>
                          </a:solidFill>
                        </a:rPr>
                        <a:t>2. En utmaning för samhället är interoperabiliteten och informationsflödena</a:t>
                      </a:r>
                    </a:p>
                    <a:p>
                      <a:pPr marL="0" marR="0" lvl="0" indent="0" algn="l" defTabSz="609585" rtl="0" eaLnBrk="1" fontAlgn="auto" latinLnBrk="0" hangingPunct="1">
                        <a:lnSpc>
                          <a:spcPct val="100000"/>
                        </a:lnSpc>
                        <a:spcBef>
                          <a:spcPts val="0"/>
                        </a:spcBef>
                        <a:spcAft>
                          <a:spcPts val="0"/>
                        </a:spcAft>
                        <a:buClrTx/>
                        <a:buSzTx/>
                        <a:buFontTx/>
                        <a:buNone/>
                        <a:tabLst/>
                        <a:defRPr/>
                      </a:pPr>
                      <a:r>
                        <a:rPr lang="sv-FI" sz="1500">
                          <a:solidFill>
                            <a:schemeClr val="tx1"/>
                          </a:solidFill>
                        </a:rPr>
                        <a:t>I utvecklingen av tjänsterna måste man fästa större uppmärksamhet vid interoperabilitet och automatisering, samtidigt som man beaktar ändamålsenlig användning av data och tolkning av lagstiftningen. Det viktiga är att möjliggöra återanvändning av data som redan finns registrerade i processerna inom den offentliga förvaltningen.</a:t>
                      </a:r>
                    </a:p>
                    <a:p>
                      <a:pPr marL="0" marR="0" lvl="0" indent="0" algn="l" defTabSz="609585" rtl="0" eaLnBrk="1" fontAlgn="auto" latinLnBrk="0" hangingPunct="1">
                        <a:lnSpc>
                          <a:spcPct val="100000"/>
                        </a:lnSpc>
                        <a:spcBef>
                          <a:spcPts val="0"/>
                        </a:spcBef>
                        <a:spcAft>
                          <a:spcPts val="0"/>
                        </a:spcAft>
                        <a:buClrTx/>
                        <a:buSzTx/>
                        <a:buFontTx/>
                        <a:buNone/>
                        <a:tabLst/>
                        <a:defRPr/>
                      </a:pPr>
                      <a:endParaRPr lang="fi-FI" sz="1500" dirty="0">
                        <a:solidFill>
                          <a:schemeClr val="tx1"/>
                        </a:solidFill>
                      </a:endParaRPr>
                    </a:p>
                    <a:p>
                      <a:pPr marL="0" indent="0" algn="l" defTabSz="609585" rtl="0" eaLnBrk="1" latinLnBrk="0" hangingPunct="1">
                        <a:buNone/>
                      </a:pPr>
                      <a:r>
                        <a:rPr lang="sv-FI" sz="1500" b="1">
                          <a:solidFill>
                            <a:schemeClr val="tx1"/>
                          </a:solidFill>
                          <a:latin typeface="+mn-lt"/>
                          <a:ea typeface="+mn-ea"/>
                          <a:cs typeface="+mn-cs"/>
                        </a:rPr>
                        <a:t>3. En del av tjänsterna är svåra för användaren</a:t>
                      </a:r>
                    </a:p>
                    <a:p>
                      <a:pPr marL="0" algn="l" defTabSz="609585" rtl="0" eaLnBrk="1" latinLnBrk="0" hangingPunct="1"/>
                      <a:r>
                        <a:rPr lang="sv-FI" sz="1500" b="0">
                          <a:solidFill>
                            <a:schemeClr val="tx1"/>
                          </a:solidFill>
                          <a:latin typeface="+mn-lt"/>
                          <a:ea typeface="+mn-ea"/>
                          <a:cs typeface="+mn-cs"/>
                        </a:rPr>
                        <a:t>För användarna kan tjänsterna vara svåra att använda.</a:t>
                      </a:r>
                      <a:r>
                        <a:rPr lang="sv-FI" sz="1500" b="1">
                          <a:solidFill>
                            <a:schemeClr val="tx1"/>
                          </a:solidFill>
                          <a:latin typeface="+mn-lt"/>
                          <a:ea typeface="+mn-ea"/>
                          <a:cs typeface="+mn-cs"/>
                        </a:rPr>
                        <a:t> </a:t>
                      </a:r>
                      <a:r>
                        <a:rPr lang="sv-FI" sz="1500" b="0">
                          <a:solidFill>
                            <a:schemeClr val="tx1"/>
                          </a:solidFill>
                          <a:latin typeface="+mn-lt"/>
                          <a:ea typeface="+mn-ea"/>
                          <a:cs typeface="+mn-cs"/>
                        </a:rPr>
                        <a:t>Användarna vill också själva välja vilka tjänster de använder. Det är viktigt att ta de enskilda tjänsternas roll i beaktande. En viktig sak är att lösa identifieringen av utlänningar på ett enhetligt sätt.</a:t>
                      </a:r>
                    </a:p>
                  </a:txBody>
                  <a:tcPr>
                    <a:solidFill>
                      <a:schemeClr val="bg1">
                        <a:lumMod val="95000"/>
                      </a:schemeClr>
                    </a:solidFill>
                  </a:tcPr>
                </a:tc>
                <a:tc>
                  <a:txBody>
                    <a:bodyPr/>
                    <a:lstStyle/>
                    <a:p>
                      <a:pPr marL="0" indent="0" algn="l" defTabSz="609585" rtl="0" eaLnBrk="1" latinLnBrk="0" hangingPunct="1">
                        <a:buNone/>
                      </a:pPr>
                      <a:r>
                        <a:rPr lang="sv-FI" sz="1500" b="1">
                          <a:solidFill>
                            <a:schemeClr val="tx1"/>
                          </a:solidFill>
                        </a:rPr>
                        <a:t>4. Identifiering, betalningar och meddelanden</a:t>
                      </a:r>
                    </a:p>
                    <a:p>
                      <a:r>
                        <a:rPr lang="sv-FI" sz="1500">
                          <a:solidFill>
                            <a:schemeClr val="tx1"/>
                          </a:solidFill>
                        </a:rPr>
                        <a:t>Inom EU sker det en omfattande utveckling av identifieringslösningarna. Det påverkar flera aktörer samtidigt. Inom betalningar kommer bland annat Digieuro. Det är viktigt att se till att de nya lösningarna kan införas på ett centraliserat sätt även i Finland.</a:t>
                      </a:r>
                    </a:p>
                    <a:p>
                      <a:endParaRPr lang="fi-FI" sz="1500" dirty="0">
                        <a:solidFill>
                          <a:schemeClr val="tx1"/>
                        </a:solidFill>
                      </a:endParaRPr>
                    </a:p>
                    <a:p>
                      <a:r>
                        <a:rPr lang="sv-FI" sz="1500">
                          <a:solidFill>
                            <a:schemeClr val="tx1"/>
                          </a:solidFill>
                        </a:rPr>
                        <a:t>Konceptet och funktionerna i tjänsten Suomi.fi-meddelanden bör utvecklas så att de i högre grad motsvarar användarnas behov. Tjänsten ska fungera mer mångsidigt som en del av de olika faserna när man uträttar ärenden. Tjänsten måste ge tillgång till en medborgar- och företagsorienterad verksamhetsmodell.</a:t>
                      </a:r>
                    </a:p>
                    <a:p>
                      <a:r>
                        <a:rPr lang="sv-FI" sz="1500">
                          <a:solidFill>
                            <a:schemeClr val="tx1"/>
                          </a:solidFill>
                        </a:rPr>
                        <a:t> </a:t>
                      </a:r>
                    </a:p>
                    <a:p>
                      <a:pPr marL="0" marR="0" lvl="0" indent="0" algn="l" defTabSz="609585" rtl="0" eaLnBrk="1" fontAlgn="auto" latinLnBrk="0" hangingPunct="1">
                        <a:lnSpc>
                          <a:spcPct val="100000"/>
                        </a:lnSpc>
                        <a:spcBef>
                          <a:spcPts val="0"/>
                        </a:spcBef>
                        <a:spcAft>
                          <a:spcPts val="0"/>
                        </a:spcAft>
                        <a:buClrTx/>
                        <a:buSzTx/>
                        <a:buFontTx/>
                        <a:buNone/>
                        <a:tabLst/>
                        <a:defRPr/>
                      </a:pPr>
                      <a:r>
                        <a:rPr lang="sv-FI" sz="1500" b="1">
                          <a:solidFill>
                            <a:schemeClr val="tx1"/>
                          </a:solidFill>
                        </a:rPr>
                        <a:t>5. Servicekedjor och serviceutbud</a:t>
                      </a:r>
                    </a:p>
                    <a:p>
                      <a:r>
                        <a:rPr lang="sv-FI" sz="1500" b="0">
                          <a:solidFill>
                            <a:schemeClr val="tx1"/>
                          </a:solidFill>
                        </a:rPr>
                        <a:t>I tjänsterna ska man i högre grad beakta hela servicekedjan från basregistren till kundgränssnittet. Fokus ska vara på offentliga digitala tjänster. </a:t>
                      </a:r>
                      <a:r>
                        <a:rPr lang="sv-FI" sz="1500">
                          <a:solidFill>
                            <a:schemeClr val="tx1"/>
                          </a:solidFill>
                        </a:rPr>
                        <a:t>För personkunder ser tjänsterna ut att vara splittrade. I utvecklingen bör man fundera på hur man kan dra nytta av identifieringsvolymen för att öka antalet användare av andra tjänster.</a:t>
                      </a:r>
                    </a:p>
                    <a:p>
                      <a:endParaRPr lang="fi-FI" sz="1500" kern="1200" dirty="0">
                        <a:solidFill>
                          <a:schemeClr val="tx1"/>
                        </a:solidFill>
                        <a:latin typeface="+mn-lt"/>
                        <a:ea typeface="+mn-ea"/>
                        <a:cs typeface="+mn-cs"/>
                      </a:endParaRPr>
                    </a:p>
                    <a:p>
                      <a:pPr marL="0" marR="0" lvl="0" indent="0" algn="l" defTabSz="609585" rtl="0" eaLnBrk="1" fontAlgn="auto" latinLnBrk="0" hangingPunct="1">
                        <a:lnSpc>
                          <a:spcPct val="100000"/>
                        </a:lnSpc>
                        <a:spcBef>
                          <a:spcPts val="0"/>
                        </a:spcBef>
                        <a:spcAft>
                          <a:spcPts val="0"/>
                        </a:spcAft>
                        <a:buClrTx/>
                        <a:buSzTx/>
                        <a:buFontTx/>
                        <a:buNone/>
                        <a:tabLst/>
                        <a:defRPr/>
                      </a:pPr>
                      <a:r>
                        <a:rPr lang="sv-FI" sz="1500" b="1">
                          <a:solidFill>
                            <a:schemeClr val="tx1"/>
                          </a:solidFill>
                          <a:latin typeface="+mn-lt"/>
                          <a:ea typeface="+mn-ea"/>
                          <a:cs typeface="+mn-cs"/>
                        </a:rPr>
                        <a:t>6. Finansieringsbas</a:t>
                      </a:r>
                    </a:p>
                    <a:p>
                      <a:pPr marL="0" marR="0" lvl="0" indent="0" algn="l" defTabSz="609585" rtl="0" eaLnBrk="1" fontAlgn="auto" latinLnBrk="0" hangingPunct="1">
                        <a:lnSpc>
                          <a:spcPct val="100000"/>
                        </a:lnSpc>
                        <a:spcBef>
                          <a:spcPts val="0"/>
                        </a:spcBef>
                        <a:spcAft>
                          <a:spcPts val="0"/>
                        </a:spcAft>
                        <a:buClrTx/>
                        <a:buSzTx/>
                        <a:buFontTx/>
                        <a:buNone/>
                        <a:tabLst/>
                        <a:defRPr/>
                      </a:pPr>
                      <a:r>
                        <a:rPr lang="sv-FI" sz="1500">
                          <a:solidFill>
                            <a:schemeClr val="tx1"/>
                          </a:solidFill>
                          <a:latin typeface="+mn-lt"/>
                          <a:ea typeface="+mn-ea"/>
                          <a:cs typeface="+mn-cs"/>
                        </a:rPr>
                        <a:t>Användningen av tjänsterna har utvidgats och ökat betydligt. Utmaningen är att säkerställa tjänsternas finansieringsbas i framtiden.</a:t>
                      </a:r>
                    </a:p>
                    <a:p>
                      <a:endParaRPr lang="fi-FI" sz="1500" dirty="0"/>
                    </a:p>
                  </a:txBody>
                  <a:tcPr>
                    <a:solidFill>
                      <a:schemeClr val="bg1">
                        <a:lumMod val="95000"/>
                      </a:schemeClr>
                    </a:solidFill>
                  </a:tcPr>
                </a:tc>
                <a:extLst>
                  <a:ext uri="{0D108BD9-81ED-4DB2-BD59-A6C34878D82A}">
                    <a16:rowId xmlns:a16="http://schemas.microsoft.com/office/drawing/2014/main" val="406358973"/>
                  </a:ext>
                </a:extLst>
              </a:tr>
            </a:tbl>
          </a:graphicData>
        </a:graphic>
      </p:graphicFrame>
      <p:sp>
        <p:nvSpPr>
          <p:cNvPr id="3" name="Suorakulmio: Pyöristetyt kulmat 2">
            <a:extLst>
              <a:ext uri="{FF2B5EF4-FFF2-40B4-BE49-F238E27FC236}">
                <a16:creationId xmlns:a16="http://schemas.microsoft.com/office/drawing/2014/main" id="{0BD39556-6604-F658-7F53-96F4EE0160B3}"/>
              </a:ext>
            </a:extLst>
          </p:cNvPr>
          <p:cNvSpPr/>
          <p:nvPr/>
        </p:nvSpPr>
        <p:spPr>
          <a:xfrm rot="1183496">
            <a:off x="10297235" y="410046"/>
            <a:ext cx="1245843" cy="624966"/>
          </a:xfrm>
          <a:prstGeom prst="roundRect">
            <a:avLst/>
          </a:prstGeom>
          <a:solidFill>
            <a:srgbClr val="FFC000"/>
          </a:solidFill>
          <a:ln>
            <a:solidFill>
              <a:schemeClr val="tx1"/>
            </a:solidFill>
            <a:prstDash val="lgDash"/>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Version</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18.3.2024</a:t>
            </a:r>
          </a:p>
        </p:txBody>
      </p:sp>
    </p:spTree>
    <p:extLst>
      <p:ext uri="{BB962C8B-B14F-4D97-AF65-F5344CB8AC3E}">
        <p14:creationId xmlns:p14="http://schemas.microsoft.com/office/powerpoint/2010/main" val="2633405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3ECE21-AE2C-BA55-1D21-9D6A405826D6}"/>
            </a:ext>
          </a:extLst>
        </p:cNvPr>
        <p:cNvGrpSpPr/>
        <p:nvPr/>
      </p:nvGrpSpPr>
      <p:grpSpPr>
        <a:xfrm>
          <a:off x="0" y="0"/>
          <a:ext cx="0" cy="0"/>
          <a:chOff x="0" y="0"/>
          <a:chExt cx="0" cy="0"/>
        </a:xfrm>
      </p:grpSpPr>
      <p:sp>
        <p:nvSpPr>
          <p:cNvPr id="2" name="Otsikko 1">
            <a:extLst>
              <a:ext uri="{FF2B5EF4-FFF2-40B4-BE49-F238E27FC236}">
                <a16:creationId xmlns:a16="http://schemas.microsoft.com/office/drawing/2014/main" id="{751CC58B-1C77-4465-C849-0E7FD49DE5EA}"/>
              </a:ext>
            </a:extLst>
          </p:cNvPr>
          <p:cNvSpPr>
            <a:spLocks noGrp="1"/>
          </p:cNvSpPr>
          <p:nvPr>
            <p:ph type="title"/>
          </p:nvPr>
        </p:nvSpPr>
        <p:spPr>
          <a:xfrm>
            <a:off x="838200" y="332656"/>
            <a:ext cx="10515600" cy="648072"/>
          </a:xfrm>
        </p:spPr>
        <p:txBody>
          <a:bodyPr>
            <a:normAutofit fontScale="90000"/>
          </a:bodyPr>
          <a:lstStyle/>
          <a:p>
            <a:r>
              <a:rPr lang="sv-FI" sz="4000" b="1">
                <a:solidFill>
                  <a:schemeClr val="tx2"/>
                </a:solidFill>
              </a:rPr>
              <a:t>Förändringsfaktorer i verksamhetsmiljön</a:t>
            </a:r>
          </a:p>
        </p:txBody>
      </p:sp>
      <p:graphicFrame>
        <p:nvGraphicFramePr>
          <p:cNvPr id="6" name="Sisällön paikkamerkki 5">
            <a:extLst>
              <a:ext uri="{FF2B5EF4-FFF2-40B4-BE49-F238E27FC236}">
                <a16:creationId xmlns:a16="http://schemas.microsoft.com/office/drawing/2014/main" id="{550FBD48-2BD1-1D07-0DF4-D314D6E14257}"/>
              </a:ext>
            </a:extLst>
          </p:cNvPr>
          <p:cNvGraphicFramePr>
            <a:graphicFrameLocks noGrp="1"/>
          </p:cNvGraphicFramePr>
          <p:nvPr>
            <p:ph idx="1"/>
          </p:nvPr>
        </p:nvGraphicFramePr>
        <p:xfrm>
          <a:off x="818744" y="1066800"/>
          <a:ext cx="10821872" cy="5882640"/>
        </p:xfrm>
        <a:graphic>
          <a:graphicData uri="http://schemas.openxmlformats.org/drawingml/2006/table">
            <a:tbl>
              <a:tblPr firstRow="1" bandRow="1">
                <a:tableStyleId>{5C22544A-7EE6-4342-B048-85BDC9FD1C3A}</a:tableStyleId>
              </a:tblPr>
              <a:tblGrid>
                <a:gridCol w="5410936">
                  <a:extLst>
                    <a:ext uri="{9D8B030D-6E8A-4147-A177-3AD203B41FA5}">
                      <a16:colId xmlns:a16="http://schemas.microsoft.com/office/drawing/2014/main" val="3131918120"/>
                    </a:ext>
                  </a:extLst>
                </a:gridCol>
                <a:gridCol w="5410936">
                  <a:extLst>
                    <a:ext uri="{9D8B030D-6E8A-4147-A177-3AD203B41FA5}">
                      <a16:colId xmlns:a16="http://schemas.microsoft.com/office/drawing/2014/main" val="1662808238"/>
                    </a:ext>
                  </a:extLst>
                </a:gridCol>
              </a:tblGrid>
              <a:tr h="370840">
                <a:tc gridSpan="2">
                  <a:txBody>
                    <a:bodyPr/>
                    <a:lstStyle/>
                    <a:p>
                      <a:r>
                        <a:rPr lang="sv-FI"/>
                        <a:t>De viktigaste förändringsfaktorerna</a:t>
                      </a:r>
                    </a:p>
                  </a:txBody>
                  <a:tcPr/>
                </a:tc>
                <a:tc hMerge="1">
                  <a:txBody>
                    <a:bodyPr/>
                    <a:lstStyle/>
                    <a:p>
                      <a:endParaRPr lang="fi-FI"/>
                    </a:p>
                  </a:txBody>
                  <a:tcPr/>
                </a:tc>
                <a:extLst>
                  <a:ext uri="{0D108BD9-81ED-4DB2-BD59-A6C34878D82A}">
                    <a16:rowId xmlns:a16="http://schemas.microsoft.com/office/drawing/2014/main" val="3184870179"/>
                  </a:ext>
                </a:extLst>
              </a:tr>
              <a:tr h="370840">
                <a:tc>
                  <a:txBody>
                    <a:bodyPr/>
                    <a:lstStyle/>
                    <a:p>
                      <a:pPr marL="0" indent="0">
                        <a:buNone/>
                      </a:pPr>
                      <a:r>
                        <a:rPr lang="sv-FI" sz="2000" b="1">
                          <a:solidFill>
                            <a:schemeClr val="tx1"/>
                          </a:solidFill>
                          <a:latin typeface="+mn-lt"/>
                        </a:rPr>
                        <a:t>Säkerhet</a:t>
                      </a:r>
                    </a:p>
                    <a:p>
                      <a:pPr marL="342900" indent="-342900">
                        <a:buFont typeface="Arial" panose="020B0604020202020204" pitchFamily="34" charset="0"/>
                        <a:buChar char="•"/>
                      </a:pPr>
                      <a:r>
                        <a:rPr lang="sv-FI" sz="1800">
                          <a:solidFill>
                            <a:schemeClr val="tx1"/>
                          </a:solidFill>
                          <a:latin typeface="+mn-lt"/>
                        </a:rPr>
                        <a:t>Förändringarna i säkerhetsmiljön har en inverkan i närområdena, i Europa och globalt. Hybridpåverkan och cyberattacker ökar.</a:t>
                      </a:r>
                    </a:p>
                    <a:p>
                      <a:pPr marL="0" indent="0" algn="l" rtl="0">
                        <a:buFont typeface="Arial" panose="020B0604020202020204" pitchFamily="34" charset="0"/>
                        <a:buNone/>
                      </a:pPr>
                      <a:endParaRPr lang="fi-FI" sz="1800" dirty="0">
                        <a:solidFill>
                          <a:schemeClr val="tx1"/>
                        </a:solidFill>
                        <a:latin typeface="+mn-lt"/>
                      </a:endParaRPr>
                    </a:p>
                    <a:p>
                      <a:pPr marL="0" indent="0">
                        <a:buNone/>
                      </a:pPr>
                      <a:r>
                        <a:rPr lang="sv-FI" sz="2000" b="1">
                          <a:solidFill>
                            <a:schemeClr val="tx1"/>
                          </a:solidFill>
                          <a:latin typeface="+mn-lt"/>
                        </a:rPr>
                        <a:t>EU och internationalisering</a:t>
                      </a:r>
                    </a:p>
                    <a:p>
                      <a:pPr marL="342900" indent="-342900" algn="l" defTabSz="609585" rtl="0" eaLnBrk="1" latinLnBrk="0" hangingPunct="1">
                        <a:buFont typeface="Arial" panose="020B0604020202020204" pitchFamily="34" charset="0"/>
                        <a:buChar char="•"/>
                      </a:pPr>
                      <a:r>
                        <a:rPr lang="sv-FI" sz="1800">
                          <a:solidFill>
                            <a:schemeClr val="tx1"/>
                          </a:solidFill>
                          <a:latin typeface="+mn-lt"/>
                          <a:ea typeface="+mn-ea"/>
                          <a:cs typeface="+mn-cs"/>
                        </a:rPr>
                        <a:t>Ökad reglering på EU-nivå och gränsöverskridande tjänster. EU utvecklar regelverk och gemensamma lösningar så att de kan tillämpas och är förpliktande.</a:t>
                      </a:r>
                    </a:p>
                    <a:p>
                      <a:pPr marL="0" indent="0" algn="l" defTabSz="609585" rtl="0" eaLnBrk="1" latinLnBrk="0" hangingPunct="1">
                        <a:buFont typeface="Arial" panose="020B0604020202020204" pitchFamily="34" charset="0"/>
                        <a:buNone/>
                      </a:pPr>
                      <a:endParaRPr lang="fi-FI" sz="1800" kern="1200" dirty="0">
                        <a:solidFill>
                          <a:schemeClr val="tx1"/>
                        </a:solidFill>
                        <a:latin typeface="+mn-lt"/>
                        <a:ea typeface="+mn-ea"/>
                        <a:cs typeface="+mn-cs"/>
                      </a:endParaRPr>
                    </a:p>
                    <a:p>
                      <a:pPr marL="0" indent="0">
                        <a:buNone/>
                      </a:pPr>
                      <a:r>
                        <a:rPr lang="sv-FI" sz="2000" b="1">
                          <a:solidFill>
                            <a:schemeClr val="tx1"/>
                          </a:solidFill>
                          <a:latin typeface="+mn-lt"/>
                        </a:rPr>
                        <a:t>Ekonomi</a:t>
                      </a:r>
                    </a:p>
                    <a:p>
                      <a:pPr marL="342900" indent="-342900" algn="l" defTabSz="609585" rtl="0" eaLnBrk="1" latinLnBrk="0" hangingPunct="1">
                        <a:buFont typeface="Arial" panose="020B0604020202020204" pitchFamily="34" charset="0"/>
                        <a:buChar char="•"/>
                      </a:pPr>
                      <a:r>
                        <a:rPr lang="sv-FI" sz="1800">
                          <a:solidFill>
                            <a:schemeClr val="tx1"/>
                          </a:solidFill>
                          <a:latin typeface="+mn-lt"/>
                          <a:ea typeface="+mn-ea"/>
                          <a:cs typeface="+mn-cs"/>
                        </a:rPr>
                        <a:t>Det ekonomiska läget är utmanande särskilt inom den offentliga förvaltningen.</a:t>
                      </a:r>
                    </a:p>
                    <a:p>
                      <a:pPr marL="0" indent="0" algn="l" defTabSz="609585" rtl="0" eaLnBrk="1" latinLnBrk="0" hangingPunct="1">
                        <a:buFont typeface="Arial" panose="020B0604020202020204" pitchFamily="34" charset="0"/>
                        <a:buNone/>
                      </a:pPr>
                      <a:endParaRPr lang="fi-FI" sz="1800" kern="1200" dirty="0">
                        <a:solidFill>
                          <a:srgbClr val="002E5F"/>
                        </a:solidFill>
                        <a:latin typeface="+mn-lt"/>
                        <a:ea typeface="+mn-ea"/>
                        <a:cs typeface="+mn-cs"/>
                      </a:endParaRPr>
                    </a:p>
                  </a:txBody>
                  <a:tcPr>
                    <a:solidFill>
                      <a:schemeClr val="bg1">
                        <a:lumMod val="95000"/>
                      </a:schemeClr>
                    </a:solidFill>
                  </a:tcPr>
                </a:tc>
                <a:tc>
                  <a:txBody>
                    <a:bodyPr/>
                    <a:lstStyle/>
                    <a:p>
                      <a:pPr marL="0" marR="0" lvl="0" indent="0" algn="l" defTabSz="609585" rtl="0" eaLnBrk="1" fontAlgn="auto" latinLnBrk="0" hangingPunct="1">
                        <a:lnSpc>
                          <a:spcPct val="100000"/>
                        </a:lnSpc>
                        <a:spcBef>
                          <a:spcPts val="0"/>
                        </a:spcBef>
                        <a:spcAft>
                          <a:spcPts val="0"/>
                        </a:spcAft>
                        <a:buClrTx/>
                        <a:buSzTx/>
                        <a:buFont typeface="Arial" panose="020B0604020202020204" pitchFamily="34" charset="0"/>
                        <a:buNone/>
                        <a:tabLst/>
                        <a:defRPr/>
                      </a:pPr>
                      <a:r>
                        <a:rPr lang="sv-FI" sz="2000" b="1">
                          <a:solidFill>
                            <a:schemeClr val="tx1"/>
                          </a:solidFill>
                          <a:latin typeface="+mn-lt"/>
                          <a:ea typeface="+mn-ea"/>
                          <a:cs typeface="+mn-cs"/>
                        </a:rPr>
                        <a:t>Förändrade förväntningar hos kunderna</a:t>
                      </a:r>
                    </a:p>
                    <a:p>
                      <a:pPr marL="342900" indent="-342900" algn="l" defTabSz="609585" rtl="0" eaLnBrk="1" latinLnBrk="0" hangingPunct="1">
                        <a:buFont typeface="Arial" panose="020B0604020202020204" pitchFamily="34" charset="0"/>
                        <a:buChar char="•"/>
                      </a:pPr>
                      <a:r>
                        <a:rPr lang="sv-FI" sz="1800">
                          <a:solidFill>
                            <a:schemeClr val="tx1"/>
                          </a:solidFill>
                          <a:latin typeface="+mn-lt"/>
                          <a:ea typeface="+mn-ea"/>
                          <a:cs typeface="+mn-cs"/>
                        </a:rPr>
                        <a:t>Medborgarna och företagen samt den offentliga sektorn förväntar sig snabbare och mer färdiga digitala tjänster. Kunderna har mångsidiga färdigheter när det gäller att använda tjänsterna.</a:t>
                      </a:r>
                    </a:p>
                    <a:p>
                      <a:pPr marL="0" indent="0" algn="l" rtl="0">
                        <a:buNone/>
                      </a:pPr>
                      <a:endParaRPr lang="fi-FI" sz="2000" b="1" dirty="0">
                        <a:solidFill>
                          <a:schemeClr val="tx1"/>
                        </a:solidFill>
                        <a:latin typeface="+mn-lt"/>
                      </a:endParaRPr>
                    </a:p>
                    <a:p>
                      <a:pPr marL="0" marR="0" lvl="0" indent="0" algn="l" defTabSz="609585" rtl="0" eaLnBrk="1" fontAlgn="auto" latinLnBrk="0" hangingPunct="1">
                        <a:lnSpc>
                          <a:spcPct val="100000"/>
                        </a:lnSpc>
                        <a:spcBef>
                          <a:spcPts val="0"/>
                        </a:spcBef>
                        <a:spcAft>
                          <a:spcPts val="0"/>
                        </a:spcAft>
                        <a:buClrTx/>
                        <a:buSzTx/>
                        <a:buFont typeface="Arial" panose="020B0604020202020204" pitchFamily="34" charset="0"/>
                        <a:buNone/>
                        <a:tabLst/>
                        <a:defRPr/>
                      </a:pPr>
                      <a:r>
                        <a:rPr lang="sv-FI" sz="2000" b="1">
                          <a:solidFill>
                            <a:schemeClr val="tx1"/>
                          </a:solidFill>
                          <a:latin typeface="+mn-lt"/>
                          <a:ea typeface="+mn-ea"/>
                          <a:cs typeface="+mn-cs"/>
                        </a:rPr>
                        <a:t>Artificiell intelligens och teknologi</a:t>
                      </a:r>
                    </a:p>
                    <a:p>
                      <a:pPr marL="342900" indent="-342900" algn="l" defTabSz="609585" rtl="0" eaLnBrk="1" latinLnBrk="0" hangingPunct="1">
                        <a:buFont typeface="Arial" panose="020B0604020202020204" pitchFamily="34" charset="0"/>
                        <a:buChar char="•"/>
                      </a:pPr>
                      <a:r>
                        <a:rPr lang="sv-FI" sz="1800">
                          <a:solidFill>
                            <a:schemeClr val="tx1"/>
                          </a:solidFill>
                          <a:latin typeface="+mn-lt"/>
                          <a:ea typeface="+mn-ea"/>
                          <a:cs typeface="+mn-cs"/>
                        </a:rPr>
                        <a:t>Artificiell intelligens och teknologi medför nya möjligheter (exempelvis molntjänster, användning av naturligt språk).</a:t>
                      </a:r>
                    </a:p>
                    <a:p>
                      <a:pPr marL="0" indent="0" algn="l" defTabSz="609585" rtl="0" eaLnBrk="1" latinLnBrk="0" hangingPunct="1">
                        <a:buFont typeface="Arial" panose="020B0604020202020204" pitchFamily="34" charset="0"/>
                        <a:buNone/>
                      </a:pPr>
                      <a:endParaRPr lang="fi-FI" sz="1800" kern="1200" dirty="0">
                        <a:solidFill>
                          <a:schemeClr val="tx1"/>
                        </a:solidFill>
                        <a:latin typeface="+mn-lt"/>
                        <a:ea typeface="+mn-ea"/>
                        <a:cs typeface="+mn-cs"/>
                      </a:endParaRPr>
                    </a:p>
                    <a:p>
                      <a:pPr>
                        <a:buFont typeface="Arial" panose="020B0604020202020204" pitchFamily="34" charset="0"/>
                        <a:buNone/>
                      </a:pPr>
                      <a:r>
                        <a:rPr lang="sv-FI" sz="2000" b="1">
                          <a:solidFill>
                            <a:schemeClr val="tx1"/>
                          </a:solidFill>
                          <a:latin typeface="+mn-lt"/>
                        </a:rPr>
                        <a:t>Ansvarsfullhet </a:t>
                      </a:r>
                    </a:p>
                    <a:p>
                      <a:pPr marL="342900" indent="-342900">
                        <a:buFont typeface="Arial" panose="020B0604020202020204" pitchFamily="34" charset="0"/>
                        <a:buChar char="•"/>
                      </a:pPr>
                      <a:r>
                        <a:rPr lang="sv-FI" sz="1800">
                          <a:solidFill>
                            <a:schemeClr val="tx1"/>
                          </a:solidFill>
                          <a:latin typeface="+mn-lt"/>
                          <a:ea typeface="+mn-ea"/>
                          <a:cs typeface="+mn-cs"/>
                        </a:rPr>
                        <a:t>Ansvarsfullhet och hållbar utveckling identifieras som en del av produktionen av tjänster (miljöansvar samt socialt, ekonomiskt och etiskt ansvar).</a:t>
                      </a:r>
                    </a:p>
                    <a:p>
                      <a:pPr marL="342900" indent="-342900" algn="l" rtl="0">
                        <a:buFont typeface="Arial" panose="020B0604020202020204" pitchFamily="34" charset="0"/>
                        <a:buChar char="•"/>
                      </a:pPr>
                      <a:endParaRPr lang="fi-FI" sz="1800" kern="1200" dirty="0">
                        <a:solidFill>
                          <a:schemeClr val="tx1"/>
                        </a:solidFill>
                        <a:latin typeface="+mn-lt"/>
                        <a:ea typeface="+mn-ea"/>
                        <a:cs typeface="+mn-cs"/>
                      </a:endParaRPr>
                    </a:p>
                    <a:p>
                      <a:pPr marL="0" indent="0">
                        <a:buFont typeface="Arial" panose="020B0604020202020204" pitchFamily="34" charset="0"/>
                        <a:buNone/>
                      </a:pPr>
                      <a:r>
                        <a:rPr lang="sv-FI" sz="1800" b="1">
                          <a:solidFill>
                            <a:schemeClr val="tx1"/>
                          </a:solidFill>
                          <a:latin typeface="+mn-lt"/>
                          <a:ea typeface="+mn-ea"/>
                          <a:cs typeface="+mn-cs"/>
                        </a:rPr>
                        <a:t>Tillgången på kompetent personal</a:t>
                      </a:r>
                    </a:p>
                    <a:p>
                      <a:pPr marL="285750" indent="-285750">
                        <a:buFont typeface="Arial" panose="020B0604020202020204" pitchFamily="34" charset="0"/>
                        <a:buChar char="•"/>
                      </a:pPr>
                      <a:r>
                        <a:rPr lang="sv-FI" sz="1800" b="0">
                          <a:solidFill>
                            <a:schemeClr val="tx1"/>
                          </a:solidFill>
                          <a:latin typeface="+mn-lt"/>
                          <a:ea typeface="+mn-ea"/>
                          <a:cs typeface="+mn-cs"/>
                        </a:rPr>
                        <a:t>Tillgången till kompetent personal för att producera tjänster är en utmaning.</a:t>
                      </a:r>
                    </a:p>
                  </a:txBody>
                  <a:tcPr>
                    <a:solidFill>
                      <a:schemeClr val="bg1">
                        <a:lumMod val="95000"/>
                      </a:schemeClr>
                    </a:solidFill>
                  </a:tcPr>
                </a:tc>
                <a:extLst>
                  <a:ext uri="{0D108BD9-81ED-4DB2-BD59-A6C34878D82A}">
                    <a16:rowId xmlns:a16="http://schemas.microsoft.com/office/drawing/2014/main" val="2311192291"/>
                  </a:ext>
                </a:extLst>
              </a:tr>
            </a:tbl>
          </a:graphicData>
        </a:graphic>
      </p:graphicFrame>
      <p:sp>
        <p:nvSpPr>
          <p:cNvPr id="5" name="Suorakulmio: Pyöristetyt kulmat 4">
            <a:extLst>
              <a:ext uri="{FF2B5EF4-FFF2-40B4-BE49-F238E27FC236}">
                <a16:creationId xmlns:a16="http://schemas.microsoft.com/office/drawing/2014/main" id="{04A48B35-AAF9-CDB2-5DCE-0EB5CD44B484}"/>
              </a:ext>
            </a:extLst>
          </p:cNvPr>
          <p:cNvSpPr/>
          <p:nvPr/>
        </p:nvSpPr>
        <p:spPr>
          <a:xfrm rot="1183496">
            <a:off x="10297235" y="410046"/>
            <a:ext cx="1245843" cy="624966"/>
          </a:xfrm>
          <a:prstGeom prst="roundRect">
            <a:avLst/>
          </a:prstGeom>
          <a:solidFill>
            <a:srgbClr val="FFC000"/>
          </a:solidFill>
          <a:ln>
            <a:solidFill>
              <a:schemeClr val="tx1"/>
            </a:solidFill>
            <a:prstDash val="lgDash"/>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Version</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18.3.2024</a:t>
            </a:r>
          </a:p>
        </p:txBody>
      </p:sp>
    </p:spTree>
    <p:extLst>
      <p:ext uri="{BB962C8B-B14F-4D97-AF65-F5344CB8AC3E}">
        <p14:creationId xmlns:p14="http://schemas.microsoft.com/office/powerpoint/2010/main" val="258545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9E5FA0-F14A-89B2-0F1F-D995B67F5B7F}"/>
            </a:ext>
          </a:extLst>
        </p:cNvPr>
        <p:cNvGrpSpPr/>
        <p:nvPr/>
      </p:nvGrpSpPr>
      <p:grpSpPr>
        <a:xfrm>
          <a:off x="0" y="0"/>
          <a:ext cx="0" cy="0"/>
          <a:chOff x="0" y="0"/>
          <a:chExt cx="0" cy="0"/>
        </a:xfrm>
      </p:grpSpPr>
      <p:graphicFrame>
        <p:nvGraphicFramePr>
          <p:cNvPr id="4" name="Sisällön paikkamerkki 3">
            <a:extLst>
              <a:ext uri="{FF2B5EF4-FFF2-40B4-BE49-F238E27FC236}">
                <a16:creationId xmlns:a16="http://schemas.microsoft.com/office/drawing/2014/main" id="{7A1ECE2A-7300-5BC5-035B-D536C9F537DD}"/>
              </a:ext>
            </a:extLst>
          </p:cNvPr>
          <p:cNvGraphicFramePr>
            <a:graphicFrameLocks noGrp="1"/>
          </p:cNvGraphicFramePr>
          <p:nvPr>
            <p:ph idx="1"/>
            <p:extLst>
              <p:ext uri="{D42A27DB-BD31-4B8C-83A1-F6EECF244321}">
                <p14:modId xmlns:p14="http://schemas.microsoft.com/office/powerpoint/2010/main" val="3646741885"/>
              </p:ext>
            </p:extLst>
          </p:nvPr>
        </p:nvGraphicFramePr>
        <p:xfrm>
          <a:off x="226142" y="1062409"/>
          <a:ext cx="11897032" cy="5924410"/>
        </p:xfrm>
        <a:graphic>
          <a:graphicData uri="http://schemas.openxmlformats.org/drawingml/2006/table">
            <a:tbl>
              <a:tblPr firstRow="1" bandRow="1">
                <a:tableStyleId>{5C22544A-7EE6-4342-B048-85BDC9FD1C3A}</a:tableStyleId>
              </a:tblPr>
              <a:tblGrid>
                <a:gridCol w="5677015">
                  <a:extLst>
                    <a:ext uri="{9D8B030D-6E8A-4147-A177-3AD203B41FA5}">
                      <a16:colId xmlns:a16="http://schemas.microsoft.com/office/drawing/2014/main" val="1171684749"/>
                    </a:ext>
                  </a:extLst>
                </a:gridCol>
                <a:gridCol w="6220017">
                  <a:extLst>
                    <a:ext uri="{9D8B030D-6E8A-4147-A177-3AD203B41FA5}">
                      <a16:colId xmlns:a16="http://schemas.microsoft.com/office/drawing/2014/main" val="1797135185"/>
                    </a:ext>
                  </a:extLst>
                </a:gridCol>
              </a:tblGrid>
              <a:tr h="377050">
                <a:tc gridSpan="2">
                  <a:txBody>
                    <a:bodyPr/>
                    <a:lstStyle/>
                    <a:p>
                      <a:pPr marL="0" marR="0" lvl="0" indent="0" algn="l" defTabSz="609585" rtl="0" eaLnBrk="1" fontAlgn="auto" latinLnBrk="0" hangingPunct="1">
                        <a:lnSpc>
                          <a:spcPct val="100000"/>
                        </a:lnSpc>
                        <a:spcBef>
                          <a:spcPts val="0"/>
                        </a:spcBef>
                        <a:spcAft>
                          <a:spcPts val="0"/>
                        </a:spcAft>
                        <a:buClrTx/>
                        <a:buSzTx/>
                        <a:buFontTx/>
                        <a:buNone/>
                        <a:tabLst/>
                        <a:defRPr/>
                      </a:pPr>
                      <a:r>
                        <a:rPr lang="sv-FI" sz="1800"/>
                        <a:t>Suomi.fi-tjänsternas strategiska mål fram till 2030 </a:t>
                      </a:r>
                    </a:p>
                  </a:txBody>
                  <a:tcPr/>
                </a:tc>
                <a:tc hMerge="1">
                  <a:txBody>
                    <a:bodyPr/>
                    <a:lstStyle/>
                    <a:p>
                      <a:endParaRPr lang="fi-FI"/>
                    </a:p>
                  </a:txBody>
                  <a:tcPr/>
                </a:tc>
                <a:extLst>
                  <a:ext uri="{0D108BD9-81ED-4DB2-BD59-A6C34878D82A}">
                    <a16:rowId xmlns:a16="http://schemas.microsoft.com/office/drawing/2014/main" val="581671939"/>
                  </a:ext>
                </a:extLst>
              </a:tr>
              <a:tr h="4317681">
                <a:tc>
                  <a:txBody>
                    <a:bodyPr/>
                    <a:lstStyle/>
                    <a:p>
                      <a:pPr lvl="0"/>
                      <a:r>
                        <a:rPr lang="sv-FI" sz="1600" b="1">
                          <a:solidFill>
                            <a:schemeClr val="tx1"/>
                          </a:solidFill>
                          <a:effectLst/>
                          <a:latin typeface="Arial" panose="020B0604020202020204" pitchFamily="34" charset="0"/>
                          <a:ea typeface="+mn-ea"/>
                          <a:cs typeface="Arial" panose="020B0604020202020204" pitchFamily="34" charset="0"/>
                        </a:rPr>
                        <a:t>1. </a:t>
                      </a:r>
                      <a:r>
                        <a:rPr lang="sv-FI" sz="1600" b="1">
                          <a:solidFill>
                            <a:schemeClr val="dk1"/>
                          </a:solidFill>
                          <a:effectLst/>
                          <a:latin typeface="Arial" panose="020B0604020202020204" pitchFamily="34" charset="0"/>
                          <a:ea typeface="+mn-ea"/>
                          <a:cs typeface="Arial" panose="020B0604020202020204" pitchFamily="34" charset="0"/>
                        </a:rPr>
                        <a:t>Mål: </a:t>
                      </a:r>
                      <a:r>
                        <a:rPr lang="sv-FI" sz="1600" i="1">
                          <a:solidFill>
                            <a:schemeClr val="dk1"/>
                          </a:solidFill>
                          <a:effectLst/>
                          <a:latin typeface="Arial" panose="020B0604020202020204" pitchFamily="34" charset="0"/>
                          <a:ea typeface="+mn-ea"/>
                          <a:cs typeface="Arial" panose="020B0604020202020204" pitchFamily="34" charset="0"/>
                        </a:rPr>
                        <a:t>Suomi.fi identifieras som en del av samhällets kritiska infrastruktur.</a:t>
                      </a:r>
                    </a:p>
                    <a:p>
                      <a:r>
                        <a:rPr lang="sv-FI" sz="1600">
                          <a:solidFill>
                            <a:schemeClr val="dk1"/>
                          </a:solidFill>
                          <a:effectLst/>
                          <a:latin typeface="Arial" panose="020B0604020202020204" pitchFamily="34" charset="0"/>
                          <a:ea typeface="+mn-ea"/>
                          <a:cs typeface="Arial" panose="020B0604020202020204" pitchFamily="34" charset="0"/>
                        </a:rPr>
                        <a:t> </a:t>
                      </a:r>
                    </a:p>
                    <a:p>
                      <a:pPr marL="0" algn="l" defTabSz="609585" rtl="0" eaLnBrk="1" latinLnBrk="0" hangingPunct="1"/>
                      <a:r>
                        <a:rPr lang="sv-FI" sz="1400">
                          <a:solidFill>
                            <a:schemeClr val="dk1"/>
                          </a:solidFill>
                          <a:effectLst/>
                          <a:latin typeface="Arial" panose="020B0604020202020204" pitchFamily="34" charset="0"/>
                          <a:ea typeface="+mn-ea"/>
                          <a:cs typeface="Arial" panose="020B0604020202020204" pitchFamily="34" charset="0"/>
                        </a:rPr>
                        <a:t>För att de centrala Suomi.fi-tjänsterna ska fungera tillförlitligt och säkert som en del av samhällets digitala infrastruktur krävs det att staten satsar på fortlöpande underhåll och utveckling. </a:t>
                      </a:r>
                    </a:p>
                    <a:p>
                      <a:pPr marL="0" algn="l" defTabSz="609585" rtl="0" eaLnBrk="1" latinLnBrk="0" hangingPunct="1"/>
                      <a:endParaRPr lang="fi-FI" sz="1400" kern="1200" dirty="0">
                        <a:solidFill>
                          <a:schemeClr val="tx1"/>
                        </a:solidFill>
                        <a:effectLst/>
                        <a:latin typeface="Arial" panose="020B0604020202020204" pitchFamily="34" charset="0"/>
                        <a:ea typeface="+mn-ea"/>
                        <a:cs typeface="Arial" panose="020B0604020202020204" pitchFamily="34" charset="0"/>
                      </a:endParaRPr>
                    </a:p>
                    <a:p>
                      <a:pPr marL="0" lvl="0" algn="l" defTabSz="609585" rtl="0" eaLnBrk="1" latinLnBrk="0" hangingPunct="1"/>
                      <a:r>
                        <a:rPr lang="sv-FI" sz="1600" b="1">
                          <a:solidFill>
                            <a:schemeClr val="dk1"/>
                          </a:solidFill>
                          <a:effectLst/>
                          <a:latin typeface="Arial" panose="020B0604020202020204" pitchFamily="34" charset="0"/>
                          <a:ea typeface="+mn-ea"/>
                          <a:cs typeface="Arial" panose="020B0604020202020204" pitchFamily="34" charset="0"/>
                        </a:rPr>
                        <a:t>2. Mål: </a:t>
                      </a:r>
                      <a:r>
                        <a:rPr lang="sv-FI" i="1">
                          <a:solidFill>
                            <a:schemeClr val="dk1"/>
                          </a:solidFill>
                          <a:effectLst/>
                          <a:latin typeface="Arial" panose="020B0604020202020204" pitchFamily="34" charset="0"/>
                          <a:ea typeface="+mn-ea"/>
                          <a:cs typeface="Arial" panose="020B0604020202020204" pitchFamily="34" charset="0"/>
                        </a:rPr>
                        <a:t>Suomi.fi främjar oberoende av bransch effektiviteten i den offentliga serviceproduktionen.</a:t>
                      </a:r>
                    </a:p>
                    <a:p>
                      <a:endParaRPr lang="fi-FI" sz="1400" kern="1200" dirty="0">
                        <a:solidFill>
                          <a:schemeClr val="dk1"/>
                        </a:solidFill>
                        <a:effectLst/>
                        <a:latin typeface="Arial" panose="020B0604020202020204" pitchFamily="34" charset="0"/>
                        <a:ea typeface="+mn-ea"/>
                        <a:cs typeface="Arial" panose="020B0604020202020204" pitchFamily="34" charset="0"/>
                      </a:endParaRPr>
                    </a:p>
                    <a:p>
                      <a:r>
                        <a:rPr lang="sv-FI" sz="1400">
                          <a:solidFill>
                            <a:schemeClr val="dk1"/>
                          </a:solidFill>
                          <a:effectLst/>
                          <a:latin typeface="Arial" panose="020B0604020202020204" pitchFamily="34" charset="0"/>
                          <a:ea typeface="+mn-ea"/>
                          <a:cs typeface="Arial" panose="020B0604020202020204" pitchFamily="34" charset="0"/>
                        </a:rPr>
                        <a:t>Organisationer inom den offentliga förvaltningen använder i stor utsträckning Suomi.fi som en del av sina egna elektroniska ärendehanteringstjänster och utvecklar inga parallella lösningar. Det främjar kostnadseffektiviteten inom den offentliga förvaltningen som helhet. </a:t>
                      </a:r>
                    </a:p>
                    <a:p>
                      <a:endParaRPr lang="fi-FI" sz="1400" kern="1200" dirty="0">
                        <a:solidFill>
                          <a:schemeClr val="dk1"/>
                        </a:solidFill>
                        <a:effectLst/>
                        <a:latin typeface="Arial" panose="020B0604020202020204" pitchFamily="34" charset="0"/>
                        <a:ea typeface="+mn-ea"/>
                        <a:cs typeface="Arial" panose="020B0604020202020204" pitchFamily="34" charset="0"/>
                      </a:endParaRPr>
                    </a:p>
                    <a:p>
                      <a:pPr marL="0" marR="0" lvl="0" indent="0" algn="l" defTabSz="609585" rtl="0" eaLnBrk="1" fontAlgn="auto" latinLnBrk="0" hangingPunct="1">
                        <a:lnSpc>
                          <a:spcPct val="100000"/>
                        </a:lnSpc>
                        <a:spcBef>
                          <a:spcPts val="0"/>
                        </a:spcBef>
                        <a:spcAft>
                          <a:spcPts val="0"/>
                        </a:spcAft>
                        <a:buClrTx/>
                        <a:buSzTx/>
                        <a:buFontTx/>
                        <a:buNone/>
                        <a:tabLst/>
                        <a:defRPr/>
                      </a:pPr>
                      <a:r>
                        <a:rPr lang="sv-FI" sz="1400">
                          <a:solidFill>
                            <a:schemeClr val="dk1"/>
                          </a:solidFill>
                          <a:effectLst/>
                          <a:latin typeface="Arial" panose="020B0604020202020204" pitchFamily="34" charset="0"/>
                          <a:ea typeface="+mn-ea"/>
                          <a:cs typeface="Arial" panose="020B0604020202020204" pitchFamily="34" charset="0"/>
                        </a:rPr>
                        <a:t>Suomi.fi är en branschoberoende elektronisk serviceplattform och i utvecklingen av den lyssnar man på de organisationer som använder den. </a:t>
                      </a:r>
                      <a:r>
                        <a:rPr lang="sv-FI" sz="1400">
                          <a:effectLst/>
                          <a:latin typeface="Arial" panose="020B0604020202020204" pitchFamily="34" charset="0"/>
                          <a:ea typeface="+mn-ea"/>
                          <a:cs typeface="Arial" panose="020B0604020202020204" pitchFamily="34" charset="0"/>
                        </a:rPr>
                        <a:t>Tjänsteutbudet fokuserar på lösningar som effektivt möjliggör ett betydande antal användare.</a:t>
                      </a:r>
                      <a:r>
                        <a:rPr lang="sv-FI" sz="1400">
                          <a:solidFill>
                            <a:schemeClr val="tx1"/>
                          </a:solidFill>
                          <a:effectLst/>
                          <a:latin typeface="Arial" panose="020B0604020202020204" pitchFamily="34" charset="0"/>
                          <a:ea typeface="+mn-ea"/>
                          <a:cs typeface="Arial" panose="020B0604020202020204" pitchFamily="34" charset="0"/>
                        </a:rPr>
                        <a:t> Suomi.fi-serviceportföljens ändamålsenlighet, förnyelseförmåga och kostnadseffektivitet granskas regelbundet.</a:t>
                      </a:r>
                    </a:p>
                  </a:txBody>
                  <a:tcPr>
                    <a:solidFill>
                      <a:srgbClr val="E5FBE9"/>
                    </a:solidFill>
                  </a:tcPr>
                </a:tc>
                <a:tc>
                  <a:txBody>
                    <a:bodyPr/>
                    <a:lstStyle/>
                    <a:p>
                      <a:pPr marL="0" lvl="0" algn="l" defTabSz="609585" rtl="0" eaLnBrk="1" latinLnBrk="0" hangingPunct="1"/>
                      <a:r>
                        <a:rPr lang="sv-FI" sz="1600" b="1">
                          <a:solidFill>
                            <a:schemeClr val="dk1"/>
                          </a:solidFill>
                          <a:effectLst/>
                          <a:latin typeface="Arial" panose="020B0604020202020204" pitchFamily="34" charset="0"/>
                          <a:ea typeface="+mn-ea"/>
                          <a:cs typeface="Arial" panose="020B0604020202020204" pitchFamily="34" charset="0"/>
                        </a:rPr>
                        <a:t>3. Mål: </a:t>
                      </a:r>
                      <a:r>
                        <a:rPr lang="sv-FI" sz="1600" i="1">
                          <a:solidFill>
                            <a:schemeClr val="dk1"/>
                          </a:solidFill>
                          <a:effectLst/>
                          <a:latin typeface="Arial" panose="020B0604020202020204" pitchFamily="34" charset="0"/>
                          <a:ea typeface="+mn-ea"/>
                          <a:cs typeface="Arial" panose="020B0604020202020204" pitchFamily="34" charset="0"/>
                        </a:rPr>
                        <a:t>Suomi.fi främjar den offentliga förvaltningens interoperabilitet i Finland och Europa.</a:t>
                      </a:r>
                    </a:p>
                    <a:p>
                      <a:r>
                        <a:rPr lang="sv-FI" sz="1600">
                          <a:solidFill>
                            <a:schemeClr val="dk1"/>
                          </a:solidFill>
                          <a:effectLst/>
                          <a:latin typeface="Arial" panose="020B0604020202020204" pitchFamily="34" charset="0"/>
                          <a:ea typeface="+mn-ea"/>
                          <a:cs typeface="Arial" panose="020B0604020202020204" pitchFamily="34" charset="0"/>
                        </a:rPr>
                        <a:t> </a:t>
                      </a:r>
                    </a:p>
                    <a:p>
                      <a:r>
                        <a:rPr lang="sv-FI" sz="1400">
                          <a:solidFill>
                            <a:schemeClr val="dk1"/>
                          </a:solidFill>
                          <a:effectLst/>
                          <a:latin typeface="Arial" panose="020B0604020202020204" pitchFamily="34" charset="0"/>
                          <a:ea typeface="+mn-ea"/>
                          <a:cs typeface="Arial" panose="020B0604020202020204" pitchFamily="34" charset="0"/>
                        </a:rPr>
                        <a:t>Med hjälp av gemensamma lösningar främjar Suomi.fi-tjänsterna interoperabiliteten och utnyttjandet av uppgifter mellan datasystem nationellt och även i Europa i gränsöverskridande ärenden. </a:t>
                      </a:r>
                    </a:p>
                    <a:p>
                      <a:endParaRPr lang="fi-FI" sz="1400" kern="1200" dirty="0">
                        <a:solidFill>
                          <a:schemeClr val="dk1"/>
                        </a:solidFill>
                        <a:effectLst/>
                        <a:latin typeface="Arial" panose="020B0604020202020204" pitchFamily="34" charset="0"/>
                        <a:ea typeface="+mn-ea"/>
                        <a:cs typeface="Arial" panose="020B0604020202020204" pitchFamily="34" charset="0"/>
                      </a:endParaRPr>
                    </a:p>
                    <a:p>
                      <a:r>
                        <a:rPr lang="sv-FI" sz="1400">
                          <a:solidFill>
                            <a:schemeClr val="dk1"/>
                          </a:solidFill>
                          <a:effectLst/>
                          <a:latin typeface="Arial" panose="020B0604020202020204" pitchFamily="34" charset="0"/>
                          <a:ea typeface="+mn-ea"/>
                          <a:cs typeface="Arial" panose="020B0604020202020204" pitchFamily="34" charset="0"/>
                        </a:rPr>
                        <a:t>Suomi.fi påverkar utvecklingen av det digitala Europa så att det är kompatibelt med Finland.</a:t>
                      </a:r>
                    </a:p>
                    <a:p>
                      <a:endParaRPr lang="fi-FI" sz="1400" kern="1200" dirty="0">
                        <a:solidFill>
                          <a:schemeClr val="tx1"/>
                        </a:solidFill>
                        <a:effectLst/>
                        <a:latin typeface="Arial" panose="020B0604020202020204" pitchFamily="34" charset="0"/>
                        <a:ea typeface="+mn-ea"/>
                        <a:cs typeface="Arial" panose="020B0604020202020204" pitchFamily="34" charset="0"/>
                      </a:endParaRPr>
                    </a:p>
                    <a:p>
                      <a:pPr marL="0" lvl="0" algn="l" defTabSz="609585" rtl="0" eaLnBrk="1" latinLnBrk="0" hangingPunct="1"/>
                      <a:r>
                        <a:rPr lang="sv-FI" sz="1600" b="1">
                          <a:solidFill>
                            <a:schemeClr val="dk1"/>
                          </a:solidFill>
                          <a:effectLst/>
                          <a:latin typeface="Arial" panose="020B0604020202020204" pitchFamily="34" charset="0"/>
                          <a:ea typeface="+mn-ea"/>
                          <a:cs typeface="Arial" panose="020B0604020202020204" pitchFamily="34" charset="0"/>
                        </a:rPr>
                        <a:t>4. Mål: </a:t>
                      </a:r>
                      <a:r>
                        <a:rPr lang="sv-FI" sz="1600" i="1">
                          <a:solidFill>
                            <a:schemeClr val="dk1"/>
                          </a:solidFill>
                          <a:effectLst/>
                          <a:latin typeface="Arial" panose="020B0604020202020204" pitchFamily="34" charset="0"/>
                          <a:ea typeface="+mn-ea"/>
                          <a:cs typeface="Arial" panose="020B0604020202020204" pitchFamily="34" charset="0"/>
                        </a:rPr>
                        <a:t>Suomi.fi stöder smidig ärendehantering för medborgare och företag.</a:t>
                      </a:r>
                    </a:p>
                    <a:p>
                      <a:r>
                        <a:rPr lang="sv-FI" sz="1400">
                          <a:solidFill>
                            <a:schemeClr val="dk1"/>
                          </a:solidFill>
                          <a:effectLst/>
                          <a:latin typeface="Arial" panose="020B0604020202020204" pitchFamily="34" charset="0"/>
                          <a:ea typeface="+mn-ea"/>
                          <a:cs typeface="Arial" panose="020B0604020202020204" pitchFamily="34" charset="0"/>
                        </a:rPr>
                        <a:t> </a:t>
                      </a:r>
                    </a:p>
                    <a:p>
                      <a:pPr marL="0" marR="0" lvl="0" indent="0" algn="l" defTabSz="609585" rtl="0" eaLnBrk="1" fontAlgn="auto" latinLnBrk="0" hangingPunct="1">
                        <a:lnSpc>
                          <a:spcPct val="100000"/>
                        </a:lnSpc>
                        <a:spcBef>
                          <a:spcPts val="0"/>
                        </a:spcBef>
                        <a:spcAft>
                          <a:spcPts val="0"/>
                        </a:spcAft>
                        <a:buClrTx/>
                        <a:buSzTx/>
                        <a:buFontTx/>
                        <a:buNone/>
                        <a:tabLst/>
                        <a:defRPr/>
                      </a:pPr>
                      <a:r>
                        <a:rPr lang="sv-FI" sz="1400">
                          <a:solidFill>
                            <a:schemeClr val="dk1"/>
                          </a:solidFill>
                          <a:effectLst/>
                          <a:latin typeface="Arial" panose="020B0604020202020204" pitchFamily="34" charset="0"/>
                          <a:ea typeface="+mn-ea"/>
                          <a:cs typeface="Arial" panose="020B0604020202020204" pitchFamily="34" charset="0"/>
                        </a:rPr>
                        <a:t>Suomi.fi-tjänsterna som erbjuds direkt till medborgare och företag är lätta att använda. Tjänsterna tar hänsyn till olika människors och företags behov och situationer. I utvecklingen av tjänsterna lyssnar man på medborgarna och företagen. </a:t>
                      </a:r>
                    </a:p>
                    <a:p>
                      <a:endParaRPr lang="fi-FI" sz="1600" kern="1200" dirty="0">
                        <a:solidFill>
                          <a:schemeClr val="tx1"/>
                        </a:solidFill>
                        <a:effectLst/>
                        <a:latin typeface="Arial" panose="020B0604020202020204" pitchFamily="34" charset="0"/>
                        <a:ea typeface="+mn-ea"/>
                        <a:cs typeface="Arial" panose="020B0604020202020204" pitchFamily="34" charset="0"/>
                      </a:endParaRPr>
                    </a:p>
                    <a:p>
                      <a:pPr marL="0" marR="0" lvl="0" indent="0" algn="l" defTabSz="609585" rtl="0" eaLnBrk="1" fontAlgn="auto" latinLnBrk="0" hangingPunct="1">
                        <a:lnSpc>
                          <a:spcPct val="100000"/>
                        </a:lnSpc>
                        <a:spcBef>
                          <a:spcPts val="0"/>
                        </a:spcBef>
                        <a:spcAft>
                          <a:spcPts val="0"/>
                        </a:spcAft>
                        <a:buClrTx/>
                        <a:buSzTx/>
                        <a:buFont typeface="Arial" panose="020B0604020202020204" pitchFamily="34" charset="0"/>
                        <a:buNone/>
                        <a:tabLst/>
                        <a:defRPr/>
                      </a:pPr>
                      <a:endParaRPr lang="fi-FI" sz="1600" kern="1200" dirty="0">
                        <a:solidFill>
                          <a:schemeClr val="tx1"/>
                        </a:solidFill>
                        <a:effectLst/>
                        <a:latin typeface="Arial" panose="020B0604020202020204" pitchFamily="34" charset="0"/>
                        <a:ea typeface="+mn-ea"/>
                        <a:cs typeface="Arial" panose="020B0604020202020204" pitchFamily="34" charset="0"/>
                      </a:endParaRPr>
                    </a:p>
                  </a:txBody>
                  <a:tcPr>
                    <a:solidFill>
                      <a:srgbClr val="E5FBE9"/>
                    </a:solidFill>
                  </a:tcPr>
                </a:tc>
                <a:extLst>
                  <a:ext uri="{0D108BD9-81ED-4DB2-BD59-A6C34878D82A}">
                    <a16:rowId xmlns:a16="http://schemas.microsoft.com/office/drawing/2014/main" val="3427827172"/>
                  </a:ext>
                </a:extLst>
              </a:tr>
            </a:tbl>
          </a:graphicData>
        </a:graphic>
      </p:graphicFrame>
      <p:sp>
        <p:nvSpPr>
          <p:cNvPr id="5" name="Suorakulmio: Pyöristetyt kulmat 4">
            <a:extLst>
              <a:ext uri="{FF2B5EF4-FFF2-40B4-BE49-F238E27FC236}">
                <a16:creationId xmlns:a16="http://schemas.microsoft.com/office/drawing/2014/main" id="{7EE4E012-177E-2336-B172-0496CC75ACD5}"/>
              </a:ext>
            </a:extLst>
          </p:cNvPr>
          <p:cNvSpPr/>
          <p:nvPr/>
        </p:nvSpPr>
        <p:spPr>
          <a:xfrm rot="1183496">
            <a:off x="10454553" y="6355763"/>
            <a:ext cx="1245843" cy="624966"/>
          </a:xfrm>
          <a:prstGeom prst="roundRect">
            <a:avLst/>
          </a:prstGeom>
          <a:solidFill>
            <a:srgbClr val="FFC000"/>
          </a:solidFill>
          <a:ln>
            <a:solidFill>
              <a:schemeClr val="tx1"/>
            </a:solidFill>
            <a:prstDash val="lgDash"/>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Version</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18.3.2024</a:t>
            </a:r>
          </a:p>
        </p:txBody>
      </p:sp>
    </p:spTree>
    <p:extLst>
      <p:ext uri="{BB962C8B-B14F-4D97-AF65-F5344CB8AC3E}">
        <p14:creationId xmlns:p14="http://schemas.microsoft.com/office/powerpoint/2010/main" val="3996605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9849EBF-E3CC-62A6-CC0E-1B6703441B98}"/>
              </a:ext>
            </a:extLst>
          </p:cNvPr>
          <p:cNvSpPr>
            <a:spLocks noGrp="1"/>
          </p:cNvSpPr>
          <p:nvPr>
            <p:ph type="title"/>
          </p:nvPr>
        </p:nvSpPr>
        <p:spPr>
          <a:xfrm>
            <a:off x="623392" y="2564904"/>
            <a:ext cx="10515600" cy="927320"/>
          </a:xfrm>
        </p:spPr>
        <p:txBody>
          <a:bodyPr>
            <a:normAutofit fontScale="90000"/>
          </a:bodyPr>
          <a:lstStyle/>
          <a:p>
            <a:pPr algn="ctr"/>
            <a:r>
              <a:rPr lang="sv-FI" sz="4400" b="1">
                <a:solidFill>
                  <a:schemeClr val="tx2"/>
                </a:solidFill>
              </a:rPr>
              <a:t>Bakgrund till Suomi.fi-strategiarbetet: </a:t>
            </a:r>
            <a:br>
              <a:rPr lang="sv-FI" sz="4400" b="1">
                <a:solidFill>
                  <a:schemeClr val="tx2"/>
                </a:solidFill>
              </a:rPr>
            </a:br>
            <a:r>
              <a:rPr lang="sv-FI" sz="4400" b="1">
                <a:solidFill>
                  <a:schemeClr val="tx2"/>
                </a:solidFill>
              </a:rPr>
              <a:t>Suomi.fi-tjänsternas bakgrund och nuläge </a:t>
            </a:r>
            <a:br>
              <a:rPr lang="sv-FI" sz="4400" b="1">
                <a:solidFill>
                  <a:schemeClr val="tx2"/>
                </a:solidFill>
              </a:rPr>
            </a:br>
            <a:endParaRPr lang="sv-FI" sz="4400" b="1">
              <a:solidFill>
                <a:schemeClr val="tx2"/>
              </a:solidFill>
            </a:endParaRPr>
          </a:p>
        </p:txBody>
      </p:sp>
    </p:spTree>
    <p:extLst>
      <p:ext uri="{BB962C8B-B14F-4D97-AF65-F5344CB8AC3E}">
        <p14:creationId xmlns:p14="http://schemas.microsoft.com/office/powerpoint/2010/main" val="983046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sv-FI" b="1"/>
              <a:t>Suomi.fi-tjänsternas bakgrund</a:t>
            </a:r>
          </a:p>
        </p:txBody>
      </p:sp>
      <p:sp>
        <p:nvSpPr>
          <p:cNvPr id="3" name="Sisällön paikkamerkki 2"/>
          <p:cNvSpPr>
            <a:spLocks noGrp="1"/>
          </p:cNvSpPr>
          <p:nvPr>
            <p:ph idx="1"/>
          </p:nvPr>
        </p:nvSpPr>
        <p:spPr>
          <a:xfrm>
            <a:off x="838200" y="905164"/>
            <a:ext cx="10515600" cy="5735781"/>
          </a:xfrm>
        </p:spPr>
        <p:txBody>
          <a:bodyPr>
            <a:normAutofit fontScale="77500" lnSpcReduction="20000"/>
          </a:bodyPr>
          <a:lstStyle/>
          <a:p>
            <a:r>
              <a:rPr lang="sv-FI"/>
              <a:t>Suomi.fi-tjänsterna uppstod i finansministeriets program för genomförande av en nationell servicearkitektur 2014–2017 (VM140:00/2013): </a:t>
            </a:r>
            <a:br>
              <a:rPr lang="sv-FI"/>
            </a:br>
            <a:r>
              <a:rPr lang="sv-FI"/>
              <a:t>• Suomi.fi-informationsleden</a:t>
            </a:r>
            <a:br>
              <a:rPr lang="sv-FI"/>
            </a:br>
            <a:r>
              <a:rPr lang="sv-FI"/>
              <a:t>• Suomi.fi-identifikation</a:t>
            </a:r>
            <a:br>
              <a:rPr lang="sv-FI"/>
            </a:br>
            <a:r>
              <a:rPr lang="sv-FI"/>
              <a:t>• Suomi.fi-fullmakter</a:t>
            </a:r>
            <a:br>
              <a:rPr lang="sv-FI"/>
            </a:br>
            <a:r>
              <a:rPr lang="sv-FI"/>
              <a:t>• Suomi.fi-servicedatalagret</a:t>
            </a:r>
            <a:br>
              <a:rPr lang="sv-FI"/>
            </a:br>
            <a:r>
              <a:rPr lang="sv-FI"/>
              <a:t>• Suomi.fi-webbtjänsten</a:t>
            </a:r>
            <a:br>
              <a:rPr lang="sv-FI"/>
            </a:br>
            <a:r>
              <a:rPr lang="sv-FI"/>
              <a:t>• Suomi.fi-kartor</a:t>
            </a:r>
            <a:br>
              <a:rPr lang="sv-FI"/>
            </a:br>
            <a:r>
              <a:rPr lang="sv-FI"/>
              <a:t>• Suomi.fi-meddelanden</a:t>
            </a:r>
            <a:br>
              <a:rPr lang="sv-FI"/>
            </a:br>
            <a:r>
              <a:rPr lang="sv-FI"/>
              <a:t>• Suomi.fi-betalningar.</a:t>
            </a:r>
            <a:br>
              <a:rPr lang="sv-FI"/>
            </a:br>
            <a:r>
              <a:rPr lang="sv-FI"/>
              <a:t/>
            </a:r>
            <a:br>
              <a:rPr lang="sv-FI"/>
            </a:br>
            <a:r>
              <a:rPr lang="sv-FI"/>
              <a:t>Senare har Suomi.fi-tjänsterna vidareutvecklats. Suomi.fi-tjänsten produceras och utvecklas av Myndigheten för digitalisering och befolkningsdata med undantag av Lantmäteriverkets tjänst Suomi.fi-kartor och Statskontorets tjänst Suomi.fi-betalningar. Enligt lagen om förvaltningens gemensamma stödtjänster för e-tjänster (571/2016, den så kallade stödtjänstlagen) har organisationer inom den offentliga förvaltningen en skyldighet att använda Suomi.fi-tjänsterna. I lagen om stödtjänster konstateras det också att finansministeriet ansvarar för styrningen av den allmänna förvaltningen av serviceproduktionen, strategin samt den informations- och kommunikationstekniska beredskapen, kapaciteten och säkerheten när det gäller produktionen av stödtjänster. Finansministeriet och arbets- och näringsministeriet ansvarar tillsammans för den strategiska styrningen av innehållet och strukturen i den helhet som gäller servicevyn för företag i Suomi.fi-webbtjänsten. Finansministeriet och jord- och skogsbruksministeriet ansvarar tillsammans för den strategiska styrningen av innehållet och strukturen i tjänsten Suomi.fi-kartor som Lantmäteriverket producerar. </a:t>
            </a:r>
          </a:p>
        </p:txBody>
      </p:sp>
    </p:spTree>
    <p:extLst>
      <p:ext uri="{BB962C8B-B14F-4D97-AF65-F5344CB8AC3E}">
        <p14:creationId xmlns:p14="http://schemas.microsoft.com/office/powerpoint/2010/main" val="86074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7" name="Ryhmä 96">
            <a:extLst>
              <a:ext uri="{FF2B5EF4-FFF2-40B4-BE49-F238E27FC236}">
                <a16:creationId xmlns:a16="http://schemas.microsoft.com/office/drawing/2014/main" id="{A36ADA87-55A5-C306-3D98-69AF969D66BB}"/>
              </a:ext>
            </a:extLst>
          </p:cNvPr>
          <p:cNvGrpSpPr/>
          <p:nvPr/>
        </p:nvGrpSpPr>
        <p:grpSpPr>
          <a:xfrm>
            <a:off x="2329319" y="5350011"/>
            <a:ext cx="1802832" cy="699622"/>
            <a:chOff x="2413209" y="5274510"/>
            <a:chExt cx="1802832" cy="699622"/>
          </a:xfrm>
        </p:grpSpPr>
        <p:pic>
          <p:nvPicPr>
            <p:cNvPr id="52" name="Kuva 51">
              <a:extLst>
                <a:ext uri="{FF2B5EF4-FFF2-40B4-BE49-F238E27FC236}">
                  <a16:creationId xmlns:a16="http://schemas.microsoft.com/office/drawing/2014/main" id="{E010592A-79A4-5BB8-8815-171537C82F72}"/>
                </a:ext>
              </a:extLst>
            </p:cNvPr>
            <p:cNvPicPr>
              <a:picLocks noChangeAspect="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111523" y="5540734"/>
              <a:ext cx="432000" cy="432000"/>
            </a:xfrm>
            <a:prstGeom prst="rect">
              <a:avLst/>
            </a:prstGeom>
            <a:noFill/>
            <a:ln>
              <a:noFill/>
            </a:ln>
          </p:spPr>
        </p:pic>
        <p:pic>
          <p:nvPicPr>
            <p:cNvPr id="53" name="Kuva 52">
              <a:extLst>
                <a:ext uri="{FF2B5EF4-FFF2-40B4-BE49-F238E27FC236}">
                  <a16:creationId xmlns:a16="http://schemas.microsoft.com/office/drawing/2014/main" id="{E21E9F0A-6133-F04D-D686-FA21487C01C0}"/>
                </a:ext>
              </a:extLst>
            </p:cNvPr>
            <p:cNvPicPr>
              <a:picLocks noChangeAspect="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2767530" y="5540734"/>
              <a:ext cx="432000" cy="432000"/>
            </a:xfrm>
            <a:prstGeom prst="rect">
              <a:avLst/>
            </a:prstGeom>
            <a:noFill/>
            <a:ln>
              <a:noFill/>
            </a:ln>
          </p:spPr>
        </p:pic>
        <p:pic>
          <p:nvPicPr>
            <p:cNvPr id="54" name="Kuva 53">
              <a:extLst>
                <a:ext uri="{FF2B5EF4-FFF2-40B4-BE49-F238E27FC236}">
                  <a16:creationId xmlns:a16="http://schemas.microsoft.com/office/drawing/2014/main" id="{1C04B8AA-9B2A-8A45-4B2C-CEC1DB76CE1E}"/>
                </a:ext>
              </a:extLst>
            </p:cNvPr>
            <p:cNvPicPr>
              <a:picLocks noChangeAspect="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2413209" y="5540734"/>
              <a:ext cx="432000" cy="432000"/>
            </a:xfrm>
            <a:prstGeom prst="rect">
              <a:avLst/>
            </a:prstGeom>
            <a:noFill/>
            <a:ln>
              <a:noFill/>
            </a:ln>
          </p:spPr>
        </p:pic>
        <p:sp>
          <p:nvSpPr>
            <p:cNvPr id="55" name="Suorakulmio 54">
              <a:extLst>
                <a:ext uri="{FF2B5EF4-FFF2-40B4-BE49-F238E27FC236}">
                  <a16:creationId xmlns:a16="http://schemas.microsoft.com/office/drawing/2014/main" id="{0DD063E9-55FF-7708-38C0-BF3CC03106FD}"/>
                </a:ext>
              </a:extLst>
            </p:cNvPr>
            <p:cNvSpPr/>
            <p:nvPr/>
          </p:nvSpPr>
          <p:spPr>
            <a:xfrm>
              <a:off x="2603536" y="5274510"/>
              <a:ext cx="72000" cy="32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Calibri"/>
                <a:ea typeface="+mn-ea"/>
                <a:cs typeface="+mn-cs"/>
              </a:endParaRPr>
            </a:p>
          </p:txBody>
        </p:sp>
        <p:sp>
          <p:nvSpPr>
            <p:cNvPr id="56" name="Suorakulmio 55">
              <a:extLst>
                <a:ext uri="{FF2B5EF4-FFF2-40B4-BE49-F238E27FC236}">
                  <a16:creationId xmlns:a16="http://schemas.microsoft.com/office/drawing/2014/main" id="{64778752-4F31-5BD4-AA7B-DF9F79A8B7FE}"/>
                </a:ext>
              </a:extLst>
            </p:cNvPr>
            <p:cNvSpPr/>
            <p:nvPr/>
          </p:nvSpPr>
          <p:spPr>
            <a:xfrm>
              <a:off x="2947530" y="5274510"/>
              <a:ext cx="72000" cy="32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Calibri"/>
                <a:ea typeface="+mn-ea"/>
                <a:cs typeface="+mn-cs"/>
              </a:endParaRPr>
            </a:p>
          </p:txBody>
        </p:sp>
        <p:sp>
          <p:nvSpPr>
            <p:cNvPr id="57" name="Suorakulmio 56">
              <a:extLst>
                <a:ext uri="{FF2B5EF4-FFF2-40B4-BE49-F238E27FC236}">
                  <a16:creationId xmlns:a16="http://schemas.microsoft.com/office/drawing/2014/main" id="{08C69D06-3280-62DF-406A-37CDFFFD5F8E}"/>
                </a:ext>
              </a:extLst>
            </p:cNvPr>
            <p:cNvSpPr/>
            <p:nvPr/>
          </p:nvSpPr>
          <p:spPr>
            <a:xfrm>
              <a:off x="3291523" y="5274510"/>
              <a:ext cx="72000" cy="32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Calibri"/>
                <a:ea typeface="+mn-ea"/>
                <a:cs typeface="+mn-cs"/>
              </a:endParaRPr>
            </a:p>
          </p:txBody>
        </p:sp>
        <p:pic>
          <p:nvPicPr>
            <p:cNvPr id="79" name="Kuva 78">
              <a:extLst>
                <a:ext uri="{FF2B5EF4-FFF2-40B4-BE49-F238E27FC236}">
                  <a16:creationId xmlns:a16="http://schemas.microsoft.com/office/drawing/2014/main" id="{589EA63A-0882-4226-1BF3-85A5FAC18947}"/>
                </a:ext>
              </a:extLst>
            </p:cNvPr>
            <p:cNvPicPr>
              <a:picLocks noChangeAspect="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440092" y="5542132"/>
              <a:ext cx="432000" cy="432000"/>
            </a:xfrm>
            <a:prstGeom prst="rect">
              <a:avLst/>
            </a:prstGeom>
            <a:noFill/>
            <a:ln>
              <a:noFill/>
            </a:ln>
          </p:spPr>
        </p:pic>
        <p:sp>
          <p:nvSpPr>
            <p:cNvPr id="80" name="Suorakulmio 79">
              <a:extLst>
                <a:ext uri="{FF2B5EF4-FFF2-40B4-BE49-F238E27FC236}">
                  <a16:creationId xmlns:a16="http://schemas.microsoft.com/office/drawing/2014/main" id="{EE45BBA4-7BDF-B48A-1821-50F7A08C10DF}"/>
                </a:ext>
              </a:extLst>
            </p:cNvPr>
            <p:cNvSpPr/>
            <p:nvPr/>
          </p:nvSpPr>
          <p:spPr>
            <a:xfrm>
              <a:off x="3620092" y="5275908"/>
              <a:ext cx="72000" cy="32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Calibri"/>
                <a:ea typeface="+mn-ea"/>
                <a:cs typeface="+mn-cs"/>
              </a:endParaRPr>
            </a:p>
          </p:txBody>
        </p:sp>
        <p:pic>
          <p:nvPicPr>
            <p:cNvPr id="81" name="Kuva 80">
              <a:extLst>
                <a:ext uri="{FF2B5EF4-FFF2-40B4-BE49-F238E27FC236}">
                  <a16:creationId xmlns:a16="http://schemas.microsoft.com/office/drawing/2014/main" id="{194E8B19-E852-84CA-5A47-7B002014E3B1}"/>
                </a:ext>
              </a:extLst>
            </p:cNvPr>
            <p:cNvPicPr>
              <a:picLocks noChangeAspect="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784041" y="5542132"/>
              <a:ext cx="432000" cy="432000"/>
            </a:xfrm>
            <a:prstGeom prst="rect">
              <a:avLst/>
            </a:prstGeom>
            <a:noFill/>
            <a:ln>
              <a:noFill/>
            </a:ln>
          </p:spPr>
        </p:pic>
        <p:sp>
          <p:nvSpPr>
            <p:cNvPr id="82" name="Suorakulmio 81">
              <a:extLst>
                <a:ext uri="{FF2B5EF4-FFF2-40B4-BE49-F238E27FC236}">
                  <a16:creationId xmlns:a16="http://schemas.microsoft.com/office/drawing/2014/main" id="{5EE0BF0B-E2EA-1837-1FCE-FC0F6EFED6E8}"/>
                </a:ext>
              </a:extLst>
            </p:cNvPr>
            <p:cNvSpPr/>
            <p:nvPr/>
          </p:nvSpPr>
          <p:spPr>
            <a:xfrm>
              <a:off x="3964041" y="5275908"/>
              <a:ext cx="72000" cy="32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Calibri"/>
                <a:ea typeface="+mn-ea"/>
                <a:cs typeface="+mn-cs"/>
              </a:endParaRPr>
            </a:p>
          </p:txBody>
        </p:sp>
      </p:grpSp>
      <p:sp>
        <p:nvSpPr>
          <p:cNvPr id="51" name="Tekstiruutu 50">
            <a:extLst>
              <a:ext uri="{FF2B5EF4-FFF2-40B4-BE49-F238E27FC236}">
                <a16:creationId xmlns:a16="http://schemas.microsoft.com/office/drawing/2014/main" id="{A5D2EA4F-D023-2E04-F730-EF84AE42DAB1}"/>
              </a:ext>
            </a:extLst>
          </p:cNvPr>
          <p:cNvSpPr txBox="1"/>
          <p:nvPr/>
        </p:nvSpPr>
        <p:spPr>
          <a:xfrm>
            <a:off x="742609" y="5390440"/>
            <a:ext cx="2352028" cy="1270418"/>
          </a:xfrm>
          <a:prstGeom prst="rect">
            <a:avLst/>
          </a:prstGeom>
          <a:noFill/>
          <a:ln w="28575" cmpd="sng">
            <a:noFill/>
          </a:ln>
        </p:spPr>
        <p:txBody>
          <a:bodyPr wrap="square" rtlCol="0" anchor="ctr">
            <a:noAutofit/>
          </a:bodyPr>
          <a:lstStyle>
            <a:defPPr>
              <a:defRPr lang="fi-FI"/>
            </a:defPPr>
            <a:lvl1pPr algn="ctr">
              <a:defRPr sz="1050" b="1">
                <a:solidFill>
                  <a:schemeClr val="bg1"/>
                </a:solidFill>
              </a:defRPr>
            </a:lvl1p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050" b="1" i="0" u="none" strike="noStrike" cap="none" normalizeH="0" baseline="0" noProof="0">
                <a:ln>
                  <a:noFill/>
                </a:ln>
                <a:solidFill>
                  <a:srgbClr val="FFFFFF"/>
                </a:solidFill>
                <a:effectLst/>
                <a:uLnTx/>
                <a:uFillTx/>
                <a:latin typeface="Calibri"/>
                <a:ea typeface="+mn-ea"/>
                <a:cs typeface="+mn-cs"/>
              </a:rPr>
              <a:t>Basregister</a:t>
            </a: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050" b="0" i="0" u="none" strike="noStrike" cap="none" normalizeH="0" baseline="0" noProof="0">
                <a:ln>
                  <a:noFill/>
                </a:ln>
                <a:solidFill>
                  <a:srgbClr val="FFFFFF"/>
                </a:solidFill>
                <a:effectLst/>
                <a:uLnTx/>
                <a:uFillTx/>
                <a:latin typeface="Calibri"/>
                <a:ea typeface="+mn-ea"/>
                <a:cs typeface="+mn-cs"/>
              </a:rPr>
              <a:t>Befolkningsdatasystemet</a:t>
            </a: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050" b="0" i="0" u="none" strike="noStrike" cap="none" normalizeH="0" baseline="0" noProof="0">
                <a:ln>
                  <a:noFill/>
                </a:ln>
                <a:solidFill>
                  <a:srgbClr val="FFFFFF"/>
                </a:solidFill>
                <a:effectLst/>
                <a:uLnTx/>
                <a:uFillTx/>
                <a:latin typeface="Calibri"/>
                <a:ea typeface="+mn-ea"/>
                <a:cs typeface="+mn-cs"/>
              </a:rPr>
              <a:t>Handelsregistret</a:t>
            </a: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050" b="0" i="0" u="none" strike="noStrike" cap="none" normalizeH="0" baseline="0" noProof="0">
                <a:ln>
                  <a:noFill/>
                </a:ln>
                <a:solidFill>
                  <a:srgbClr val="FFFFFF"/>
                </a:solidFill>
                <a:effectLst/>
                <a:uLnTx/>
                <a:uFillTx/>
                <a:latin typeface="Calibri"/>
                <a:ea typeface="+mn-ea"/>
                <a:cs typeface="+mn-cs"/>
              </a:rPr>
              <a:t>Föreningsregistret</a:t>
            </a: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050" b="0" i="0" u="none" strike="noStrike" cap="none" normalizeH="0" baseline="0" noProof="0">
                <a:ln>
                  <a:noFill/>
                </a:ln>
                <a:solidFill>
                  <a:srgbClr val="FFFFFF"/>
                </a:solidFill>
                <a:effectLst/>
                <a:uLnTx/>
                <a:uFillTx/>
                <a:latin typeface="Calibri"/>
                <a:ea typeface="+mn-ea"/>
                <a:cs typeface="+mn-cs"/>
              </a:rPr>
              <a:t>Register över beskattningssammanslutningar</a:t>
            </a: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050" b="0" i="0" u="none" strike="noStrike" cap="none" normalizeH="0" baseline="0" noProof="0">
                <a:ln>
                  <a:noFill/>
                </a:ln>
                <a:solidFill>
                  <a:srgbClr val="FFFFFF"/>
                </a:solidFill>
                <a:effectLst/>
                <a:uLnTx/>
                <a:uFillTx/>
                <a:latin typeface="Calibri"/>
                <a:ea typeface="+mn-ea"/>
                <a:cs typeface="+mn-cs"/>
              </a:rPr>
              <a:t>Registret över förmynderskapsärenden (på kommande)</a:t>
            </a:r>
          </a:p>
        </p:txBody>
      </p:sp>
      <p:sp>
        <p:nvSpPr>
          <p:cNvPr id="96" name="Tekstiruutu 95">
            <a:extLst>
              <a:ext uri="{FF2B5EF4-FFF2-40B4-BE49-F238E27FC236}">
                <a16:creationId xmlns:a16="http://schemas.microsoft.com/office/drawing/2014/main" id="{31996499-68D8-0662-EACF-6B97976C05A5}"/>
              </a:ext>
            </a:extLst>
          </p:cNvPr>
          <p:cNvSpPr txBox="1"/>
          <p:nvPr/>
        </p:nvSpPr>
        <p:spPr>
          <a:xfrm>
            <a:off x="4863182" y="4326979"/>
            <a:ext cx="1990029" cy="642791"/>
          </a:xfrm>
          <a:prstGeom prst="rect">
            <a:avLst/>
          </a:prstGeom>
          <a:solidFill>
            <a:schemeClr val="tx2">
              <a:lumMod val="90000"/>
              <a:lumOff val="10000"/>
            </a:schemeClr>
          </a:solidFill>
          <a:ln w="28575" cmpd="sng">
            <a:solidFill>
              <a:schemeClr val="tx2">
                <a:lumMod val="90000"/>
                <a:lumOff val="10000"/>
              </a:schemeClr>
            </a:solidFill>
          </a:ln>
        </p:spPr>
        <p:txBody>
          <a:bodyPr wrap="square" rtlCol="0" anchor="ctr">
            <a:noAutofit/>
          </a:bodyPr>
          <a:lstStyle>
            <a:defPPr>
              <a:defRPr lang="fi-FI"/>
            </a:defPPr>
            <a:lvl1pPr algn="ctr">
              <a:defRPr sz="1050" b="1">
                <a:solidFill>
                  <a:schemeClr val="bg1"/>
                </a:solidFill>
              </a:defRPr>
            </a:lvl1p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v-FI" sz="1050" b="0" i="0" u="none" strike="noStrike" cap="none" normalizeH="0" baseline="0" noProof="0">
                <a:ln>
                  <a:noFill/>
                </a:ln>
                <a:solidFill>
                  <a:srgbClr val="FFFFFF"/>
                </a:solidFill>
                <a:effectLst/>
                <a:uLnTx/>
                <a:uFillTx/>
                <a:latin typeface="Calibri"/>
                <a:ea typeface="+mn-ea"/>
                <a:cs typeface="+mn-cs"/>
              </a:rPr>
              <a:t>Suomi.fi-tjänsternas slutanvändarstöd för personer och organisationer.</a:t>
            </a:r>
          </a:p>
        </p:txBody>
      </p:sp>
      <p:sp>
        <p:nvSpPr>
          <p:cNvPr id="93" name="Tekstiruutu 92">
            <a:extLst>
              <a:ext uri="{FF2B5EF4-FFF2-40B4-BE49-F238E27FC236}">
                <a16:creationId xmlns:a16="http://schemas.microsoft.com/office/drawing/2014/main" id="{3AF85E7D-43E0-0D58-B108-3A377FFB4A67}"/>
              </a:ext>
            </a:extLst>
          </p:cNvPr>
          <p:cNvSpPr txBox="1"/>
          <p:nvPr/>
        </p:nvSpPr>
        <p:spPr>
          <a:xfrm>
            <a:off x="7444988" y="3659314"/>
            <a:ext cx="4282821" cy="1309081"/>
          </a:xfrm>
          <a:prstGeom prst="rect">
            <a:avLst/>
          </a:prstGeom>
          <a:solidFill>
            <a:schemeClr val="tx2">
              <a:lumMod val="90000"/>
              <a:lumOff val="10000"/>
            </a:schemeClr>
          </a:solidFill>
          <a:ln w="28575" cmpd="sng">
            <a:solidFill>
              <a:schemeClr val="tx2">
                <a:lumMod val="90000"/>
                <a:lumOff val="10000"/>
              </a:schemeClr>
            </a:solidFill>
          </a:ln>
        </p:spPr>
        <p:txBody>
          <a:bodyPr wrap="square" rtlCol="0" anchor="ctr">
            <a:noAutofit/>
          </a:bodyPr>
          <a:lstStyle>
            <a:defPPr>
              <a:defRPr lang="fi-FI"/>
            </a:defPPr>
            <a:lvl1pPr algn="ctr">
              <a:defRPr sz="1050" b="1">
                <a:solidFill>
                  <a:schemeClr val="bg1"/>
                </a:solidFill>
              </a:defRPr>
            </a:lvl1p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v-FI" sz="1050" b="0" i="0" u="none" strike="noStrike" cap="none" normalizeH="0" baseline="0" noProof="0">
                <a:ln>
                  <a:noFill/>
                </a:ln>
                <a:solidFill>
                  <a:srgbClr val="FFFFFF"/>
                </a:solidFill>
                <a:effectLst/>
                <a:uLnTx/>
                <a:uFillTx/>
                <a:latin typeface="Calibri"/>
                <a:ea typeface="+mn-ea"/>
                <a:cs typeface="+mn-cs"/>
              </a:rPr>
              <a:t>Överensstämmelse med kraven.</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v-FI" sz="1050" b="0" i="0" u="none" strike="noStrike" cap="none" normalizeH="0" baseline="0" noProof="0">
                <a:ln>
                  <a:noFill/>
                </a:ln>
                <a:solidFill>
                  <a:srgbClr val="FFFFFF"/>
                </a:solidFill>
                <a:effectLst/>
                <a:uLnTx/>
                <a:uFillTx/>
                <a:latin typeface="Calibri"/>
                <a:ea typeface="+mn-ea"/>
                <a:cs typeface="+mn-cs"/>
              </a:rPr>
              <a:t>Datasäkerhet och dataskydd.</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v-FI" sz="1050" b="0" i="0" u="none" strike="noStrike" cap="none" normalizeH="0" baseline="0" noProof="0">
                <a:ln>
                  <a:noFill/>
                </a:ln>
                <a:solidFill>
                  <a:srgbClr val="FFFFFF"/>
                </a:solidFill>
                <a:effectLst/>
                <a:uLnTx/>
                <a:uFillTx/>
                <a:latin typeface="Calibri"/>
                <a:ea typeface="+mn-ea"/>
                <a:cs typeface="+mn-cs"/>
              </a:rPr>
              <a:t>Stöd vid införande.</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v-FI" sz="1050" b="0" i="0" u="none" strike="noStrike" cap="none" normalizeH="0" baseline="0" noProof="0">
                <a:ln>
                  <a:noFill/>
                </a:ln>
                <a:solidFill>
                  <a:srgbClr val="FFFFFF"/>
                </a:solidFill>
                <a:effectLst/>
                <a:uLnTx/>
                <a:uFillTx/>
                <a:latin typeface="Calibri"/>
                <a:ea typeface="+mn-ea"/>
                <a:cs typeface="+mn-cs"/>
              </a:rPr>
              <a:t>Kundtjänst för organisationer.</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v-FI" sz="1050" b="0" i="0" u="none" strike="noStrike" cap="none" normalizeH="0" baseline="0" noProof="0">
                <a:ln>
                  <a:noFill/>
                </a:ln>
                <a:solidFill>
                  <a:srgbClr val="FFFFFF"/>
                </a:solidFill>
                <a:effectLst/>
                <a:uLnTx/>
                <a:uFillTx/>
                <a:latin typeface="Calibri"/>
                <a:ea typeface="+mn-ea"/>
                <a:cs typeface="+mn-cs"/>
              </a:rPr>
              <a:t>Verktyg för utvecklare.</a:t>
            </a:r>
          </a:p>
        </p:txBody>
      </p:sp>
      <p:sp>
        <p:nvSpPr>
          <p:cNvPr id="90" name="Tekstiruutu 89">
            <a:extLst>
              <a:ext uri="{FF2B5EF4-FFF2-40B4-BE49-F238E27FC236}">
                <a16:creationId xmlns:a16="http://schemas.microsoft.com/office/drawing/2014/main" id="{1E24AE6E-32B7-3E30-0B40-4FE94C1DB606}"/>
              </a:ext>
            </a:extLst>
          </p:cNvPr>
          <p:cNvSpPr txBox="1"/>
          <p:nvPr/>
        </p:nvSpPr>
        <p:spPr>
          <a:xfrm>
            <a:off x="2768321" y="4324867"/>
            <a:ext cx="1990029" cy="642791"/>
          </a:xfrm>
          <a:prstGeom prst="rect">
            <a:avLst/>
          </a:prstGeom>
          <a:solidFill>
            <a:schemeClr val="tx2">
              <a:lumMod val="90000"/>
              <a:lumOff val="10000"/>
            </a:schemeClr>
          </a:solidFill>
          <a:ln w="28575" cmpd="sng">
            <a:solidFill>
              <a:schemeClr val="tx2">
                <a:lumMod val="90000"/>
                <a:lumOff val="10000"/>
              </a:schemeClr>
            </a:solidFill>
          </a:ln>
        </p:spPr>
        <p:txBody>
          <a:bodyPr wrap="square" rtlCol="0" anchor="ctr">
            <a:noAutofit/>
          </a:bodyPr>
          <a:lstStyle>
            <a:defPPr>
              <a:defRPr lang="fi-FI"/>
            </a:defPPr>
            <a:lvl1pPr algn="ctr">
              <a:defRPr sz="1050" b="1">
                <a:solidFill>
                  <a:schemeClr val="bg1"/>
                </a:solidFill>
              </a:defRPr>
            </a:lvl1p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v-FI" sz="1050" b="0" i="0" u="none" strike="noStrike" cap="none" normalizeH="0" baseline="0" noProof="0">
                <a:ln>
                  <a:noFill/>
                </a:ln>
                <a:solidFill>
                  <a:srgbClr val="FFFFFF"/>
                </a:solidFill>
                <a:effectLst/>
                <a:uLnTx/>
                <a:uFillTx/>
                <a:latin typeface="Calibri"/>
                <a:ea typeface="+mn-ea"/>
                <a:cs typeface="+mn-cs"/>
              </a:rPr>
              <a:t>Enkätverktyg för digital säkerhet.</a:t>
            </a:r>
          </a:p>
        </p:txBody>
      </p:sp>
      <p:sp>
        <p:nvSpPr>
          <p:cNvPr id="83" name="Tekstiruutu 82">
            <a:extLst>
              <a:ext uri="{FF2B5EF4-FFF2-40B4-BE49-F238E27FC236}">
                <a16:creationId xmlns:a16="http://schemas.microsoft.com/office/drawing/2014/main" id="{6C99330A-FD54-F9D7-0668-0375D36CCAD8}"/>
              </a:ext>
            </a:extLst>
          </p:cNvPr>
          <p:cNvSpPr txBox="1"/>
          <p:nvPr/>
        </p:nvSpPr>
        <p:spPr>
          <a:xfrm>
            <a:off x="672535" y="3793180"/>
            <a:ext cx="1990029" cy="1176251"/>
          </a:xfrm>
          <a:prstGeom prst="rect">
            <a:avLst/>
          </a:prstGeom>
          <a:solidFill>
            <a:schemeClr val="tx2">
              <a:lumMod val="90000"/>
              <a:lumOff val="10000"/>
            </a:schemeClr>
          </a:solidFill>
          <a:ln w="28575" cmpd="sng">
            <a:solidFill>
              <a:schemeClr val="tx2">
                <a:lumMod val="90000"/>
                <a:lumOff val="10000"/>
              </a:schemeClr>
            </a:solidFill>
          </a:ln>
        </p:spPr>
        <p:txBody>
          <a:bodyPr wrap="square" rtlCol="0" anchor="ctr">
            <a:noAutofit/>
          </a:bodyPr>
          <a:lstStyle>
            <a:defPPr>
              <a:defRPr lang="fi-FI"/>
            </a:defPPr>
            <a:lvl1pPr algn="ctr">
              <a:defRPr sz="1050" b="1">
                <a:solidFill>
                  <a:schemeClr val="bg1"/>
                </a:solidFill>
              </a:defRPr>
            </a:lvl1pPr>
          </a:lstStyle>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v-FI" sz="1050" b="0" i="0" u="none" strike="noStrike" cap="none" normalizeH="0" baseline="0" noProof="0">
                <a:ln>
                  <a:noFill/>
                </a:ln>
                <a:solidFill>
                  <a:srgbClr val="FFFFFF"/>
                </a:solidFill>
                <a:effectLst/>
                <a:uLnTx/>
                <a:uFillTx/>
                <a:latin typeface="Calibri"/>
                <a:ea typeface="+mn-ea"/>
                <a:cs typeface="+mn-cs"/>
              </a:rPr>
              <a:t>Registrering av ansökningar om fullmakt hos MDB.</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v-FI" sz="1050" b="0" i="0" u="none" strike="noStrike" cap="none" normalizeH="0" baseline="0" noProof="0">
                <a:ln>
                  <a:noFill/>
                </a:ln>
                <a:solidFill>
                  <a:srgbClr val="FFFFFF"/>
                </a:solidFill>
                <a:effectLst/>
                <a:uLnTx/>
                <a:uFillTx/>
                <a:latin typeface="Calibri"/>
                <a:ea typeface="+mn-ea"/>
                <a:cs typeface="+mn-cs"/>
              </a:rPr>
              <a:t>Assisterat befullmäktigande för personer som saknar digitala färdigheter hos MDB.</a:t>
            </a:r>
          </a:p>
          <a:p>
            <a:pPr marL="171450" marR="0" lvl="0" indent="-171450" algn="l" defTabSz="91437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v-FI" sz="1050" b="0" i="0" u="none" strike="noStrike" cap="none" normalizeH="0" baseline="0" noProof="0">
                <a:ln>
                  <a:noFill/>
                </a:ln>
                <a:solidFill>
                  <a:srgbClr val="FFFFFF"/>
                </a:solidFill>
                <a:effectLst/>
                <a:uLnTx/>
                <a:uFillTx/>
                <a:latin typeface="Calibri"/>
                <a:ea typeface="+mn-ea"/>
                <a:cs typeface="+mn-cs"/>
              </a:rPr>
              <a:t>Assisterat befullmäktigande i välfärdsområdena.</a:t>
            </a:r>
          </a:p>
        </p:txBody>
      </p:sp>
      <p:grpSp>
        <p:nvGrpSpPr>
          <p:cNvPr id="33" name="Group 24">
            <a:extLst>
              <a:ext uri="{FF2B5EF4-FFF2-40B4-BE49-F238E27FC236}">
                <a16:creationId xmlns:a16="http://schemas.microsoft.com/office/drawing/2014/main" id="{FE217AD5-0F0C-DA5A-E1FB-B9C459568E1D}"/>
              </a:ext>
            </a:extLst>
          </p:cNvPr>
          <p:cNvGrpSpPr/>
          <p:nvPr/>
        </p:nvGrpSpPr>
        <p:grpSpPr>
          <a:xfrm>
            <a:off x="6617190" y="5039201"/>
            <a:ext cx="4548447" cy="1245837"/>
            <a:chOff x="3966883" y="5701553"/>
            <a:chExt cx="5298141" cy="1260214"/>
          </a:xfrm>
          <a:solidFill>
            <a:schemeClr val="accent1">
              <a:lumMod val="10000"/>
              <a:lumOff val="90000"/>
            </a:schemeClr>
          </a:solidFill>
          <a:effectLst/>
        </p:grpSpPr>
        <p:sp>
          <p:nvSpPr>
            <p:cNvPr id="34" name="Cloud 5">
              <a:extLst>
                <a:ext uri="{FF2B5EF4-FFF2-40B4-BE49-F238E27FC236}">
                  <a16:creationId xmlns:a16="http://schemas.microsoft.com/office/drawing/2014/main" id="{4C10C0B4-3F78-4748-27FE-912515AEDF5E}"/>
                </a:ext>
              </a:extLst>
            </p:cNvPr>
            <p:cNvSpPr/>
            <p:nvPr/>
          </p:nvSpPr>
          <p:spPr>
            <a:xfrm>
              <a:off x="3966883" y="5701553"/>
              <a:ext cx="1842247" cy="1021976"/>
            </a:xfrm>
            <a:prstGeom prst="clou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Calibri"/>
                <a:ea typeface="+mn-ea"/>
                <a:cs typeface="+mn-cs"/>
              </a:endParaRPr>
            </a:p>
          </p:txBody>
        </p:sp>
        <p:sp>
          <p:nvSpPr>
            <p:cNvPr id="37" name="Cloud 6">
              <a:extLst>
                <a:ext uri="{FF2B5EF4-FFF2-40B4-BE49-F238E27FC236}">
                  <a16:creationId xmlns:a16="http://schemas.microsoft.com/office/drawing/2014/main" id="{23398680-C575-1E4F-D0D1-BE25A92753B9}"/>
                </a:ext>
              </a:extLst>
            </p:cNvPr>
            <p:cNvSpPr/>
            <p:nvPr/>
          </p:nvSpPr>
          <p:spPr>
            <a:xfrm>
              <a:off x="5288833" y="5754508"/>
              <a:ext cx="1539755" cy="1157626"/>
            </a:xfrm>
            <a:prstGeom prst="clou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Calibri"/>
                <a:ea typeface="+mn-ea"/>
                <a:cs typeface="+mn-cs"/>
              </a:endParaRPr>
            </a:p>
          </p:txBody>
        </p:sp>
        <p:sp>
          <p:nvSpPr>
            <p:cNvPr id="38" name="Cloud 7">
              <a:extLst>
                <a:ext uri="{FF2B5EF4-FFF2-40B4-BE49-F238E27FC236}">
                  <a16:creationId xmlns:a16="http://schemas.microsoft.com/office/drawing/2014/main" id="{BA6A40C2-A728-F499-7252-D1843D0C9A46}"/>
                </a:ext>
              </a:extLst>
            </p:cNvPr>
            <p:cNvSpPr/>
            <p:nvPr/>
          </p:nvSpPr>
          <p:spPr>
            <a:xfrm>
              <a:off x="6112881" y="5738085"/>
              <a:ext cx="1842247" cy="1223682"/>
            </a:xfrm>
            <a:prstGeom prst="clou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Calibri"/>
                <a:ea typeface="+mn-ea"/>
                <a:cs typeface="+mn-cs"/>
              </a:endParaRPr>
            </a:p>
          </p:txBody>
        </p:sp>
        <p:sp>
          <p:nvSpPr>
            <p:cNvPr id="39" name="Cloud 8">
              <a:extLst>
                <a:ext uri="{FF2B5EF4-FFF2-40B4-BE49-F238E27FC236}">
                  <a16:creationId xmlns:a16="http://schemas.microsoft.com/office/drawing/2014/main" id="{42867308-8380-128B-C233-4119BDA3984C}"/>
                </a:ext>
              </a:extLst>
            </p:cNvPr>
            <p:cNvSpPr/>
            <p:nvPr/>
          </p:nvSpPr>
          <p:spPr>
            <a:xfrm>
              <a:off x="6938683" y="5701553"/>
              <a:ext cx="1842247" cy="1021976"/>
            </a:xfrm>
            <a:prstGeom prst="clou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srgbClr val="FFFFFF"/>
                </a:solidFill>
                <a:effectLst/>
                <a:uLnTx/>
                <a:uFillTx/>
                <a:latin typeface="Calibri"/>
                <a:ea typeface="+mn-ea"/>
                <a:cs typeface="+mn-cs"/>
              </a:endParaRPr>
            </a:p>
          </p:txBody>
        </p:sp>
        <p:sp>
          <p:nvSpPr>
            <p:cNvPr id="40" name="Cloud 9">
              <a:extLst>
                <a:ext uri="{FF2B5EF4-FFF2-40B4-BE49-F238E27FC236}">
                  <a16:creationId xmlns:a16="http://schemas.microsoft.com/office/drawing/2014/main" id="{8C571162-6FCF-5F33-7847-54AA7E5A17CC}"/>
                </a:ext>
              </a:extLst>
            </p:cNvPr>
            <p:cNvSpPr/>
            <p:nvPr/>
          </p:nvSpPr>
          <p:spPr>
            <a:xfrm>
              <a:off x="8054790" y="5836023"/>
              <a:ext cx="1210234" cy="671370"/>
            </a:xfrm>
            <a:prstGeom prst="clou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dirty="0">
                <a:ln>
                  <a:noFill/>
                </a:ln>
                <a:solidFill>
                  <a:srgbClr val="FFFFFF"/>
                </a:solidFill>
                <a:effectLst/>
                <a:uLnTx/>
                <a:uFillTx/>
                <a:latin typeface="Calibri"/>
                <a:ea typeface="+mn-ea"/>
                <a:cs typeface="+mn-cs"/>
              </a:endParaRPr>
            </a:p>
          </p:txBody>
        </p:sp>
      </p:grpSp>
      <p:sp>
        <p:nvSpPr>
          <p:cNvPr id="41" name="Tekstiruutu 40">
            <a:extLst>
              <a:ext uri="{FF2B5EF4-FFF2-40B4-BE49-F238E27FC236}">
                <a16:creationId xmlns:a16="http://schemas.microsoft.com/office/drawing/2014/main" id="{0E0CA1F6-D9A2-FC62-ECA7-25EF848CBCC9}"/>
              </a:ext>
            </a:extLst>
          </p:cNvPr>
          <p:cNvSpPr txBox="1"/>
          <p:nvPr/>
        </p:nvSpPr>
        <p:spPr>
          <a:xfrm>
            <a:off x="7721378" y="5516275"/>
            <a:ext cx="2576878" cy="313351"/>
          </a:xfrm>
          <a:prstGeom prst="rect">
            <a:avLst/>
          </a:prstGeom>
          <a:noFill/>
          <a:ln w="28575" cmpd="sng">
            <a:noFill/>
          </a:ln>
        </p:spPr>
        <p:txBody>
          <a:bodyPr wrap="square" rtlCol="0" anchor="ctr">
            <a:noAutofit/>
          </a:bodyPr>
          <a:lstStyle>
            <a:defPPr>
              <a:defRPr lang="fi-FI"/>
            </a:defPPr>
            <a:lvl1pPr algn="ctr">
              <a:defRPr sz="105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272827"/>
                </a:solidFill>
                <a:effectLst/>
                <a:uLnTx/>
                <a:uFillTx/>
                <a:latin typeface="Calibri"/>
                <a:ea typeface="+mn-ea"/>
                <a:cs typeface="+mn-cs"/>
              </a:rPr>
              <a:t>Driftstjänster (DevOps)</a:t>
            </a:r>
          </a:p>
        </p:txBody>
      </p:sp>
      <p:sp>
        <p:nvSpPr>
          <p:cNvPr id="18" name="Tekstiruutu 17">
            <a:extLst>
              <a:ext uri="{FF2B5EF4-FFF2-40B4-BE49-F238E27FC236}">
                <a16:creationId xmlns:a16="http://schemas.microsoft.com/office/drawing/2014/main" id="{11F644A3-F637-E6B3-5DE9-5D7508ADD837}"/>
              </a:ext>
            </a:extLst>
          </p:cNvPr>
          <p:cNvSpPr txBox="1"/>
          <p:nvPr/>
        </p:nvSpPr>
        <p:spPr>
          <a:xfrm>
            <a:off x="693254" y="256808"/>
            <a:ext cx="6097656" cy="369332"/>
          </a:xfrm>
          <a:prstGeom prst="rect">
            <a:avLst/>
          </a:prstGeom>
          <a:noFill/>
        </p:spPr>
        <p:txBody>
          <a:bodyPr wrap="square">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800" b="1" i="0" u="none" strike="noStrike" cap="none" normalizeH="0" baseline="0" noProof="0">
                <a:ln>
                  <a:noFill/>
                </a:ln>
                <a:solidFill>
                  <a:srgbClr val="FFFFFF"/>
                </a:solidFill>
                <a:effectLst/>
                <a:uLnTx/>
                <a:uFillTx/>
                <a:latin typeface="Calibri"/>
                <a:ea typeface="+mn-ea"/>
                <a:cs typeface="+mn-cs"/>
              </a:rPr>
              <a:t>Suomi.fi-plattformen enligt tjänst 2023</a:t>
            </a:r>
          </a:p>
        </p:txBody>
      </p:sp>
      <p:grpSp>
        <p:nvGrpSpPr>
          <p:cNvPr id="2" name="Ryhmä 1">
            <a:extLst>
              <a:ext uri="{FF2B5EF4-FFF2-40B4-BE49-F238E27FC236}">
                <a16:creationId xmlns:a16="http://schemas.microsoft.com/office/drawing/2014/main" id="{D8717F1F-ADA0-776C-372A-C2B47DE2A327}"/>
              </a:ext>
            </a:extLst>
          </p:cNvPr>
          <p:cNvGrpSpPr/>
          <p:nvPr/>
        </p:nvGrpSpPr>
        <p:grpSpPr>
          <a:xfrm>
            <a:off x="2717903" y="1017868"/>
            <a:ext cx="928701" cy="928701"/>
            <a:chOff x="9535814" y="1445535"/>
            <a:chExt cx="928701" cy="928701"/>
          </a:xfrm>
        </p:grpSpPr>
        <p:sp>
          <p:nvSpPr>
            <p:cNvPr id="3" name="Oval 87">
              <a:extLst>
                <a:ext uri="{FF2B5EF4-FFF2-40B4-BE49-F238E27FC236}">
                  <a16:creationId xmlns:a16="http://schemas.microsoft.com/office/drawing/2014/main" id="{742BD581-F345-F916-088D-A05580FEBD58}"/>
                </a:ext>
              </a:extLst>
            </p:cNvPr>
            <p:cNvSpPr/>
            <p:nvPr/>
          </p:nvSpPr>
          <p:spPr>
            <a:xfrm>
              <a:off x="9535814" y="1445535"/>
              <a:ext cx="928701" cy="928701"/>
            </a:xfrm>
            <a:prstGeom prst="ellipse">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351" b="0" i="0" u="none" strike="noStrike" kern="1200" cap="none" spc="0" normalizeH="0" baseline="0" noProof="0" dirty="0">
                <a:ln>
                  <a:noFill/>
                </a:ln>
                <a:solidFill>
                  <a:srgbClr val="FFFFFF"/>
                </a:solidFill>
                <a:effectLst/>
                <a:uLnTx/>
                <a:uFillTx/>
                <a:latin typeface="Calibri"/>
                <a:ea typeface="+mn-ea"/>
                <a:cs typeface="+mn-cs"/>
              </a:endParaRPr>
            </a:p>
          </p:txBody>
        </p:sp>
        <p:pic>
          <p:nvPicPr>
            <p:cNvPr id="4" name="Picture 130" descr="Person33.png">
              <a:extLst>
                <a:ext uri="{FF2B5EF4-FFF2-40B4-BE49-F238E27FC236}">
                  <a16:creationId xmlns:a16="http://schemas.microsoft.com/office/drawing/2014/main" id="{91D37A89-60A8-528F-0F42-AB670B44A2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1031" y="1597626"/>
              <a:ext cx="535868" cy="642031"/>
            </a:xfrm>
            <a:prstGeom prst="rect">
              <a:avLst/>
            </a:prstGeom>
          </p:spPr>
        </p:pic>
      </p:grpSp>
      <p:grpSp>
        <p:nvGrpSpPr>
          <p:cNvPr id="5" name="Ryhmä 4">
            <a:extLst>
              <a:ext uri="{FF2B5EF4-FFF2-40B4-BE49-F238E27FC236}">
                <a16:creationId xmlns:a16="http://schemas.microsoft.com/office/drawing/2014/main" id="{904D0278-F549-97B8-213D-E58D0941770D}"/>
              </a:ext>
            </a:extLst>
          </p:cNvPr>
          <p:cNvGrpSpPr/>
          <p:nvPr/>
        </p:nvGrpSpPr>
        <p:grpSpPr>
          <a:xfrm>
            <a:off x="3509630" y="1025781"/>
            <a:ext cx="928701" cy="928701"/>
            <a:chOff x="10000166" y="2107266"/>
            <a:chExt cx="928701" cy="928701"/>
          </a:xfrm>
        </p:grpSpPr>
        <p:sp>
          <p:nvSpPr>
            <p:cNvPr id="6" name="Oval 88">
              <a:extLst>
                <a:ext uri="{FF2B5EF4-FFF2-40B4-BE49-F238E27FC236}">
                  <a16:creationId xmlns:a16="http://schemas.microsoft.com/office/drawing/2014/main" id="{EA12CD33-C8BF-5B0B-9D06-3BBEF32E7A09}"/>
                </a:ext>
              </a:extLst>
            </p:cNvPr>
            <p:cNvSpPr/>
            <p:nvPr/>
          </p:nvSpPr>
          <p:spPr>
            <a:xfrm>
              <a:off x="10000166" y="2107266"/>
              <a:ext cx="928701" cy="928701"/>
            </a:xfrm>
            <a:prstGeom prst="ellipse">
              <a:avLst/>
            </a:prstGeom>
            <a:solidFill>
              <a:schemeClr val="accent3">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351" b="0" i="0" u="none" strike="noStrike" kern="1200" cap="none" spc="0" normalizeH="0" baseline="0" noProof="0" dirty="0">
                <a:ln>
                  <a:noFill/>
                </a:ln>
                <a:solidFill>
                  <a:srgbClr val="FFFFFF"/>
                </a:solidFill>
                <a:effectLst/>
                <a:uLnTx/>
                <a:uFillTx/>
                <a:latin typeface="Calibri"/>
                <a:ea typeface="+mn-ea"/>
                <a:cs typeface="+mn-cs"/>
              </a:endParaRPr>
            </a:p>
          </p:txBody>
        </p:sp>
        <p:pic>
          <p:nvPicPr>
            <p:cNvPr id="7" name="Picture 132" descr="Person30.png">
              <a:extLst>
                <a:ext uri="{FF2B5EF4-FFF2-40B4-BE49-F238E27FC236}">
                  <a16:creationId xmlns:a16="http://schemas.microsoft.com/office/drawing/2014/main" id="{C36007E7-E182-1951-53E9-4CBC264ED57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0489" y="2338204"/>
              <a:ext cx="458571" cy="540000"/>
            </a:xfrm>
            <a:prstGeom prst="rect">
              <a:avLst/>
            </a:prstGeom>
          </p:spPr>
        </p:pic>
      </p:grpSp>
      <p:sp>
        <p:nvSpPr>
          <p:cNvPr id="8" name="Rectangle 6">
            <a:extLst>
              <a:ext uri="{FF2B5EF4-FFF2-40B4-BE49-F238E27FC236}">
                <a16:creationId xmlns:a16="http://schemas.microsoft.com/office/drawing/2014/main" id="{6D46FDA6-AF84-5D58-3C26-1E8AD7025CB2}"/>
              </a:ext>
            </a:extLst>
          </p:cNvPr>
          <p:cNvSpPr/>
          <p:nvPr/>
        </p:nvSpPr>
        <p:spPr>
          <a:xfrm>
            <a:off x="1317017" y="1160427"/>
            <a:ext cx="1305294" cy="769441"/>
          </a:xfrm>
          <a:prstGeom prst="rect">
            <a:avLst/>
          </a:prstGeom>
        </p:spPr>
        <p:txBody>
          <a:bodyPr wrap="none">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b="1" i="0" u="none" strike="noStrike" cap="none" normalizeH="0" baseline="0" noProof="0">
                <a:ln>
                  <a:noFill/>
                </a:ln>
                <a:solidFill>
                  <a:srgbClr val="FFFFFF"/>
                </a:solidFill>
                <a:effectLst/>
                <a:uLnTx/>
                <a:uFillTx/>
                <a:latin typeface="Calibri"/>
                <a:ea typeface="+mn-ea"/>
                <a:cs typeface="+mn-cs"/>
              </a:rPr>
              <a:t>Personer och organisationer</a:t>
            </a:r>
            <a:r>
              <a:rPr kumimoji="0" lang="sv-FI" i="0" u="none" strike="noStrike" cap="none" normalizeH="0" baseline="0" noProof="0">
                <a:ln>
                  <a:noFill/>
                </a:ln>
                <a:solidFill>
                  <a:srgbClr val="FFFFFF"/>
                </a:solidFill>
                <a:effectLst/>
                <a:uLnTx/>
                <a:uFillTx/>
                <a:latin typeface="Calibri"/>
                <a:ea typeface="+mn-ea"/>
                <a:cs typeface="+mn-cs"/>
              </a:rPr>
              <a:t/>
            </a:r>
            <a:br>
              <a:rPr kumimoji="0" lang="sv-FI" i="0" u="none" strike="noStrike" cap="none" normalizeH="0" baseline="0" noProof="0">
                <a:ln>
                  <a:noFill/>
                </a:ln>
                <a:solidFill>
                  <a:srgbClr val="FFFFFF"/>
                </a:solidFill>
                <a:effectLst/>
                <a:uLnTx/>
                <a:uFillTx/>
                <a:latin typeface="Calibri"/>
                <a:ea typeface="+mn-ea"/>
                <a:cs typeface="+mn-cs"/>
              </a:rPr>
            </a:br>
            <a:endParaRPr kumimoji="0" lang="sv-FI" i="0" u="none" strike="noStrike" cap="none" normalizeH="0" baseline="0" noProof="0">
              <a:ln>
                <a:noFill/>
              </a:ln>
              <a:solidFill>
                <a:srgbClr val="FFFFFF"/>
              </a:solidFill>
              <a:effectLst/>
              <a:uLnTx/>
              <a:uFillTx/>
              <a:latin typeface="Calibri"/>
              <a:ea typeface="+mn-ea"/>
              <a:cs typeface="+mn-cs"/>
            </a:endParaRP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600" b="1" i="0" u="none" strike="noStrike" cap="none" normalizeH="0" baseline="0" noProof="0">
                <a:ln>
                  <a:noFill/>
                </a:ln>
                <a:solidFill>
                  <a:srgbClr val="FFFFFF"/>
                </a:solidFill>
                <a:effectLst/>
                <a:uLnTx/>
                <a:uFillTx/>
                <a:latin typeface="Calibri"/>
                <a:ea typeface="+mn-ea"/>
                <a:cs typeface="+mn-cs"/>
              </a:rPr>
              <a:t>i Finland</a:t>
            </a:r>
          </a:p>
        </p:txBody>
      </p:sp>
      <p:sp>
        <p:nvSpPr>
          <p:cNvPr id="9" name="Rectangle 8">
            <a:extLst>
              <a:ext uri="{FF2B5EF4-FFF2-40B4-BE49-F238E27FC236}">
                <a16:creationId xmlns:a16="http://schemas.microsoft.com/office/drawing/2014/main" id="{99F2BE6A-B47C-7272-79D1-E000045A384F}"/>
              </a:ext>
            </a:extLst>
          </p:cNvPr>
          <p:cNvSpPr/>
          <p:nvPr/>
        </p:nvSpPr>
        <p:spPr>
          <a:xfrm>
            <a:off x="4420099" y="1160427"/>
            <a:ext cx="1305294" cy="769441"/>
          </a:xfrm>
          <a:prstGeom prst="rect">
            <a:avLst/>
          </a:prstGeom>
        </p:spPr>
        <p:txBody>
          <a:bodyPr wrap="none">
            <a:spAutoFit/>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FFFFFF"/>
                </a:solidFill>
                <a:effectLst/>
                <a:uLnTx/>
                <a:uFillTx/>
                <a:latin typeface="Calibri"/>
                <a:ea typeface="+mn-ea"/>
                <a:cs typeface="+mn-cs"/>
              </a:rPr>
              <a:t>Utländska</a:t>
            </a:r>
          </a:p>
          <a:p>
            <a:pPr marL="0" marR="0" lvl="0" indent="0" algn="r" defTabSz="914377" rtl="0" eaLnBrk="1" fontAlgn="auto" latinLnBrk="0" hangingPunct="1">
              <a:lnSpc>
                <a:spcPct val="100000"/>
              </a:lnSpc>
              <a:spcBef>
                <a:spcPts val="0"/>
              </a:spcBef>
              <a:spcAft>
                <a:spcPts val="0"/>
              </a:spcAft>
              <a:buClrTx/>
              <a:buSzTx/>
              <a:buFontTx/>
              <a:buNone/>
              <a:tabLst/>
              <a:defRPr/>
            </a:pPr>
            <a:r>
              <a:rPr kumimoji="0" lang="sv-FI" sz="1600" b="1" i="0" u="none" strike="noStrike" cap="none" normalizeH="0" baseline="0" noProof="0">
                <a:ln>
                  <a:noFill/>
                </a:ln>
                <a:solidFill>
                  <a:srgbClr val="FFFFFF"/>
                </a:solidFill>
                <a:effectLst/>
                <a:uLnTx/>
                <a:uFillTx/>
                <a:latin typeface="Calibri"/>
                <a:ea typeface="+mn-ea"/>
                <a:cs typeface="+mn-cs"/>
              </a:rPr>
              <a:t>Personer och</a:t>
            </a:r>
          </a:p>
          <a:p>
            <a:pPr marL="0" marR="0" lvl="0" indent="0" algn="r" defTabSz="914377" rtl="0" eaLnBrk="1" fontAlgn="auto" latinLnBrk="0" hangingPunct="1">
              <a:lnSpc>
                <a:spcPct val="100000"/>
              </a:lnSpc>
              <a:spcBef>
                <a:spcPts val="0"/>
              </a:spcBef>
              <a:spcAft>
                <a:spcPts val="0"/>
              </a:spcAft>
              <a:buClrTx/>
              <a:buSzTx/>
              <a:buFontTx/>
              <a:buNone/>
              <a:tabLst/>
              <a:defRPr/>
            </a:pPr>
            <a:r>
              <a:rPr kumimoji="0" lang="sv-FI" sz="1600" b="1" i="0" u="none" strike="noStrike" cap="none" normalizeH="0" baseline="0" noProof="0">
                <a:ln>
                  <a:noFill/>
                </a:ln>
                <a:solidFill>
                  <a:srgbClr val="FFFFFF"/>
                </a:solidFill>
                <a:effectLst/>
                <a:uLnTx/>
                <a:uFillTx/>
                <a:latin typeface="Calibri"/>
                <a:ea typeface="+mn-ea"/>
                <a:cs typeface="+mn-cs"/>
              </a:rPr>
              <a:t>organisationer</a:t>
            </a:r>
          </a:p>
        </p:txBody>
      </p:sp>
      <p:grpSp>
        <p:nvGrpSpPr>
          <p:cNvPr id="17" name="Ryhmä 16">
            <a:extLst>
              <a:ext uri="{FF2B5EF4-FFF2-40B4-BE49-F238E27FC236}">
                <a16:creationId xmlns:a16="http://schemas.microsoft.com/office/drawing/2014/main" id="{C108736E-26A2-3D85-63C4-B3CF9DE00356}"/>
              </a:ext>
            </a:extLst>
          </p:cNvPr>
          <p:cNvGrpSpPr/>
          <p:nvPr/>
        </p:nvGrpSpPr>
        <p:grpSpPr>
          <a:xfrm>
            <a:off x="7444990" y="2744533"/>
            <a:ext cx="4282820" cy="1060692"/>
            <a:chOff x="468455" y="2189063"/>
            <a:chExt cx="4282820" cy="1060692"/>
          </a:xfrm>
        </p:grpSpPr>
        <p:grpSp>
          <p:nvGrpSpPr>
            <p:cNvPr id="19" name="Ryhmä 18">
              <a:extLst>
                <a:ext uri="{FF2B5EF4-FFF2-40B4-BE49-F238E27FC236}">
                  <a16:creationId xmlns:a16="http://schemas.microsoft.com/office/drawing/2014/main" id="{B1DB86BB-B161-2222-0AA1-5412114D3FC1}"/>
                </a:ext>
              </a:extLst>
            </p:cNvPr>
            <p:cNvGrpSpPr/>
            <p:nvPr/>
          </p:nvGrpSpPr>
          <p:grpSpPr>
            <a:xfrm>
              <a:off x="468455" y="2189063"/>
              <a:ext cx="4275373" cy="328802"/>
              <a:chOff x="471125" y="2189063"/>
              <a:chExt cx="4275373" cy="328802"/>
            </a:xfrm>
          </p:grpSpPr>
          <p:sp>
            <p:nvSpPr>
              <p:cNvPr id="28" name="Tekstiruutu 27">
                <a:extLst>
                  <a:ext uri="{FF2B5EF4-FFF2-40B4-BE49-F238E27FC236}">
                    <a16:creationId xmlns:a16="http://schemas.microsoft.com/office/drawing/2014/main" id="{FA9C697E-332E-E996-5781-D1866FF73B2E}"/>
                  </a:ext>
                </a:extLst>
              </p:cNvPr>
              <p:cNvSpPr txBox="1"/>
              <p:nvPr/>
            </p:nvSpPr>
            <p:spPr>
              <a:xfrm>
                <a:off x="471125" y="2189063"/>
                <a:ext cx="1401296" cy="328802"/>
              </a:xfrm>
              <a:prstGeom prst="rect">
                <a:avLst/>
              </a:prstGeom>
              <a:solidFill>
                <a:schemeClr val="accent1">
                  <a:lumMod val="10000"/>
                  <a:lumOff val="90000"/>
                </a:schemeClr>
              </a:solidFill>
              <a:ln w="28575" cmpd="sng">
                <a:noFill/>
              </a:ln>
            </p:spPr>
            <p:txBody>
              <a:bodyPr wrap="square" rtlCol="0" anchor="ctr">
                <a:noAutofit/>
              </a:bodyPr>
              <a:lstStyle>
                <a:defPPr>
                  <a:defRPr lang="fi-FI"/>
                </a:defPPr>
                <a:lvl1pPr algn="ctr">
                  <a:defRPr sz="140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272827"/>
                    </a:solidFill>
                    <a:effectLst/>
                    <a:uLnTx/>
                    <a:uFillTx/>
                    <a:latin typeface="Calibri"/>
                    <a:ea typeface="+mn-ea"/>
                    <a:cs typeface="+mn-cs"/>
                  </a:rPr>
                  <a:t>Sanastot.suomi.fi/sv</a:t>
                </a:r>
              </a:p>
            </p:txBody>
          </p:sp>
          <p:sp>
            <p:nvSpPr>
              <p:cNvPr id="29" name="Tekstiruutu 28">
                <a:extLst>
                  <a:ext uri="{FF2B5EF4-FFF2-40B4-BE49-F238E27FC236}">
                    <a16:creationId xmlns:a16="http://schemas.microsoft.com/office/drawing/2014/main" id="{348D494B-FAEF-C33A-1708-86EEA4577E14}"/>
                  </a:ext>
                </a:extLst>
              </p:cNvPr>
              <p:cNvSpPr txBox="1"/>
              <p:nvPr/>
            </p:nvSpPr>
            <p:spPr>
              <a:xfrm>
                <a:off x="1903969" y="2189063"/>
                <a:ext cx="1401296" cy="328802"/>
              </a:xfrm>
              <a:prstGeom prst="rect">
                <a:avLst/>
              </a:prstGeom>
              <a:solidFill>
                <a:schemeClr val="accent1">
                  <a:lumMod val="10000"/>
                  <a:lumOff val="90000"/>
                </a:schemeClr>
              </a:solidFill>
              <a:ln w="28575" cmpd="sng">
                <a:noFill/>
              </a:ln>
            </p:spPr>
            <p:txBody>
              <a:bodyPr wrap="square" rtlCol="0" anchor="ctr">
                <a:noAutofit/>
              </a:bodyPr>
              <a:lstStyle>
                <a:defPPr>
                  <a:defRPr lang="fi-FI"/>
                </a:defPPr>
                <a:lvl1pPr algn="ctr">
                  <a:defRPr sz="140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272827"/>
                    </a:solidFill>
                    <a:effectLst/>
                    <a:uLnTx/>
                    <a:uFillTx/>
                    <a:latin typeface="Calibri"/>
                    <a:ea typeface="+mn-ea"/>
                    <a:cs typeface="+mn-cs"/>
                  </a:rPr>
                  <a:t>Koodistot.suomi.fi</a:t>
                </a:r>
              </a:p>
            </p:txBody>
          </p:sp>
          <p:sp>
            <p:nvSpPr>
              <p:cNvPr id="30" name="Tekstiruutu 29">
                <a:extLst>
                  <a:ext uri="{FF2B5EF4-FFF2-40B4-BE49-F238E27FC236}">
                    <a16:creationId xmlns:a16="http://schemas.microsoft.com/office/drawing/2014/main" id="{6073F422-ADBA-6029-1224-D4F971D71075}"/>
                  </a:ext>
                </a:extLst>
              </p:cNvPr>
              <p:cNvSpPr txBox="1"/>
              <p:nvPr/>
            </p:nvSpPr>
            <p:spPr>
              <a:xfrm>
                <a:off x="3345202" y="2189063"/>
                <a:ext cx="1401296" cy="328802"/>
              </a:xfrm>
              <a:prstGeom prst="rect">
                <a:avLst/>
              </a:prstGeom>
              <a:solidFill>
                <a:schemeClr val="accent1">
                  <a:lumMod val="10000"/>
                  <a:lumOff val="90000"/>
                </a:schemeClr>
              </a:solidFill>
              <a:ln w="28575" cmpd="sng">
                <a:noFill/>
              </a:ln>
            </p:spPr>
            <p:txBody>
              <a:bodyPr wrap="square" rtlCol="0" anchor="ctr">
                <a:noAutofit/>
              </a:bodyPr>
              <a:lstStyle>
                <a:defPPr>
                  <a:defRPr lang="fi-FI"/>
                </a:defPPr>
                <a:lvl1pPr algn="ctr">
                  <a:defRPr sz="140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272827"/>
                    </a:solidFill>
                    <a:effectLst/>
                    <a:uLnTx/>
                    <a:uFillTx/>
                    <a:latin typeface="Calibri"/>
                    <a:ea typeface="+mn-ea"/>
                    <a:cs typeface="+mn-cs"/>
                  </a:rPr>
                  <a:t>Tietomallit.suomi.fi</a:t>
                </a:r>
              </a:p>
            </p:txBody>
          </p:sp>
        </p:grpSp>
        <p:grpSp>
          <p:nvGrpSpPr>
            <p:cNvPr id="20" name="Ryhmä 19">
              <a:extLst>
                <a:ext uri="{FF2B5EF4-FFF2-40B4-BE49-F238E27FC236}">
                  <a16:creationId xmlns:a16="http://schemas.microsoft.com/office/drawing/2014/main" id="{C18A29CB-43B7-E2BB-80F4-97C6576A70E6}"/>
                </a:ext>
              </a:extLst>
            </p:cNvPr>
            <p:cNvGrpSpPr/>
            <p:nvPr/>
          </p:nvGrpSpPr>
          <p:grpSpPr>
            <a:xfrm>
              <a:off x="468455" y="2555008"/>
              <a:ext cx="4277538" cy="328802"/>
              <a:chOff x="468455" y="2559838"/>
              <a:chExt cx="4277538" cy="328802"/>
            </a:xfrm>
          </p:grpSpPr>
          <p:sp>
            <p:nvSpPr>
              <p:cNvPr id="25" name="Tekstiruutu 24">
                <a:extLst>
                  <a:ext uri="{FF2B5EF4-FFF2-40B4-BE49-F238E27FC236}">
                    <a16:creationId xmlns:a16="http://schemas.microsoft.com/office/drawing/2014/main" id="{67011984-3612-3113-77F1-FDC2E2348F63}"/>
                  </a:ext>
                </a:extLst>
              </p:cNvPr>
              <p:cNvSpPr txBox="1"/>
              <p:nvPr/>
            </p:nvSpPr>
            <p:spPr>
              <a:xfrm>
                <a:off x="468455" y="2559838"/>
                <a:ext cx="1401296" cy="328802"/>
              </a:xfrm>
              <a:prstGeom prst="rect">
                <a:avLst/>
              </a:prstGeom>
              <a:solidFill>
                <a:schemeClr val="accent1">
                  <a:lumMod val="10000"/>
                  <a:lumOff val="90000"/>
                </a:schemeClr>
              </a:solidFill>
              <a:ln w="28575" cmpd="sng">
                <a:noFill/>
              </a:ln>
            </p:spPr>
            <p:txBody>
              <a:bodyPr wrap="square" rtlCol="0" anchor="ctr">
                <a:noAutofit/>
              </a:bodyPr>
              <a:lstStyle>
                <a:defPPr>
                  <a:defRPr lang="fi-FI"/>
                </a:defPPr>
                <a:lvl1pPr algn="ctr">
                  <a:defRPr sz="140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272827"/>
                    </a:solidFill>
                    <a:effectLst/>
                    <a:uLnTx/>
                    <a:uFillTx/>
                    <a:latin typeface="Calibri"/>
                    <a:ea typeface="+mn-ea"/>
                    <a:cs typeface="+mn-cs"/>
                  </a:rPr>
                  <a:t>Avoindata.fi</a:t>
                </a:r>
              </a:p>
            </p:txBody>
          </p:sp>
          <p:sp>
            <p:nvSpPr>
              <p:cNvPr id="26" name="Tekstiruutu 25">
                <a:extLst>
                  <a:ext uri="{FF2B5EF4-FFF2-40B4-BE49-F238E27FC236}">
                    <a16:creationId xmlns:a16="http://schemas.microsoft.com/office/drawing/2014/main" id="{A601D84B-DBED-6D70-58A0-E328A8C8E0AA}"/>
                  </a:ext>
                </a:extLst>
              </p:cNvPr>
              <p:cNvSpPr txBox="1"/>
              <p:nvPr/>
            </p:nvSpPr>
            <p:spPr>
              <a:xfrm>
                <a:off x="1906576" y="2559838"/>
                <a:ext cx="1401296" cy="328802"/>
              </a:xfrm>
              <a:prstGeom prst="rect">
                <a:avLst/>
              </a:prstGeom>
              <a:solidFill>
                <a:schemeClr val="accent1">
                  <a:lumMod val="10000"/>
                  <a:lumOff val="90000"/>
                </a:schemeClr>
              </a:solidFill>
              <a:ln w="28575" cmpd="sng">
                <a:noFill/>
              </a:ln>
            </p:spPr>
            <p:txBody>
              <a:bodyPr wrap="square" rtlCol="0" anchor="ctr">
                <a:noAutofit/>
              </a:bodyPr>
              <a:lstStyle>
                <a:defPPr>
                  <a:defRPr lang="fi-FI"/>
                </a:defPPr>
                <a:lvl1pPr algn="ctr">
                  <a:defRPr sz="140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272827"/>
                    </a:solidFill>
                    <a:effectLst/>
                    <a:uLnTx/>
                    <a:uFillTx/>
                    <a:latin typeface="Calibri"/>
                    <a:ea typeface="+mn-ea"/>
                    <a:cs typeface="+mn-cs"/>
                  </a:rPr>
                  <a:t>Skyddade data</a:t>
                </a:r>
              </a:p>
            </p:txBody>
          </p:sp>
          <p:sp>
            <p:nvSpPr>
              <p:cNvPr id="27" name="Tekstiruutu 26">
                <a:extLst>
                  <a:ext uri="{FF2B5EF4-FFF2-40B4-BE49-F238E27FC236}">
                    <a16:creationId xmlns:a16="http://schemas.microsoft.com/office/drawing/2014/main" id="{70F2A574-6E15-2A2F-1181-CF23F7BBBD49}"/>
                  </a:ext>
                </a:extLst>
              </p:cNvPr>
              <p:cNvSpPr txBox="1"/>
              <p:nvPr/>
            </p:nvSpPr>
            <p:spPr>
              <a:xfrm>
                <a:off x="3344697" y="2559838"/>
                <a:ext cx="1401296" cy="328802"/>
              </a:xfrm>
              <a:prstGeom prst="rect">
                <a:avLst/>
              </a:prstGeom>
              <a:solidFill>
                <a:schemeClr val="accent1">
                  <a:lumMod val="10000"/>
                  <a:lumOff val="90000"/>
                </a:schemeClr>
              </a:solidFill>
              <a:ln w="28575" cmpd="sng">
                <a:noFill/>
              </a:ln>
            </p:spPr>
            <p:txBody>
              <a:bodyPr wrap="square" rtlCol="0" anchor="ctr">
                <a:noAutofit/>
              </a:bodyPr>
              <a:lstStyle>
                <a:defPPr>
                  <a:defRPr lang="fi-FI"/>
                </a:defPPr>
                <a:lvl1pPr algn="ctr">
                  <a:defRPr sz="140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272827"/>
                    </a:solidFill>
                    <a:effectLst/>
                    <a:uLnTx/>
                    <a:uFillTx/>
                    <a:latin typeface="Calibri"/>
                    <a:ea typeface="+mn-ea"/>
                    <a:cs typeface="+mn-cs"/>
                  </a:rPr>
                  <a:t>API-katalogen</a:t>
                </a:r>
              </a:p>
            </p:txBody>
          </p:sp>
        </p:grpSp>
        <p:grpSp>
          <p:nvGrpSpPr>
            <p:cNvPr id="21" name="Ryhmä 20">
              <a:extLst>
                <a:ext uri="{FF2B5EF4-FFF2-40B4-BE49-F238E27FC236}">
                  <a16:creationId xmlns:a16="http://schemas.microsoft.com/office/drawing/2014/main" id="{9524A070-2584-1FAE-F463-C028509B6FD2}"/>
                </a:ext>
              </a:extLst>
            </p:cNvPr>
            <p:cNvGrpSpPr/>
            <p:nvPr/>
          </p:nvGrpSpPr>
          <p:grpSpPr>
            <a:xfrm>
              <a:off x="468455" y="2920953"/>
              <a:ext cx="4282820" cy="328802"/>
              <a:chOff x="471125" y="2920953"/>
              <a:chExt cx="4282820" cy="328802"/>
            </a:xfrm>
          </p:grpSpPr>
          <p:sp>
            <p:nvSpPr>
              <p:cNvPr id="22" name="Tekstiruutu 21">
                <a:extLst>
                  <a:ext uri="{FF2B5EF4-FFF2-40B4-BE49-F238E27FC236}">
                    <a16:creationId xmlns:a16="http://schemas.microsoft.com/office/drawing/2014/main" id="{4CD550CC-BB18-03D6-BB63-E85ECE4AD81B}"/>
                  </a:ext>
                </a:extLst>
              </p:cNvPr>
              <p:cNvSpPr txBox="1"/>
              <p:nvPr/>
            </p:nvSpPr>
            <p:spPr>
              <a:xfrm>
                <a:off x="471125" y="2920953"/>
                <a:ext cx="1401296" cy="328802"/>
              </a:xfrm>
              <a:prstGeom prst="rect">
                <a:avLst/>
              </a:prstGeom>
              <a:solidFill>
                <a:schemeClr val="accent1">
                  <a:lumMod val="10000"/>
                  <a:lumOff val="90000"/>
                </a:schemeClr>
              </a:solidFill>
              <a:ln w="28575" cmpd="sng">
                <a:noFill/>
              </a:ln>
            </p:spPr>
            <p:txBody>
              <a:bodyPr wrap="square" rtlCol="0" anchor="ctr">
                <a:noAutofit/>
              </a:bodyPr>
              <a:lstStyle>
                <a:defPPr>
                  <a:defRPr lang="fi-FI"/>
                </a:defPPr>
                <a:lvl1pPr algn="ctr">
                  <a:defRPr sz="140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272827"/>
                    </a:solidFill>
                    <a:effectLst/>
                    <a:uLnTx/>
                    <a:uFillTx/>
                    <a:latin typeface="Calibri"/>
                    <a:ea typeface="+mn-ea"/>
                    <a:cs typeface="+mn-cs"/>
                  </a:rPr>
                  <a:t>Design System</a:t>
                </a:r>
              </a:p>
            </p:txBody>
          </p:sp>
          <p:sp>
            <p:nvSpPr>
              <p:cNvPr id="23" name="Tekstiruutu 22">
                <a:extLst>
                  <a:ext uri="{FF2B5EF4-FFF2-40B4-BE49-F238E27FC236}">
                    <a16:creationId xmlns:a16="http://schemas.microsoft.com/office/drawing/2014/main" id="{B3659BF7-E772-B344-FEA7-F32E5272CFFC}"/>
                  </a:ext>
                </a:extLst>
              </p:cNvPr>
              <p:cNvSpPr txBox="1"/>
              <p:nvPr/>
            </p:nvSpPr>
            <p:spPr>
              <a:xfrm>
                <a:off x="1916081" y="2920953"/>
                <a:ext cx="1401296" cy="328802"/>
              </a:xfrm>
              <a:prstGeom prst="rect">
                <a:avLst/>
              </a:prstGeom>
              <a:solidFill>
                <a:schemeClr val="accent1">
                  <a:lumMod val="10000"/>
                  <a:lumOff val="90000"/>
                </a:schemeClr>
              </a:solidFill>
              <a:ln w="28575" cmpd="sng">
                <a:noFill/>
              </a:ln>
            </p:spPr>
            <p:txBody>
              <a:bodyPr wrap="square" rtlCol="0" anchor="ctr">
                <a:noAutofit/>
              </a:bodyPr>
              <a:lstStyle>
                <a:defPPr>
                  <a:defRPr lang="fi-FI"/>
                </a:defPPr>
                <a:lvl1pPr algn="ctr">
                  <a:defRPr sz="140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272827"/>
                    </a:solidFill>
                    <a:effectLst/>
                    <a:uLnTx/>
                    <a:uFillTx/>
                    <a:latin typeface="Calibri"/>
                    <a:ea typeface="+mn-ea"/>
                    <a:cs typeface="+mn-cs"/>
                  </a:rPr>
                  <a:t>Serviceadministration</a:t>
                </a:r>
              </a:p>
            </p:txBody>
          </p:sp>
          <p:sp>
            <p:nvSpPr>
              <p:cNvPr id="24" name="Tekstiruutu 23">
                <a:extLst>
                  <a:ext uri="{FF2B5EF4-FFF2-40B4-BE49-F238E27FC236}">
                    <a16:creationId xmlns:a16="http://schemas.microsoft.com/office/drawing/2014/main" id="{57D4D0AA-6EC8-0349-877F-5A3DE4BDAE54}"/>
                  </a:ext>
                </a:extLst>
              </p:cNvPr>
              <p:cNvSpPr txBox="1"/>
              <p:nvPr/>
            </p:nvSpPr>
            <p:spPr>
              <a:xfrm>
                <a:off x="3352649" y="2920953"/>
                <a:ext cx="1401296" cy="328802"/>
              </a:xfrm>
              <a:prstGeom prst="rect">
                <a:avLst/>
              </a:prstGeom>
              <a:solidFill>
                <a:schemeClr val="accent1">
                  <a:lumMod val="10000"/>
                  <a:lumOff val="90000"/>
                </a:schemeClr>
              </a:solidFill>
              <a:ln w="28575" cmpd="sng">
                <a:noFill/>
              </a:ln>
            </p:spPr>
            <p:txBody>
              <a:bodyPr wrap="square" rtlCol="0" anchor="ctr">
                <a:noAutofit/>
              </a:bodyPr>
              <a:lstStyle>
                <a:defPPr>
                  <a:defRPr lang="fi-FI"/>
                </a:defPPr>
                <a:lvl1pPr algn="ctr">
                  <a:defRPr sz="140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272827"/>
                    </a:solidFill>
                    <a:effectLst/>
                    <a:uLnTx/>
                    <a:uFillTx/>
                    <a:latin typeface="Calibri"/>
                    <a:ea typeface="+mn-ea"/>
                    <a:cs typeface="+mn-cs"/>
                  </a:rPr>
                  <a:t>Rapportering</a:t>
                </a:r>
              </a:p>
            </p:txBody>
          </p:sp>
        </p:grpSp>
      </p:grpSp>
      <p:sp>
        <p:nvSpPr>
          <p:cNvPr id="32" name="Tekstiruutu 67">
            <a:extLst>
              <a:ext uri="{FF2B5EF4-FFF2-40B4-BE49-F238E27FC236}">
                <a16:creationId xmlns:a16="http://schemas.microsoft.com/office/drawing/2014/main" id="{BDF7152D-6EEA-0D0B-342B-34F3AB5C247A}"/>
              </a:ext>
            </a:extLst>
          </p:cNvPr>
          <p:cNvSpPr txBox="1"/>
          <p:nvPr/>
        </p:nvSpPr>
        <p:spPr>
          <a:xfrm>
            <a:off x="658532" y="4958467"/>
            <a:ext cx="11069277" cy="461759"/>
          </a:xfrm>
          <a:prstGeom prst="rect">
            <a:avLst/>
          </a:prstGeom>
          <a:solidFill>
            <a:schemeClr val="accent1">
              <a:lumMod val="75000"/>
              <a:lumOff val="25000"/>
            </a:schemeClr>
          </a:solidFill>
          <a:ln w="28575">
            <a:solidFill>
              <a:schemeClr val="accent1">
                <a:lumMod val="50000"/>
                <a:lumOff val="50000"/>
              </a:schemeClr>
            </a:solidFill>
          </a:ln>
        </p:spPr>
        <p:txBody>
          <a:bodyPr wrap="square" rtlCol="0" anchor="ctr">
            <a:noAutofit/>
          </a:bodyPr>
          <a:lstStyle>
            <a:defPPr>
              <a:defRPr lang="fi-FI"/>
            </a:defPPr>
            <a:lvl1pPr>
              <a:defRPr sz="140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Tjänstekanal</a:t>
            </a:r>
          </a:p>
        </p:txBody>
      </p:sp>
      <p:sp>
        <p:nvSpPr>
          <p:cNvPr id="42" name="Tekstiruutu 41">
            <a:extLst>
              <a:ext uri="{FF2B5EF4-FFF2-40B4-BE49-F238E27FC236}">
                <a16:creationId xmlns:a16="http://schemas.microsoft.com/office/drawing/2014/main" id="{12320942-9541-8332-04FF-78EAF1CF533B}"/>
              </a:ext>
            </a:extLst>
          </p:cNvPr>
          <p:cNvSpPr txBox="1"/>
          <p:nvPr/>
        </p:nvSpPr>
        <p:spPr>
          <a:xfrm>
            <a:off x="2756983" y="3390412"/>
            <a:ext cx="1990029" cy="396000"/>
          </a:xfrm>
          <a:prstGeom prst="rect">
            <a:avLst/>
          </a:prstGeom>
          <a:solidFill>
            <a:schemeClr val="accent1">
              <a:lumMod val="75000"/>
              <a:lumOff val="25000"/>
            </a:schemeClr>
          </a:solidFill>
          <a:ln w="28575" cmpd="sng">
            <a:solidFill>
              <a:schemeClr val="accent1">
                <a:lumMod val="50000"/>
                <a:lumOff val="50000"/>
              </a:schemeClr>
            </a:solidFill>
          </a:ln>
        </p:spPr>
        <p:txBody>
          <a:bodyPr wrap="square" rtlCol="0" anchor="ctr">
            <a:noAutofit/>
          </a:bodyPr>
          <a:lstStyle>
            <a:defPPr>
              <a:defRPr lang="fi-FI"/>
            </a:defPPr>
            <a:lvl1pPr algn="ctr">
              <a:defRPr sz="105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Servicedatalagret</a:t>
            </a:r>
          </a:p>
        </p:txBody>
      </p:sp>
      <p:sp>
        <p:nvSpPr>
          <p:cNvPr id="44" name="Tekstiruutu 43">
            <a:extLst>
              <a:ext uri="{FF2B5EF4-FFF2-40B4-BE49-F238E27FC236}">
                <a16:creationId xmlns:a16="http://schemas.microsoft.com/office/drawing/2014/main" id="{46AC7AEF-F199-AC8D-4557-1089F1CD331C}"/>
              </a:ext>
            </a:extLst>
          </p:cNvPr>
          <p:cNvSpPr txBox="1"/>
          <p:nvPr/>
        </p:nvSpPr>
        <p:spPr>
          <a:xfrm>
            <a:off x="4874617" y="2270434"/>
            <a:ext cx="1990029" cy="396000"/>
          </a:xfrm>
          <a:prstGeom prst="rect">
            <a:avLst/>
          </a:prstGeom>
          <a:solidFill>
            <a:schemeClr val="accent1">
              <a:lumMod val="75000"/>
              <a:lumOff val="25000"/>
            </a:schemeClr>
          </a:solidFill>
          <a:ln w="28575" cmpd="sng">
            <a:solidFill>
              <a:schemeClr val="accent1">
                <a:lumMod val="50000"/>
                <a:lumOff val="50000"/>
              </a:schemeClr>
            </a:solidFill>
          </a:ln>
        </p:spPr>
        <p:txBody>
          <a:bodyPr wrap="square" rtlCol="0" anchor="ctr">
            <a:noAutofit/>
          </a:bodyPr>
          <a:lstStyle>
            <a:defPPr>
              <a:defRPr lang="fi-FI"/>
            </a:defPPr>
            <a:lvl1pPr algn="ctr">
              <a:defRPr sz="105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Suomi.fi</a:t>
            </a:r>
          </a:p>
        </p:txBody>
      </p:sp>
      <p:sp>
        <p:nvSpPr>
          <p:cNvPr id="45" name="Tekstiruutu 44">
            <a:extLst>
              <a:ext uri="{FF2B5EF4-FFF2-40B4-BE49-F238E27FC236}">
                <a16:creationId xmlns:a16="http://schemas.microsoft.com/office/drawing/2014/main" id="{47E373F9-BC6A-2078-D5E0-D9A32DE2ACE6}"/>
              </a:ext>
            </a:extLst>
          </p:cNvPr>
          <p:cNvSpPr txBox="1"/>
          <p:nvPr/>
        </p:nvSpPr>
        <p:spPr>
          <a:xfrm>
            <a:off x="658532" y="2275965"/>
            <a:ext cx="1990029" cy="396000"/>
          </a:xfrm>
          <a:prstGeom prst="rect">
            <a:avLst/>
          </a:prstGeom>
          <a:solidFill>
            <a:schemeClr val="accent1">
              <a:lumMod val="75000"/>
              <a:lumOff val="25000"/>
            </a:schemeClr>
          </a:solidFill>
          <a:ln w="28575" cmpd="sng">
            <a:solidFill>
              <a:schemeClr val="accent1">
                <a:lumMod val="50000"/>
                <a:lumOff val="50000"/>
              </a:schemeClr>
            </a:solidFill>
          </a:ln>
        </p:spPr>
        <p:txBody>
          <a:bodyPr wrap="square" rtlCol="0" anchor="ctr">
            <a:noAutofit/>
          </a:bodyPr>
          <a:lstStyle>
            <a:defPPr>
              <a:defRPr lang="fi-FI"/>
            </a:defPPr>
            <a:lvl1pPr algn="ctr">
              <a:defRPr sz="105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Identifiering</a:t>
            </a:r>
          </a:p>
        </p:txBody>
      </p:sp>
      <p:sp>
        <p:nvSpPr>
          <p:cNvPr id="46" name="Tekstiruutu 45">
            <a:extLst>
              <a:ext uri="{FF2B5EF4-FFF2-40B4-BE49-F238E27FC236}">
                <a16:creationId xmlns:a16="http://schemas.microsoft.com/office/drawing/2014/main" id="{319000FB-6864-CA93-9D2E-75DAE67BB0D1}"/>
              </a:ext>
            </a:extLst>
          </p:cNvPr>
          <p:cNvSpPr txBox="1"/>
          <p:nvPr/>
        </p:nvSpPr>
        <p:spPr>
          <a:xfrm>
            <a:off x="662748" y="3397500"/>
            <a:ext cx="1990029" cy="396000"/>
          </a:xfrm>
          <a:prstGeom prst="rect">
            <a:avLst/>
          </a:prstGeom>
          <a:solidFill>
            <a:schemeClr val="accent1">
              <a:lumMod val="75000"/>
              <a:lumOff val="25000"/>
            </a:schemeClr>
          </a:solidFill>
          <a:ln w="28575" cmpd="sng">
            <a:solidFill>
              <a:schemeClr val="accent1">
                <a:lumMod val="50000"/>
                <a:lumOff val="50000"/>
              </a:schemeClr>
            </a:solidFill>
          </a:ln>
        </p:spPr>
        <p:txBody>
          <a:bodyPr wrap="square" rtlCol="0" anchor="ctr">
            <a:noAutofit/>
          </a:bodyPr>
          <a:lstStyle>
            <a:defPPr>
              <a:defRPr lang="fi-FI"/>
            </a:defPPr>
            <a:lvl1pPr algn="ctr">
              <a:defRPr sz="105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Befogenheter</a:t>
            </a:r>
          </a:p>
        </p:txBody>
      </p:sp>
      <p:sp>
        <p:nvSpPr>
          <p:cNvPr id="67" name="Tekstiruutu 66">
            <a:extLst>
              <a:ext uri="{FF2B5EF4-FFF2-40B4-BE49-F238E27FC236}">
                <a16:creationId xmlns:a16="http://schemas.microsoft.com/office/drawing/2014/main" id="{D6A77116-FE94-6994-A4A7-A9DE8A5F9698}"/>
              </a:ext>
            </a:extLst>
          </p:cNvPr>
          <p:cNvSpPr txBox="1"/>
          <p:nvPr/>
        </p:nvSpPr>
        <p:spPr>
          <a:xfrm>
            <a:off x="668087" y="2830011"/>
            <a:ext cx="1990029" cy="396000"/>
          </a:xfrm>
          <a:prstGeom prst="rect">
            <a:avLst/>
          </a:prstGeom>
          <a:solidFill>
            <a:schemeClr val="accent1">
              <a:lumMod val="75000"/>
              <a:lumOff val="25000"/>
            </a:schemeClr>
          </a:solidFill>
          <a:ln w="28575" cmpd="sng">
            <a:solidFill>
              <a:schemeClr val="accent1">
                <a:lumMod val="50000"/>
                <a:lumOff val="50000"/>
              </a:schemeClr>
            </a:solidFill>
          </a:ln>
        </p:spPr>
        <p:txBody>
          <a:bodyPr wrap="square" rtlCol="0" anchor="ctr">
            <a:noAutofit/>
          </a:bodyPr>
          <a:lstStyle>
            <a:defPPr>
              <a:defRPr lang="fi-FI"/>
            </a:defPPr>
            <a:lvl1pPr algn="ctr">
              <a:defRPr sz="105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Meddelanden</a:t>
            </a:r>
          </a:p>
        </p:txBody>
      </p:sp>
      <p:sp>
        <p:nvSpPr>
          <p:cNvPr id="68" name="Tekstiruutu 67">
            <a:extLst>
              <a:ext uri="{FF2B5EF4-FFF2-40B4-BE49-F238E27FC236}">
                <a16:creationId xmlns:a16="http://schemas.microsoft.com/office/drawing/2014/main" id="{47D787BF-DA07-B60E-DA38-043F43A5FFED}"/>
              </a:ext>
            </a:extLst>
          </p:cNvPr>
          <p:cNvSpPr txBox="1"/>
          <p:nvPr/>
        </p:nvSpPr>
        <p:spPr>
          <a:xfrm>
            <a:off x="2774542" y="2830011"/>
            <a:ext cx="1990029" cy="396000"/>
          </a:xfrm>
          <a:prstGeom prst="rect">
            <a:avLst/>
          </a:prstGeom>
          <a:solidFill>
            <a:schemeClr val="accent1">
              <a:lumMod val="75000"/>
              <a:lumOff val="25000"/>
            </a:schemeClr>
          </a:solidFill>
          <a:ln w="28575" cmpd="sng">
            <a:solidFill>
              <a:schemeClr val="accent1">
                <a:lumMod val="50000"/>
                <a:lumOff val="50000"/>
              </a:schemeClr>
            </a:solidFill>
          </a:ln>
        </p:spPr>
        <p:txBody>
          <a:bodyPr wrap="square" rtlCol="0" anchor="ctr">
            <a:noAutofit/>
          </a:bodyPr>
          <a:lstStyle>
            <a:defPPr>
              <a:defRPr lang="fi-FI"/>
            </a:defPPr>
            <a:lvl1pPr algn="ctr">
              <a:defRPr sz="105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Suomi.fi-mobil</a:t>
            </a:r>
          </a:p>
        </p:txBody>
      </p:sp>
      <p:sp>
        <p:nvSpPr>
          <p:cNvPr id="69" name="Tekstiruutu 68">
            <a:extLst>
              <a:ext uri="{FF2B5EF4-FFF2-40B4-BE49-F238E27FC236}">
                <a16:creationId xmlns:a16="http://schemas.microsoft.com/office/drawing/2014/main" id="{EA3CA176-DE2D-3141-0502-C6C50AF54634}"/>
              </a:ext>
            </a:extLst>
          </p:cNvPr>
          <p:cNvSpPr txBox="1"/>
          <p:nvPr/>
        </p:nvSpPr>
        <p:spPr>
          <a:xfrm>
            <a:off x="4871718" y="3400091"/>
            <a:ext cx="1990029" cy="396000"/>
          </a:xfrm>
          <a:prstGeom prst="rect">
            <a:avLst/>
          </a:prstGeom>
          <a:solidFill>
            <a:schemeClr val="accent1">
              <a:lumMod val="75000"/>
              <a:lumOff val="25000"/>
            </a:schemeClr>
          </a:solidFill>
          <a:ln w="28575" cmpd="sng">
            <a:solidFill>
              <a:schemeClr val="accent1">
                <a:lumMod val="50000"/>
                <a:lumOff val="50000"/>
              </a:schemeClr>
            </a:solidFill>
          </a:ln>
        </p:spPr>
        <p:txBody>
          <a:bodyPr wrap="square" rtlCol="0" anchor="ctr">
            <a:noAutofit/>
          </a:bodyPr>
          <a:lstStyle>
            <a:defPPr>
              <a:defRPr lang="fi-FI"/>
            </a:defPPr>
            <a:lvl1pPr algn="ctr">
              <a:defRPr sz="105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Avgifter</a:t>
            </a:r>
          </a:p>
        </p:txBody>
      </p:sp>
      <p:sp>
        <p:nvSpPr>
          <p:cNvPr id="70" name="Tekstiruutu 69">
            <a:extLst>
              <a:ext uri="{FF2B5EF4-FFF2-40B4-BE49-F238E27FC236}">
                <a16:creationId xmlns:a16="http://schemas.microsoft.com/office/drawing/2014/main" id="{B1AACED7-CECA-C39E-FD8D-2B86FB844952}"/>
              </a:ext>
            </a:extLst>
          </p:cNvPr>
          <p:cNvSpPr txBox="1"/>
          <p:nvPr/>
        </p:nvSpPr>
        <p:spPr>
          <a:xfrm>
            <a:off x="4873125" y="2829665"/>
            <a:ext cx="1990029" cy="396000"/>
          </a:xfrm>
          <a:prstGeom prst="rect">
            <a:avLst/>
          </a:prstGeom>
          <a:solidFill>
            <a:schemeClr val="accent1">
              <a:lumMod val="75000"/>
              <a:lumOff val="25000"/>
            </a:schemeClr>
          </a:solidFill>
          <a:ln w="28575" cmpd="sng">
            <a:solidFill>
              <a:schemeClr val="accent1">
                <a:lumMod val="50000"/>
                <a:lumOff val="50000"/>
              </a:schemeClr>
            </a:solidFill>
          </a:ln>
        </p:spPr>
        <p:txBody>
          <a:bodyPr wrap="square" rtlCol="0" anchor="ctr">
            <a:noAutofit/>
          </a:bodyPr>
          <a:lstStyle>
            <a:defPPr>
              <a:defRPr lang="fi-FI"/>
            </a:defPPr>
            <a:lvl1pPr algn="ctr">
              <a:defRPr sz="105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Kartor</a:t>
            </a:r>
          </a:p>
        </p:txBody>
      </p:sp>
      <p:sp>
        <p:nvSpPr>
          <p:cNvPr id="73" name="Tekstiruutu 72">
            <a:extLst>
              <a:ext uri="{FF2B5EF4-FFF2-40B4-BE49-F238E27FC236}">
                <a16:creationId xmlns:a16="http://schemas.microsoft.com/office/drawing/2014/main" id="{7CF6DBAB-56AF-3402-F086-A561E99BA344}"/>
              </a:ext>
            </a:extLst>
          </p:cNvPr>
          <p:cNvSpPr txBox="1"/>
          <p:nvPr/>
        </p:nvSpPr>
        <p:spPr>
          <a:xfrm>
            <a:off x="2767859" y="3906915"/>
            <a:ext cx="1990029" cy="396000"/>
          </a:xfrm>
          <a:prstGeom prst="rect">
            <a:avLst/>
          </a:prstGeom>
          <a:solidFill>
            <a:schemeClr val="accent1">
              <a:lumMod val="75000"/>
              <a:lumOff val="25000"/>
            </a:schemeClr>
          </a:solidFill>
          <a:ln w="28575" cmpd="sng">
            <a:solidFill>
              <a:schemeClr val="accent1">
                <a:lumMod val="50000"/>
                <a:lumOff val="50000"/>
              </a:schemeClr>
            </a:solidFill>
          </a:ln>
        </p:spPr>
        <p:txBody>
          <a:bodyPr wrap="square" rtlCol="0" anchor="ctr">
            <a:noAutofit/>
          </a:bodyPr>
          <a:lstStyle>
            <a:defPPr>
              <a:defRPr lang="fi-FI"/>
            </a:defPPr>
            <a:lvl1pPr algn="ctr">
              <a:defRPr sz="105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Kvalitetsverktyg</a:t>
            </a:r>
          </a:p>
        </p:txBody>
      </p:sp>
      <p:sp>
        <p:nvSpPr>
          <p:cNvPr id="77" name="Tekstiruutu 76">
            <a:extLst>
              <a:ext uri="{FF2B5EF4-FFF2-40B4-BE49-F238E27FC236}">
                <a16:creationId xmlns:a16="http://schemas.microsoft.com/office/drawing/2014/main" id="{4EC071CD-FD44-2CE7-5EE9-6DD09528870A}"/>
              </a:ext>
            </a:extLst>
          </p:cNvPr>
          <p:cNvSpPr txBox="1"/>
          <p:nvPr/>
        </p:nvSpPr>
        <p:spPr>
          <a:xfrm>
            <a:off x="7940579" y="2253410"/>
            <a:ext cx="3275806" cy="313351"/>
          </a:xfrm>
          <a:prstGeom prst="rect">
            <a:avLst/>
          </a:prstGeom>
          <a:noFill/>
          <a:ln w="28575" cmpd="sng">
            <a:noFill/>
          </a:ln>
        </p:spPr>
        <p:txBody>
          <a:bodyPr wrap="square" rtlCol="0" anchor="ctr">
            <a:noAutofit/>
          </a:bodyPr>
          <a:lstStyle>
            <a:defPPr>
              <a:defRPr lang="fi-FI"/>
            </a:defPPr>
            <a:lvl1pPr algn="ctr">
              <a:defRPr sz="105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Stödtjänster</a:t>
            </a:r>
          </a:p>
        </p:txBody>
      </p:sp>
      <p:sp>
        <p:nvSpPr>
          <p:cNvPr id="84" name="Tekstiruutu 83">
            <a:extLst>
              <a:ext uri="{FF2B5EF4-FFF2-40B4-BE49-F238E27FC236}">
                <a16:creationId xmlns:a16="http://schemas.microsoft.com/office/drawing/2014/main" id="{797C338F-CE24-4804-A599-1758414ABB7F}"/>
              </a:ext>
            </a:extLst>
          </p:cNvPr>
          <p:cNvSpPr txBox="1"/>
          <p:nvPr/>
        </p:nvSpPr>
        <p:spPr>
          <a:xfrm>
            <a:off x="2766574" y="2271877"/>
            <a:ext cx="1990029" cy="396000"/>
          </a:xfrm>
          <a:prstGeom prst="rect">
            <a:avLst/>
          </a:prstGeom>
          <a:solidFill>
            <a:srgbClr val="004289"/>
          </a:solidFill>
          <a:ln w="28575" cmpd="sng">
            <a:solidFill>
              <a:srgbClr val="0060C7"/>
            </a:solidFill>
          </a:ln>
        </p:spPr>
        <p:txBody>
          <a:bodyPr wrap="square" rtlCol="0" anchor="ctr">
            <a:noAutofit/>
          </a:bodyPr>
          <a:lstStyle>
            <a:defPPr>
              <a:defRPr lang="fi-FI"/>
            </a:defPPr>
            <a:lvl1pPr algn="ctr">
              <a:defRPr sz="105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FinnAuthenticator</a:t>
            </a:r>
          </a:p>
        </p:txBody>
      </p:sp>
      <p:grpSp>
        <p:nvGrpSpPr>
          <p:cNvPr id="85" name="Ryhmä 84">
            <a:extLst>
              <a:ext uri="{FF2B5EF4-FFF2-40B4-BE49-F238E27FC236}">
                <a16:creationId xmlns:a16="http://schemas.microsoft.com/office/drawing/2014/main" id="{9CF4C9E3-F4AC-23B1-A5D8-EA885C851D93}"/>
              </a:ext>
            </a:extLst>
          </p:cNvPr>
          <p:cNvGrpSpPr/>
          <p:nvPr/>
        </p:nvGrpSpPr>
        <p:grpSpPr>
          <a:xfrm>
            <a:off x="8459526" y="927310"/>
            <a:ext cx="1022927" cy="1022927"/>
            <a:chOff x="1036482" y="2042651"/>
            <a:chExt cx="1050713" cy="1050713"/>
          </a:xfrm>
        </p:grpSpPr>
        <p:sp>
          <p:nvSpPr>
            <p:cNvPr id="86" name="Oval 4">
              <a:extLst>
                <a:ext uri="{FF2B5EF4-FFF2-40B4-BE49-F238E27FC236}">
                  <a16:creationId xmlns:a16="http://schemas.microsoft.com/office/drawing/2014/main" id="{C55746B4-44DF-EC56-5193-EB2C45B72173}"/>
                </a:ext>
              </a:extLst>
            </p:cNvPr>
            <p:cNvSpPr/>
            <p:nvPr/>
          </p:nvSpPr>
          <p:spPr>
            <a:xfrm>
              <a:off x="1036482" y="2042651"/>
              <a:ext cx="1050713" cy="1050713"/>
            </a:xfrm>
            <a:prstGeom prst="ellipse">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351" b="0" i="0" u="none" strike="noStrike" kern="1200" cap="none" spc="0" normalizeH="0" baseline="0" noProof="0" dirty="0">
                <a:ln>
                  <a:noFill/>
                </a:ln>
                <a:solidFill>
                  <a:srgbClr val="FFFFFF"/>
                </a:solidFill>
                <a:effectLst/>
                <a:uLnTx/>
                <a:uFillTx/>
                <a:latin typeface="Calibri"/>
                <a:ea typeface="+mn-ea"/>
                <a:cs typeface="+mn-cs"/>
              </a:endParaRPr>
            </a:p>
          </p:txBody>
        </p:sp>
        <p:pic>
          <p:nvPicPr>
            <p:cNvPr id="87" name="Picture 113" descr="Persons1.png">
              <a:extLst>
                <a:ext uri="{FF2B5EF4-FFF2-40B4-BE49-F238E27FC236}">
                  <a16:creationId xmlns:a16="http://schemas.microsoft.com/office/drawing/2014/main" id="{F1733716-6B14-193C-0C0B-CBBB075D26F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98177" y="2296962"/>
              <a:ext cx="759411" cy="518328"/>
            </a:xfrm>
            <a:prstGeom prst="rect">
              <a:avLst/>
            </a:prstGeom>
          </p:spPr>
        </p:pic>
      </p:grpSp>
      <p:sp>
        <p:nvSpPr>
          <p:cNvPr id="88" name="Rectangle 8">
            <a:extLst>
              <a:ext uri="{FF2B5EF4-FFF2-40B4-BE49-F238E27FC236}">
                <a16:creationId xmlns:a16="http://schemas.microsoft.com/office/drawing/2014/main" id="{D395392D-5131-DC90-DF1D-1F47BB5E9E6D}"/>
              </a:ext>
            </a:extLst>
          </p:cNvPr>
          <p:cNvSpPr/>
          <p:nvPr/>
        </p:nvSpPr>
        <p:spPr>
          <a:xfrm>
            <a:off x="9517015" y="952777"/>
            <a:ext cx="2010615" cy="954107"/>
          </a:xfrm>
          <a:prstGeom prst="rect">
            <a:avLst/>
          </a:prstGeom>
        </p:spPr>
        <p:txBody>
          <a:bodyPr wrap="none">
            <a:spAutoFit/>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FFFFFF"/>
                </a:solidFill>
                <a:effectLst/>
                <a:uLnTx/>
                <a:uFillTx/>
                <a:latin typeface="Calibri"/>
                <a:ea typeface="+mn-ea"/>
                <a:cs typeface="+mn-cs"/>
              </a:rPr>
              <a:t>Finländska och</a:t>
            </a:r>
          </a:p>
          <a:p>
            <a:pPr marL="0" marR="0" lvl="0" indent="0" algn="r"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FFFFFF"/>
                </a:solidFill>
                <a:effectLst/>
                <a:uLnTx/>
                <a:uFillTx/>
                <a:latin typeface="Calibri"/>
                <a:ea typeface="+mn-ea"/>
                <a:cs typeface="+mn-cs"/>
              </a:rPr>
              <a:t>utländska</a:t>
            </a:r>
          </a:p>
          <a:p>
            <a:pPr marL="0" marR="0" lvl="0" indent="0" algn="r" defTabSz="914377" rtl="0" eaLnBrk="1" fontAlgn="auto" latinLnBrk="0" hangingPunct="1">
              <a:lnSpc>
                <a:spcPct val="100000"/>
              </a:lnSpc>
              <a:spcBef>
                <a:spcPts val="0"/>
              </a:spcBef>
              <a:spcAft>
                <a:spcPts val="0"/>
              </a:spcAft>
              <a:buClrTx/>
              <a:buSzTx/>
              <a:buFontTx/>
              <a:buNone/>
              <a:tabLst/>
              <a:defRPr/>
            </a:pPr>
            <a:r>
              <a:rPr kumimoji="0" lang="sv-FI" sz="1600" b="1" i="0" u="none" strike="noStrike" cap="none" normalizeH="0" baseline="0" noProof="0">
                <a:ln>
                  <a:noFill/>
                </a:ln>
                <a:solidFill>
                  <a:srgbClr val="FFFFFF"/>
                </a:solidFill>
                <a:effectLst/>
                <a:uLnTx/>
                <a:uFillTx/>
                <a:latin typeface="Calibri"/>
                <a:ea typeface="+mn-ea"/>
                <a:cs typeface="+mn-cs"/>
              </a:rPr>
              <a:t>Utvecklare, företag</a:t>
            </a:r>
          </a:p>
          <a:p>
            <a:pPr marL="0" marR="0" lvl="0" indent="0" algn="r" defTabSz="914377" rtl="0" eaLnBrk="1" fontAlgn="auto" latinLnBrk="0" hangingPunct="1">
              <a:lnSpc>
                <a:spcPct val="100000"/>
              </a:lnSpc>
              <a:spcBef>
                <a:spcPts val="0"/>
              </a:spcBef>
              <a:spcAft>
                <a:spcPts val="0"/>
              </a:spcAft>
              <a:buClrTx/>
              <a:buSzTx/>
              <a:buFontTx/>
              <a:buNone/>
              <a:tabLst/>
              <a:defRPr/>
            </a:pPr>
            <a:r>
              <a:rPr kumimoji="0" lang="sv-FI" sz="1600" b="1" i="0" u="none" strike="noStrike" cap="none" normalizeH="0" baseline="0" noProof="0">
                <a:ln>
                  <a:noFill/>
                </a:ln>
                <a:solidFill>
                  <a:srgbClr val="FFFFFF"/>
                </a:solidFill>
                <a:effectLst/>
                <a:uLnTx/>
                <a:uFillTx/>
                <a:latin typeface="Calibri"/>
                <a:ea typeface="+mn-ea"/>
                <a:cs typeface="+mn-cs"/>
              </a:rPr>
              <a:t>och övriga organisationer</a:t>
            </a:r>
          </a:p>
        </p:txBody>
      </p:sp>
      <p:sp>
        <p:nvSpPr>
          <p:cNvPr id="91" name="Tekstiruutu 90">
            <a:extLst>
              <a:ext uri="{FF2B5EF4-FFF2-40B4-BE49-F238E27FC236}">
                <a16:creationId xmlns:a16="http://schemas.microsoft.com/office/drawing/2014/main" id="{50FDC48D-D1F8-6686-1870-C8A7FE8873D7}"/>
              </a:ext>
            </a:extLst>
          </p:cNvPr>
          <p:cNvSpPr txBox="1"/>
          <p:nvPr/>
        </p:nvSpPr>
        <p:spPr>
          <a:xfrm>
            <a:off x="7104167" y="1177784"/>
            <a:ext cx="788030" cy="646331"/>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sv-FI" sz="1200" b="0" i="0" u="none" strike="noStrike" cap="none" normalizeH="0" baseline="0" noProof="0">
                <a:ln>
                  <a:noFill/>
                </a:ln>
                <a:solidFill>
                  <a:srgbClr val="A5ACB0"/>
                </a:solidFill>
                <a:effectLst/>
                <a:uLnTx/>
                <a:uFillTx/>
                <a:latin typeface="Calibri"/>
                <a:ea typeface="+mn-ea"/>
                <a:cs typeface="+mn-cs"/>
              </a:rPr>
              <a:t>Digital Single Market</a:t>
            </a:r>
          </a:p>
        </p:txBody>
      </p:sp>
      <p:pic>
        <p:nvPicPr>
          <p:cNvPr id="92" name="Picture 117">
            <a:extLst>
              <a:ext uri="{FF2B5EF4-FFF2-40B4-BE49-F238E27FC236}">
                <a16:creationId xmlns:a16="http://schemas.microsoft.com/office/drawing/2014/main" id="{4EDBC0F5-5245-593D-76F7-73040FF7FE9C}"/>
              </a:ext>
            </a:extLst>
          </p:cNvPr>
          <p:cNvPicPr>
            <a:picLocks noChangeAspect="1"/>
          </p:cNvPicPr>
          <p:nvPr/>
        </p:nvPicPr>
        <p:blipFill rotWithShape="1">
          <a:blip r:embed="rId6"/>
          <a:srcRect/>
          <a:stretch/>
        </p:blipFill>
        <p:spPr>
          <a:xfrm>
            <a:off x="6472437" y="1162725"/>
            <a:ext cx="672241" cy="668879"/>
          </a:xfrm>
          <a:prstGeom prst="ellipse">
            <a:avLst/>
          </a:prstGeom>
        </p:spPr>
      </p:pic>
      <p:sp>
        <p:nvSpPr>
          <p:cNvPr id="94" name="Tekstiruutu 93">
            <a:extLst>
              <a:ext uri="{FF2B5EF4-FFF2-40B4-BE49-F238E27FC236}">
                <a16:creationId xmlns:a16="http://schemas.microsoft.com/office/drawing/2014/main" id="{1B37EC84-9EFB-E530-200E-F08D6E36E290}"/>
              </a:ext>
            </a:extLst>
          </p:cNvPr>
          <p:cNvSpPr txBox="1"/>
          <p:nvPr/>
        </p:nvSpPr>
        <p:spPr>
          <a:xfrm>
            <a:off x="4863183" y="3914201"/>
            <a:ext cx="1990029" cy="396000"/>
          </a:xfrm>
          <a:prstGeom prst="rect">
            <a:avLst/>
          </a:prstGeom>
          <a:solidFill>
            <a:schemeClr val="accent1">
              <a:lumMod val="90000"/>
              <a:lumOff val="10000"/>
            </a:schemeClr>
          </a:solidFill>
          <a:ln w="28575" cmpd="sng">
            <a:solidFill>
              <a:schemeClr val="tx2">
                <a:lumMod val="75000"/>
                <a:lumOff val="25000"/>
              </a:schemeClr>
            </a:solidFill>
          </a:ln>
        </p:spPr>
        <p:txBody>
          <a:bodyPr wrap="square" rtlCol="0" anchor="ctr">
            <a:noAutofit/>
          </a:bodyPr>
          <a:lstStyle>
            <a:defPPr>
              <a:defRPr lang="fi-FI"/>
            </a:defPPr>
            <a:lvl1pPr algn="ctr">
              <a:defRPr sz="1050" b="1">
                <a:solidFill>
                  <a:schemeClr val="bg1"/>
                </a:solidFill>
              </a:defRPr>
            </a:lvl1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sv-FI" sz="1400" b="0" i="0" u="none" strike="noStrike" cap="none" normalizeH="0" baseline="0" noProof="0">
                <a:ln>
                  <a:noFill/>
                </a:ln>
                <a:solidFill>
                  <a:srgbClr val="FFFFFF"/>
                </a:solidFill>
                <a:effectLst/>
                <a:uLnTx/>
                <a:uFillTx/>
                <a:latin typeface="Calibri"/>
                <a:ea typeface="+mn-ea"/>
                <a:cs typeface="+mn-cs"/>
              </a:rPr>
              <a:t>Medborgarrådgivning</a:t>
            </a:r>
          </a:p>
        </p:txBody>
      </p:sp>
    </p:spTree>
    <p:extLst>
      <p:ext uri="{BB962C8B-B14F-4D97-AF65-F5344CB8AC3E}">
        <p14:creationId xmlns:p14="http://schemas.microsoft.com/office/powerpoint/2010/main" val="910622005"/>
      </p:ext>
    </p:extLst>
  </p:cSld>
  <p:clrMapOvr>
    <a:masterClrMapping/>
  </p:clrMapOvr>
</p:sld>
</file>

<file path=ppt/theme/theme1.xml><?xml version="1.0" encoding="utf-8"?>
<a:theme xmlns:a="http://schemas.openxmlformats.org/drawingml/2006/main" name="Suomi_fi">
  <a:themeElements>
    <a:clrScheme name="Suomi_fi">
      <a:dk1>
        <a:srgbClr val="272827"/>
      </a:dk1>
      <a:lt1>
        <a:srgbClr val="FFFFFF"/>
      </a:lt1>
      <a:dk2>
        <a:srgbClr val="002E5F"/>
      </a:dk2>
      <a:lt2>
        <a:srgbClr val="A5ACB0"/>
      </a:lt2>
      <a:accent1>
        <a:srgbClr val="002E5F"/>
      </a:accent1>
      <a:accent2>
        <a:srgbClr val="34B6E4"/>
      </a:accent2>
      <a:accent3>
        <a:srgbClr val="EA7125"/>
      </a:accent3>
      <a:accent4>
        <a:srgbClr val="8B2346"/>
      </a:accent4>
      <a:accent5>
        <a:srgbClr val="A5ACB0"/>
      </a:accent5>
      <a:accent6>
        <a:srgbClr val="E30450"/>
      </a:accent6>
      <a:hlink>
        <a:srgbClr val="002E5F"/>
      </a:hlink>
      <a:folHlink>
        <a:srgbClr val="34B6E4"/>
      </a:folHlink>
    </a:clrScheme>
    <a:fontScheme name="Suomi_fi">
      <a:majorFont>
        <a:latin typeface="Calibri Ligh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uomi_fi Esitysmalli.potx" id="{7FB76C6B-7BB7-4DE0-A48E-5BA511A0312E}" vid="{70B0FFDA-56DD-4A5F-A83B-ABE33832C3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73FE75D24CB7B4481FA51C3CFB9A0B5" ma:contentTypeVersion="0" ma:contentTypeDescription="Create a new document." ma:contentTypeScope="" ma:versionID="7204cec2baeb8532949b0c9aae727548">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7CB67D71-64B9-4D81-AB57-B1284AB00F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50F670B3-AF17-4479-9590-88F7B691B15B}">
  <ds:schemaRefs>
    <ds:schemaRef ds:uri="http://schemas.microsoft.com/sharepoint/v3/contenttype/forms"/>
  </ds:schemaRefs>
</ds:datastoreItem>
</file>

<file path=customXml/itemProps3.xml><?xml version="1.0" encoding="utf-8"?>
<ds:datastoreItem xmlns:ds="http://schemas.openxmlformats.org/officeDocument/2006/customXml" ds:itemID="{BBED9B0C-B18C-464F-AFDD-D0089A311FF4}">
  <ds:schemaRef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01-Esitysmalli-VM-FI-SV</Template>
  <TotalTime>1344</TotalTime>
  <Words>2032</Words>
  <Application>Microsoft Office PowerPoint</Application>
  <PresentationFormat>Laajakuva</PresentationFormat>
  <Paragraphs>278</Paragraphs>
  <Slides>16</Slides>
  <Notes>3</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16</vt:i4>
      </vt:variant>
    </vt:vector>
  </HeadingPairs>
  <TitlesOfParts>
    <vt:vector size="22" baseType="lpstr">
      <vt:lpstr>Arial</vt:lpstr>
      <vt:lpstr>Calibri</vt:lpstr>
      <vt:lpstr>Calibri Light</vt:lpstr>
      <vt:lpstr>Courier New</vt:lpstr>
      <vt:lpstr>Wingdings</vt:lpstr>
      <vt:lpstr>Suomi_fi</vt:lpstr>
      <vt:lpstr>Suomi.fi-strategin fram till 2030 – proposition på remiss</vt:lpstr>
      <vt:lpstr>Innehåll</vt:lpstr>
      <vt:lpstr>Utvärdering av nuläget för Suomi.fi-tjänsterna</vt:lpstr>
      <vt:lpstr>Utvärdering av nuläget för Suomi.fi-tjänsterna</vt:lpstr>
      <vt:lpstr>Förändringsfaktorer i verksamhetsmiljön</vt:lpstr>
      <vt:lpstr>PowerPoint-esitys</vt:lpstr>
      <vt:lpstr>Bakgrund till Suomi.fi-strategiarbetet:  Suomi.fi-tjänsternas bakgrund och nuläge  </vt:lpstr>
      <vt:lpstr>Suomi.fi-tjänsternas bakgrund</vt:lpstr>
      <vt:lpstr>PowerPoint-esitys</vt:lpstr>
      <vt:lpstr>PowerPoint-esitys</vt:lpstr>
      <vt:lpstr>PowerPoint-esitys</vt:lpstr>
      <vt:lpstr>PowerPoint-esitys</vt:lpstr>
      <vt:lpstr>PowerPoint-esitys</vt:lpstr>
      <vt:lpstr>Meddelanden </vt:lpstr>
      <vt:lpstr>Befogenheter</vt:lpstr>
      <vt:lpstr>Identifiering</vt:lpstr>
    </vt:vector>
  </TitlesOfParts>
  <Company>Suomen valtion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Valtiovarainministeriön DVV:tä koskeva tulosohjaus</dc:title>
  <dc:creator>Ala-Harja Marjukka (VM)</dc:creator>
  <cp:lastModifiedBy>Ala-Harja Marjukka (VM)</cp:lastModifiedBy>
  <cp:revision>74</cp:revision>
  <dcterms:created xsi:type="dcterms:W3CDTF">2023-01-31T08:52:19Z</dcterms:created>
  <dcterms:modified xsi:type="dcterms:W3CDTF">2024-04-18T08:10:07Z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0x010100373FE75D24CB7B4481FA51C3CFB9A0B5</vt:lpwstr>
  </property>
</Properties>
</file>