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256" r:id="rId2"/>
    <p:sldId id="260" r:id="rId3"/>
    <p:sldId id="271" r:id="rId4"/>
    <p:sldId id="259" r:id="rId5"/>
    <p:sldId id="281" r:id="rId6"/>
    <p:sldId id="284" r:id="rId7"/>
    <p:sldId id="285" r:id="rId8"/>
    <p:sldId id="272" r:id="rId9"/>
    <p:sldId id="275" r:id="rId10"/>
    <p:sldId id="276" r:id="rId11"/>
    <p:sldId id="282" r:id="rId12"/>
    <p:sldId id="277" r:id="rId13"/>
    <p:sldId id="279" r:id="rId14"/>
    <p:sldId id="278" r:id="rId15"/>
    <p:sldId id="267" r:id="rId16"/>
    <p:sldId id="273" r:id="rId17"/>
    <p:sldId id="283" r:id="rId18"/>
    <p:sldId id="258" r:id="rId19"/>
    <p:sldId id="268" r:id="rId20"/>
    <p:sldId id="269" r:id="rId21"/>
  </p:sldIdLst>
  <p:sldSz cx="12192000" cy="6858000"/>
  <p:notesSz cx="6735763" cy="9866313"/>
  <p:custDataLst>
    <p:tags r:id="rId24"/>
  </p:custData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1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4"/>
    <a:srgbClr val="4B64FF"/>
    <a:srgbClr val="C8D2FF"/>
    <a:srgbClr val="A5B4FF"/>
    <a:srgbClr val="7D9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8BF1D-416A-4376-85AF-9FFD40C71B4D}" v="6" dt="2023-03-13T06:47:05.050"/>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1" autoAdjust="0"/>
    <p:restoredTop sz="96247" autoAdjust="0"/>
  </p:normalViewPr>
  <p:slideViewPr>
    <p:cSldViewPr snapToGrid="0" showGuides="1">
      <p:cViewPr varScale="1">
        <p:scale>
          <a:sx n="103" d="100"/>
          <a:sy n="103" d="100"/>
        </p:scale>
        <p:origin x="138" y="1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showGuides="1">
      <p:cViewPr>
        <p:scale>
          <a:sx n="125" d="100"/>
          <a:sy n="125" d="100"/>
        </p:scale>
        <p:origin x="164" y="-2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wnloads\001_12j4_2022_20230209-19010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Documents\Projektit\LVM\013_SAAPO\Suunnittelu\Tuottajahintaindeksi.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Documents\Projektit\LVM\013_SAAPO\Suunnittelu\Jouston%20arviointi.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Documents\Projektit\LVM\013_SAAPO\Suunnittelu\Jouston%20arviointi.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cuments\Projektit\LVM\013_SAAPO\Suunnittelu\Jouston%20arvioint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cuments\Projektit\LVM\013_SAAPO\Suunnittelu\Tuottajahintaindeks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ocuments\Projektit\LVM\013_SAAPO\Suunnittelu\Kansantalousden%20kokonaiskehity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ocuments\Projektit\LVM\013_SAAPO\Suunnittelu\Kansantalousden%20kokonaiskehity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ocuments\Projektit\LVM\013_SAAPO\Suunnittelu\Kansantalousden%20kokonaiskehity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Documents\Projektit\LVM\013_SAAPO\Aineistoa\SAM2015_20230203-10115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Documents\Projektit\LVM\013_SAAPO\Suunnittelu\Saaripoikkeuksen%20arviointi_graafit%20Exceliss&#228;.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Documents\Projektit\LVM\013_SAAPO\Suunnittelu\Tuottajahintaindeksi.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solidFill>
                <a:latin typeface="+mn-lt"/>
                <a:ea typeface="+mn-ea"/>
                <a:cs typeface="+mn-cs"/>
              </a:defRPr>
            </a:pPr>
            <a:r>
              <a:rPr lang="fi-FI" dirty="0">
                <a:solidFill>
                  <a:schemeClr val="tx1"/>
                </a:solidFill>
              </a:rPr>
              <a:t>Matkustajamäärät (milj. matkaa) 2019 - 2022</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'001_12j4_2022'!$M$12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'001_12j4_2022'!$N$11:$P$11</c:f>
              <c:strCache>
                <c:ptCount val="3"/>
                <c:pt idx="0">
                  <c:v>Manner-Suomi - Ruotsi</c:v>
                </c:pt>
                <c:pt idx="1">
                  <c:v>Ahvenanmaa - Ruotsi</c:v>
                </c:pt>
                <c:pt idx="2">
                  <c:v>Manner-Suomi - Viro</c:v>
                </c:pt>
              </c:strCache>
              <c:extLst/>
            </c:strRef>
          </c:cat>
          <c:val>
            <c:numRef>
              <c:f>'001_12j4_2022'!$N$12:$P$12</c:f>
              <c:numCache>
                <c:formatCode>#\ ##0.0</c:formatCode>
                <c:ptCount val="3"/>
                <c:pt idx="0">
                  <c:v>5.2367759999999999</c:v>
                </c:pt>
                <c:pt idx="1">
                  <c:v>3.3373460000000001</c:v>
                </c:pt>
                <c:pt idx="2">
                  <c:v>8.9285549999999994</c:v>
                </c:pt>
              </c:numCache>
              <c:extLst/>
            </c:numRef>
          </c:val>
          <c:extLst>
            <c:ext xmlns:c16="http://schemas.microsoft.com/office/drawing/2014/chart" uri="{C3380CC4-5D6E-409C-BE32-E72D297353CC}">
              <c16:uniqueId val="{00000000-5CE0-4DE6-BFEE-D13E0B4EC47E}"/>
            </c:ext>
          </c:extLst>
        </c:ser>
        <c:ser>
          <c:idx val="1"/>
          <c:order val="1"/>
          <c:tx>
            <c:strRef>
              <c:f>'001_12j4_2022'!$M$13</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'001_12j4_2022'!$N$11:$P$11</c:f>
              <c:strCache>
                <c:ptCount val="3"/>
                <c:pt idx="0">
                  <c:v>Manner-Suomi - Ruotsi</c:v>
                </c:pt>
                <c:pt idx="1">
                  <c:v>Ahvenanmaa - Ruotsi</c:v>
                </c:pt>
                <c:pt idx="2">
                  <c:v>Manner-Suomi - Viro</c:v>
                </c:pt>
              </c:strCache>
              <c:extLst/>
            </c:strRef>
          </c:cat>
          <c:val>
            <c:numRef>
              <c:f>'001_12j4_2022'!$N$13:$P$13</c:f>
              <c:numCache>
                <c:formatCode>#\ ##0.0</c:formatCode>
                <c:ptCount val="3"/>
                <c:pt idx="0">
                  <c:v>1.373831</c:v>
                </c:pt>
                <c:pt idx="1">
                  <c:v>0.95058699999999996</c:v>
                </c:pt>
                <c:pt idx="2">
                  <c:v>4.0990640000000003</c:v>
                </c:pt>
              </c:numCache>
              <c:extLst/>
            </c:numRef>
          </c:val>
          <c:extLst>
            <c:ext xmlns:c16="http://schemas.microsoft.com/office/drawing/2014/chart" uri="{C3380CC4-5D6E-409C-BE32-E72D297353CC}">
              <c16:uniqueId val="{00000001-5CE0-4DE6-BFEE-D13E0B4EC47E}"/>
            </c:ext>
          </c:extLst>
        </c:ser>
        <c:ser>
          <c:idx val="2"/>
          <c:order val="2"/>
          <c:tx>
            <c:strRef>
              <c:f>'001_12j4_2022'!$M$14</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'001_12j4_2022'!$N$11:$P$11</c:f>
              <c:strCache>
                <c:ptCount val="3"/>
                <c:pt idx="0">
                  <c:v>Manner-Suomi - Ruotsi</c:v>
                </c:pt>
                <c:pt idx="1">
                  <c:v>Ahvenanmaa - Ruotsi</c:v>
                </c:pt>
                <c:pt idx="2">
                  <c:v>Manner-Suomi - Viro</c:v>
                </c:pt>
              </c:strCache>
              <c:extLst/>
            </c:strRef>
          </c:cat>
          <c:val>
            <c:numRef>
              <c:f>'001_12j4_2022'!$N$14:$P$14</c:f>
              <c:numCache>
                <c:formatCode>#\ ##0.0</c:formatCode>
                <c:ptCount val="3"/>
                <c:pt idx="0">
                  <c:v>1.679298</c:v>
                </c:pt>
                <c:pt idx="1">
                  <c:v>1.1969069999999999</c:v>
                </c:pt>
                <c:pt idx="2">
                  <c:v>3.2012849999999999</c:v>
                </c:pt>
              </c:numCache>
              <c:extLst/>
            </c:numRef>
          </c:val>
          <c:extLst>
            <c:ext xmlns:c16="http://schemas.microsoft.com/office/drawing/2014/chart" uri="{C3380CC4-5D6E-409C-BE32-E72D297353CC}">
              <c16:uniqueId val="{00000002-5CE0-4DE6-BFEE-D13E0B4EC47E}"/>
            </c:ext>
          </c:extLst>
        </c:ser>
        <c:ser>
          <c:idx val="3"/>
          <c:order val="3"/>
          <c:tx>
            <c:strRef>
              <c:f>'001_12j4_2022'!$M$15</c:f>
              <c:strCache>
                <c:ptCount val="1"/>
                <c:pt idx="0">
                  <c:v>2022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'001_12j4_2022'!$N$11:$P$11</c:f>
              <c:strCache>
                <c:ptCount val="3"/>
                <c:pt idx="0">
                  <c:v>Manner-Suomi - Ruotsi</c:v>
                </c:pt>
                <c:pt idx="1">
                  <c:v>Ahvenanmaa - Ruotsi</c:v>
                </c:pt>
                <c:pt idx="2">
                  <c:v>Manner-Suomi - Viro</c:v>
                </c:pt>
              </c:strCache>
              <c:extLst/>
            </c:strRef>
          </c:cat>
          <c:val>
            <c:numRef>
              <c:f>'001_12j4_2022'!$N$15:$P$15</c:f>
              <c:numCache>
                <c:formatCode>#\ ##0.0</c:formatCode>
                <c:ptCount val="3"/>
                <c:pt idx="0">
                  <c:v>3.9593729999999998</c:v>
                </c:pt>
                <c:pt idx="1">
                  <c:v>1.9671879999999999</c:v>
                </c:pt>
                <c:pt idx="2">
                  <c:v>6.3237129999999997</c:v>
                </c:pt>
              </c:numCache>
              <c:extLst/>
            </c:numRef>
          </c:val>
          <c:extLst>
            <c:ext xmlns:c16="http://schemas.microsoft.com/office/drawing/2014/chart" uri="{C3380CC4-5D6E-409C-BE32-E72D297353CC}">
              <c16:uniqueId val="{00000003-5CE0-4DE6-BFEE-D13E0B4EC47E}"/>
            </c:ext>
          </c:extLst>
        </c:ser>
        <c:dLbls>
          <c:showLegendKey val="0"/>
          <c:showVal val="0"/>
          <c:showCatName val="0"/>
          <c:showSerName val="0"/>
          <c:showPercent val="0"/>
          <c:showBubbleSize val="0"/>
        </c:dLbls>
        <c:gapWidth val="94"/>
        <c:overlap val="-27"/>
        <c:axId val="1605267823"/>
        <c:axId val="1605260335"/>
      </c:barChart>
      <c:catAx>
        <c:axId val="160526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crossAx val="1605260335"/>
        <c:crosses val="autoZero"/>
        <c:auto val="1"/>
        <c:lblAlgn val="ctr"/>
        <c:lblOffset val="100"/>
        <c:noMultiLvlLbl val="0"/>
      </c:catAx>
      <c:valAx>
        <c:axId val="1605260335"/>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crossAx val="1605267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ysClr val="windowText" lastClr="000000"/>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fi-FI" sz="1200"/>
              <a:t>Meri- ja rannikkovesiliikenteen palvelujen tuottajahintojen kehitys 1/2017 - 12/2022 (kuukausittain)</a:t>
            </a:r>
          </a:p>
        </c:rich>
      </c:tx>
      <c:layout>
        <c:manualLayout>
          <c:xMode val="edge"/>
          <c:yMode val="edge"/>
          <c:x val="0.16635411198600175"/>
          <c:y val="2.777777777777777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fi-FI"/>
        </a:p>
      </c:txPr>
    </c:title>
    <c:autoTitleDeleted val="0"/>
    <c:plotArea>
      <c:layout/>
      <c:lineChart>
        <c:grouping val="standard"/>
        <c:varyColors val="0"/>
        <c:ser>
          <c:idx val="0"/>
          <c:order val="0"/>
          <c:tx>
            <c:strRef>
              <c:f>'001_117f_2022'!$U$60</c:f>
              <c:strCache>
                <c:ptCount val="1"/>
                <c:pt idx="0">
                  <c:v>50.10 Meri- ja rannikkovesiliikenteen henkilöliikennepalvelut</c:v>
                </c:pt>
              </c:strCache>
            </c:strRef>
          </c:tx>
          <c:spPr>
            <a:ln w="28575" cap="rnd">
              <a:solidFill>
                <a:schemeClr val="accent1"/>
              </a:solidFill>
              <a:round/>
            </a:ln>
            <a:effectLst/>
          </c:spPr>
          <c:marker>
            <c:symbol val="none"/>
          </c:marker>
          <c:cat>
            <c:strRef>
              <c:f>'001_117f_2022'!$T$61:$T$132</c:f>
              <c:strCache>
                <c:ptCount val="72"/>
                <c:pt idx="0">
                  <c:v>2017M01</c:v>
                </c:pt>
                <c:pt idx="1">
                  <c:v>2017M02</c:v>
                </c:pt>
                <c:pt idx="2">
                  <c:v>2017M03</c:v>
                </c:pt>
                <c:pt idx="3">
                  <c:v>2017M04</c:v>
                </c:pt>
                <c:pt idx="4">
                  <c:v>2017M05</c:v>
                </c:pt>
                <c:pt idx="5">
                  <c:v>2017M06</c:v>
                </c:pt>
                <c:pt idx="6">
                  <c:v>2017M07</c:v>
                </c:pt>
                <c:pt idx="7">
                  <c:v>2017M08</c:v>
                </c:pt>
                <c:pt idx="8">
                  <c:v>2017M09</c:v>
                </c:pt>
                <c:pt idx="9">
                  <c:v>2017M10</c:v>
                </c:pt>
                <c:pt idx="10">
                  <c:v>2017M11</c:v>
                </c:pt>
                <c:pt idx="11">
                  <c:v>2017M12</c:v>
                </c:pt>
                <c:pt idx="12">
                  <c:v>2018M01</c:v>
                </c:pt>
                <c:pt idx="13">
                  <c:v>2018M02</c:v>
                </c:pt>
                <c:pt idx="14">
                  <c:v>2018M03</c:v>
                </c:pt>
                <c:pt idx="15">
                  <c:v>2018M04</c:v>
                </c:pt>
                <c:pt idx="16">
                  <c:v>2018M05</c:v>
                </c:pt>
                <c:pt idx="17">
                  <c:v>2018M06</c:v>
                </c:pt>
                <c:pt idx="18">
                  <c:v>2018M07</c:v>
                </c:pt>
                <c:pt idx="19">
                  <c:v>2018M08</c:v>
                </c:pt>
                <c:pt idx="20">
                  <c:v>2018M09</c:v>
                </c:pt>
                <c:pt idx="21">
                  <c:v>2018M10</c:v>
                </c:pt>
                <c:pt idx="22">
                  <c:v>2018M11</c:v>
                </c:pt>
                <c:pt idx="23">
                  <c:v>2018M12</c:v>
                </c:pt>
                <c:pt idx="24">
                  <c:v>2019M01</c:v>
                </c:pt>
                <c:pt idx="25">
                  <c:v>2019M02</c:v>
                </c:pt>
                <c:pt idx="26">
                  <c:v>2019M03</c:v>
                </c:pt>
                <c:pt idx="27">
                  <c:v>2019M04</c:v>
                </c:pt>
                <c:pt idx="28">
                  <c:v>2019M05</c:v>
                </c:pt>
                <c:pt idx="29">
                  <c:v>2019M06</c:v>
                </c:pt>
                <c:pt idx="30">
                  <c:v>2019M07</c:v>
                </c:pt>
                <c:pt idx="31">
                  <c:v>2019M08</c:v>
                </c:pt>
                <c:pt idx="32">
                  <c:v>2019M09</c:v>
                </c:pt>
                <c:pt idx="33">
                  <c:v>2019M10</c:v>
                </c:pt>
                <c:pt idx="34">
                  <c:v>2019M11</c:v>
                </c:pt>
                <c:pt idx="35">
                  <c:v>2019M12</c:v>
                </c:pt>
                <c:pt idx="36">
                  <c:v>2020M01</c:v>
                </c:pt>
                <c:pt idx="37">
                  <c:v>2020M02</c:v>
                </c:pt>
                <c:pt idx="38">
                  <c:v>2020M03</c:v>
                </c:pt>
                <c:pt idx="39">
                  <c:v>2020M04</c:v>
                </c:pt>
                <c:pt idx="40">
                  <c:v>2020M05</c:v>
                </c:pt>
                <c:pt idx="41">
                  <c:v>2020M06</c:v>
                </c:pt>
                <c:pt idx="42">
                  <c:v>2020M07</c:v>
                </c:pt>
                <c:pt idx="43">
                  <c:v>2020M08</c:v>
                </c:pt>
                <c:pt idx="44">
                  <c:v>2020M09</c:v>
                </c:pt>
                <c:pt idx="45">
                  <c:v>2020M10</c:v>
                </c:pt>
                <c:pt idx="46">
                  <c:v>2020M11</c:v>
                </c:pt>
                <c:pt idx="47">
                  <c:v>2020M12</c:v>
                </c:pt>
                <c:pt idx="48">
                  <c:v>2021M01</c:v>
                </c:pt>
                <c:pt idx="49">
                  <c:v>2021M02</c:v>
                </c:pt>
                <c:pt idx="50">
                  <c:v>2021M03</c:v>
                </c:pt>
                <c:pt idx="51">
                  <c:v>2021M04</c:v>
                </c:pt>
                <c:pt idx="52">
                  <c:v>2021M05</c:v>
                </c:pt>
                <c:pt idx="53">
                  <c:v>2021M06</c:v>
                </c:pt>
                <c:pt idx="54">
                  <c:v>2021M07</c:v>
                </c:pt>
                <c:pt idx="55">
                  <c:v>2021M08</c:v>
                </c:pt>
                <c:pt idx="56">
                  <c:v>2021M09</c:v>
                </c:pt>
                <c:pt idx="57">
                  <c:v>2021M10</c:v>
                </c:pt>
                <c:pt idx="58">
                  <c:v>2021M11</c:v>
                </c:pt>
                <c:pt idx="59">
                  <c:v>2021M12</c:v>
                </c:pt>
                <c:pt idx="60">
                  <c:v>2022M01</c:v>
                </c:pt>
                <c:pt idx="61">
                  <c:v>2022M02</c:v>
                </c:pt>
                <c:pt idx="62">
                  <c:v>2022M03</c:v>
                </c:pt>
                <c:pt idx="63">
                  <c:v>2022M04</c:v>
                </c:pt>
                <c:pt idx="64">
                  <c:v>2022M05</c:v>
                </c:pt>
                <c:pt idx="65">
                  <c:v>2022M06</c:v>
                </c:pt>
                <c:pt idx="66">
                  <c:v>2022M07</c:v>
                </c:pt>
                <c:pt idx="67">
                  <c:v>2022M08</c:v>
                </c:pt>
                <c:pt idx="68">
                  <c:v>2022M09</c:v>
                </c:pt>
                <c:pt idx="69">
                  <c:v>2022M10</c:v>
                </c:pt>
                <c:pt idx="70">
                  <c:v>2022M11</c:v>
                </c:pt>
                <c:pt idx="71">
                  <c:v>2022M12</c:v>
                </c:pt>
              </c:strCache>
            </c:strRef>
          </c:cat>
          <c:val>
            <c:numRef>
              <c:f>'001_117f_2022'!$U$61:$U$132</c:f>
              <c:numCache>
                <c:formatCode>General</c:formatCode>
                <c:ptCount val="72"/>
                <c:pt idx="0">
                  <c:v>88.9</c:v>
                </c:pt>
                <c:pt idx="1">
                  <c:v>88.2</c:v>
                </c:pt>
                <c:pt idx="2">
                  <c:v>89.2</c:v>
                </c:pt>
                <c:pt idx="3">
                  <c:v>93.4</c:v>
                </c:pt>
                <c:pt idx="4">
                  <c:v>92.3</c:v>
                </c:pt>
                <c:pt idx="5">
                  <c:v>102.2</c:v>
                </c:pt>
                <c:pt idx="6">
                  <c:v>108.5</c:v>
                </c:pt>
                <c:pt idx="7">
                  <c:v>95.7</c:v>
                </c:pt>
                <c:pt idx="8">
                  <c:v>91.2</c:v>
                </c:pt>
                <c:pt idx="9">
                  <c:v>88.2</c:v>
                </c:pt>
                <c:pt idx="10">
                  <c:v>92.7</c:v>
                </c:pt>
                <c:pt idx="11">
                  <c:v>97.9</c:v>
                </c:pt>
                <c:pt idx="12">
                  <c:v>82.9</c:v>
                </c:pt>
                <c:pt idx="13">
                  <c:v>85.9</c:v>
                </c:pt>
                <c:pt idx="14">
                  <c:v>90</c:v>
                </c:pt>
                <c:pt idx="15">
                  <c:v>92</c:v>
                </c:pt>
                <c:pt idx="16">
                  <c:v>92.5</c:v>
                </c:pt>
                <c:pt idx="17">
                  <c:v>108</c:v>
                </c:pt>
                <c:pt idx="18">
                  <c:v>119.2</c:v>
                </c:pt>
                <c:pt idx="19">
                  <c:v>103.7</c:v>
                </c:pt>
                <c:pt idx="20">
                  <c:v>98.5</c:v>
                </c:pt>
                <c:pt idx="21">
                  <c:v>93.4</c:v>
                </c:pt>
                <c:pt idx="22">
                  <c:v>94.2</c:v>
                </c:pt>
                <c:pt idx="23">
                  <c:v>93.3</c:v>
                </c:pt>
                <c:pt idx="24">
                  <c:v>84.7</c:v>
                </c:pt>
                <c:pt idx="25">
                  <c:v>91.4</c:v>
                </c:pt>
                <c:pt idx="26">
                  <c:v>88.5</c:v>
                </c:pt>
                <c:pt idx="27">
                  <c:v>94.8</c:v>
                </c:pt>
                <c:pt idx="28">
                  <c:v>95.8</c:v>
                </c:pt>
                <c:pt idx="29">
                  <c:v>100.9</c:v>
                </c:pt>
                <c:pt idx="30">
                  <c:v>108.8</c:v>
                </c:pt>
                <c:pt idx="31">
                  <c:v>96.5</c:v>
                </c:pt>
                <c:pt idx="32">
                  <c:v>96.3</c:v>
                </c:pt>
                <c:pt idx="33">
                  <c:v>95.6</c:v>
                </c:pt>
                <c:pt idx="34">
                  <c:v>97.1</c:v>
                </c:pt>
                <c:pt idx="35">
                  <c:v>95</c:v>
                </c:pt>
                <c:pt idx="36">
                  <c:v>85.8</c:v>
                </c:pt>
                <c:pt idx="37">
                  <c:v>91.5</c:v>
                </c:pt>
                <c:pt idx="38">
                  <c:v>90.5</c:v>
                </c:pt>
                <c:pt idx="39">
                  <c:v>99.1</c:v>
                </c:pt>
                <c:pt idx="40">
                  <c:v>100.3</c:v>
                </c:pt>
                <c:pt idx="41">
                  <c:v>105.3</c:v>
                </c:pt>
                <c:pt idx="42">
                  <c:v>113</c:v>
                </c:pt>
                <c:pt idx="43">
                  <c:v>89.2</c:v>
                </c:pt>
                <c:pt idx="44">
                  <c:v>85.7</c:v>
                </c:pt>
                <c:pt idx="45">
                  <c:v>103.8</c:v>
                </c:pt>
                <c:pt idx="46">
                  <c:v>107.8</c:v>
                </c:pt>
                <c:pt idx="47">
                  <c:v>108.9</c:v>
                </c:pt>
                <c:pt idx="48">
                  <c:v>96.6</c:v>
                </c:pt>
                <c:pt idx="49">
                  <c:v>101.5</c:v>
                </c:pt>
                <c:pt idx="50">
                  <c:v>97.9</c:v>
                </c:pt>
                <c:pt idx="51">
                  <c:v>115.2</c:v>
                </c:pt>
                <c:pt idx="52">
                  <c:v>103.5</c:v>
                </c:pt>
                <c:pt idx="53">
                  <c:v>113</c:v>
                </c:pt>
                <c:pt idx="54">
                  <c:v>102.3</c:v>
                </c:pt>
                <c:pt idx="55">
                  <c:v>76.400000000000006</c:v>
                </c:pt>
                <c:pt idx="56">
                  <c:v>80.099999999999994</c:v>
                </c:pt>
                <c:pt idx="57">
                  <c:v>79.599999999999994</c:v>
                </c:pt>
                <c:pt idx="58">
                  <c:v>80.900000000000006</c:v>
                </c:pt>
                <c:pt idx="59">
                  <c:v>82.9</c:v>
                </c:pt>
                <c:pt idx="60">
                  <c:v>71.7</c:v>
                </c:pt>
                <c:pt idx="61">
                  <c:v>74.099999999999994</c:v>
                </c:pt>
                <c:pt idx="62">
                  <c:v>78.5</c:v>
                </c:pt>
                <c:pt idx="63">
                  <c:v>82.9</c:v>
                </c:pt>
                <c:pt idx="64">
                  <c:v>85.3</c:v>
                </c:pt>
                <c:pt idx="65">
                  <c:v>89.8</c:v>
                </c:pt>
                <c:pt idx="66">
                  <c:v>107.6</c:v>
                </c:pt>
                <c:pt idx="67">
                  <c:v>99.9</c:v>
                </c:pt>
                <c:pt idx="68">
                  <c:v>89.7</c:v>
                </c:pt>
                <c:pt idx="69">
                  <c:v>89.6</c:v>
                </c:pt>
                <c:pt idx="70">
                  <c:v>91.1</c:v>
                </c:pt>
                <c:pt idx="71">
                  <c:v>96.3</c:v>
                </c:pt>
              </c:numCache>
            </c:numRef>
          </c:val>
          <c:smooth val="0"/>
          <c:extLst>
            <c:ext xmlns:c16="http://schemas.microsoft.com/office/drawing/2014/chart" uri="{C3380CC4-5D6E-409C-BE32-E72D297353CC}">
              <c16:uniqueId val="{00000000-68CE-41CF-8351-01E9555168CF}"/>
            </c:ext>
          </c:extLst>
        </c:ser>
        <c:ser>
          <c:idx val="1"/>
          <c:order val="1"/>
          <c:tx>
            <c:strRef>
              <c:f>'001_117f_2022'!$V$60</c:f>
              <c:strCache>
                <c:ptCount val="1"/>
                <c:pt idx="0">
                  <c:v>50.20 Meri- ja rannikkovesiliikenteen tavaraliikennepalvelut</c:v>
                </c:pt>
              </c:strCache>
            </c:strRef>
          </c:tx>
          <c:spPr>
            <a:ln w="28575" cap="rnd">
              <a:solidFill>
                <a:schemeClr val="accent2"/>
              </a:solidFill>
              <a:round/>
            </a:ln>
            <a:effectLst/>
          </c:spPr>
          <c:marker>
            <c:symbol val="none"/>
          </c:marker>
          <c:cat>
            <c:strRef>
              <c:f>'001_117f_2022'!$T$61:$T$132</c:f>
              <c:strCache>
                <c:ptCount val="72"/>
                <c:pt idx="0">
                  <c:v>2017M01</c:v>
                </c:pt>
                <c:pt idx="1">
                  <c:v>2017M02</c:v>
                </c:pt>
                <c:pt idx="2">
                  <c:v>2017M03</c:v>
                </c:pt>
                <c:pt idx="3">
                  <c:v>2017M04</c:v>
                </c:pt>
                <c:pt idx="4">
                  <c:v>2017M05</c:v>
                </c:pt>
                <c:pt idx="5">
                  <c:v>2017M06</c:v>
                </c:pt>
                <c:pt idx="6">
                  <c:v>2017M07</c:v>
                </c:pt>
                <c:pt idx="7">
                  <c:v>2017M08</c:v>
                </c:pt>
                <c:pt idx="8">
                  <c:v>2017M09</c:v>
                </c:pt>
                <c:pt idx="9">
                  <c:v>2017M10</c:v>
                </c:pt>
                <c:pt idx="10">
                  <c:v>2017M11</c:v>
                </c:pt>
                <c:pt idx="11">
                  <c:v>2017M12</c:v>
                </c:pt>
                <c:pt idx="12">
                  <c:v>2018M01</c:v>
                </c:pt>
                <c:pt idx="13">
                  <c:v>2018M02</c:v>
                </c:pt>
                <c:pt idx="14">
                  <c:v>2018M03</c:v>
                </c:pt>
                <c:pt idx="15">
                  <c:v>2018M04</c:v>
                </c:pt>
                <c:pt idx="16">
                  <c:v>2018M05</c:v>
                </c:pt>
                <c:pt idx="17">
                  <c:v>2018M06</c:v>
                </c:pt>
                <c:pt idx="18">
                  <c:v>2018M07</c:v>
                </c:pt>
                <c:pt idx="19">
                  <c:v>2018M08</c:v>
                </c:pt>
                <c:pt idx="20">
                  <c:v>2018M09</c:v>
                </c:pt>
                <c:pt idx="21">
                  <c:v>2018M10</c:v>
                </c:pt>
                <c:pt idx="22">
                  <c:v>2018M11</c:v>
                </c:pt>
                <c:pt idx="23">
                  <c:v>2018M12</c:v>
                </c:pt>
                <c:pt idx="24">
                  <c:v>2019M01</c:v>
                </c:pt>
                <c:pt idx="25">
                  <c:v>2019M02</c:v>
                </c:pt>
                <c:pt idx="26">
                  <c:v>2019M03</c:v>
                </c:pt>
                <c:pt idx="27">
                  <c:v>2019M04</c:v>
                </c:pt>
                <c:pt idx="28">
                  <c:v>2019M05</c:v>
                </c:pt>
                <c:pt idx="29">
                  <c:v>2019M06</c:v>
                </c:pt>
                <c:pt idx="30">
                  <c:v>2019M07</c:v>
                </c:pt>
                <c:pt idx="31">
                  <c:v>2019M08</c:v>
                </c:pt>
                <c:pt idx="32">
                  <c:v>2019M09</c:v>
                </c:pt>
                <c:pt idx="33">
                  <c:v>2019M10</c:v>
                </c:pt>
                <c:pt idx="34">
                  <c:v>2019M11</c:v>
                </c:pt>
                <c:pt idx="35">
                  <c:v>2019M12</c:v>
                </c:pt>
                <c:pt idx="36">
                  <c:v>2020M01</c:v>
                </c:pt>
                <c:pt idx="37">
                  <c:v>2020M02</c:v>
                </c:pt>
                <c:pt idx="38">
                  <c:v>2020M03</c:v>
                </c:pt>
                <c:pt idx="39">
                  <c:v>2020M04</c:v>
                </c:pt>
                <c:pt idx="40">
                  <c:v>2020M05</c:v>
                </c:pt>
                <c:pt idx="41">
                  <c:v>2020M06</c:v>
                </c:pt>
                <c:pt idx="42">
                  <c:v>2020M07</c:v>
                </c:pt>
                <c:pt idx="43">
                  <c:v>2020M08</c:v>
                </c:pt>
                <c:pt idx="44">
                  <c:v>2020M09</c:v>
                </c:pt>
                <c:pt idx="45">
                  <c:v>2020M10</c:v>
                </c:pt>
                <c:pt idx="46">
                  <c:v>2020M11</c:v>
                </c:pt>
                <c:pt idx="47">
                  <c:v>2020M12</c:v>
                </c:pt>
                <c:pt idx="48">
                  <c:v>2021M01</c:v>
                </c:pt>
                <c:pt idx="49">
                  <c:v>2021M02</c:v>
                </c:pt>
                <c:pt idx="50">
                  <c:v>2021M03</c:v>
                </c:pt>
                <c:pt idx="51">
                  <c:v>2021M04</c:v>
                </c:pt>
                <c:pt idx="52">
                  <c:v>2021M05</c:v>
                </c:pt>
                <c:pt idx="53">
                  <c:v>2021M06</c:v>
                </c:pt>
                <c:pt idx="54">
                  <c:v>2021M07</c:v>
                </c:pt>
                <c:pt idx="55">
                  <c:v>2021M08</c:v>
                </c:pt>
                <c:pt idx="56">
                  <c:v>2021M09</c:v>
                </c:pt>
                <c:pt idx="57">
                  <c:v>2021M10</c:v>
                </c:pt>
                <c:pt idx="58">
                  <c:v>2021M11</c:v>
                </c:pt>
                <c:pt idx="59">
                  <c:v>2021M12</c:v>
                </c:pt>
                <c:pt idx="60">
                  <c:v>2022M01</c:v>
                </c:pt>
                <c:pt idx="61">
                  <c:v>2022M02</c:v>
                </c:pt>
                <c:pt idx="62">
                  <c:v>2022M03</c:v>
                </c:pt>
                <c:pt idx="63">
                  <c:v>2022M04</c:v>
                </c:pt>
                <c:pt idx="64">
                  <c:v>2022M05</c:v>
                </c:pt>
                <c:pt idx="65">
                  <c:v>2022M06</c:v>
                </c:pt>
                <c:pt idx="66">
                  <c:v>2022M07</c:v>
                </c:pt>
                <c:pt idx="67">
                  <c:v>2022M08</c:v>
                </c:pt>
                <c:pt idx="68">
                  <c:v>2022M09</c:v>
                </c:pt>
                <c:pt idx="69">
                  <c:v>2022M10</c:v>
                </c:pt>
                <c:pt idx="70">
                  <c:v>2022M11</c:v>
                </c:pt>
                <c:pt idx="71">
                  <c:v>2022M12</c:v>
                </c:pt>
              </c:strCache>
            </c:strRef>
          </c:cat>
          <c:val>
            <c:numRef>
              <c:f>'001_117f_2022'!$V$61:$V$132</c:f>
              <c:numCache>
                <c:formatCode>General</c:formatCode>
                <c:ptCount val="72"/>
                <c:pt idx="0">
                  <c:v>97.9</c:v>
                </c:pt>
                <c:pt idx="1">
                  <c:v>98.5</c:v>
                </c:pt>
                <c:pt idx="2">
                  <c:v>104.7</c:v>
                </c:pt>
                <c:pt idx="3">
                  <c:v>104.7</c:v>
                </c:pt>
                <c:pt idx="4">
                  <c:v>104.7</c:v>
                </c:pt>
                <c:pt idx="5">
                  <c:v>101.2</c:v>
                </c:pt>
                <c:pt idx="6">
                  <c:v>101.2</c:v>
                </c:pt>
                <c:pt idx="7">
                  <c:v>100.4</c:v>
                </c:pt>
                <c:pt idx="8">
                  <c:v>97.2</c:v>
                </c:pt>
                <c:pt idx="9">
                  <c:v>97.2</c:v>
                </c:pt>
                <c:pt idx="10">
                  <c:v>98.7</c:v>
                </c:pt>
                <c:pt idx="11">
                  <c:v>102.5</c:v>
                </c:pt>
                <c:pt idx="12">
                  <c:v>102.5</c:v>
                </c:pt>
                <c:pt idx="13">
                  <c:v>102.3</c:v>
                </c:pt>
                <c:pt idx="14">
                  <c:v>105.4</c:v>
                </c:pt>
                <c:pt idx="15">
                  <c:v>105.4</c:v>
                </c:pt>
                <c:pt idx="16">
                  <c:v>105.9</c:v>
                </c:pt>
                <c:pt idx="17">
                  <c:v>102.9</c:v>
                </c:pt>
                <c:pt idx="18">
                  <c:v>102.9</c:v>
                </c:pt>
                <c:pt idx="19">
                  <c:v>100.3</c:v>
                </c:pt>
                <c:pt idx="20">
                  <c:v>98.9</c:v>
                </c:pt>
                <c:pt idx="21">
                  <c:v>99</c:v>
                </c:pt>
                <c:pt idx="22">
                  <c:v>101.5</c:v>
                </c:pt>
                <c:pt idx="23">
                  <c:v>106.8</c:v>
                </c:pt>
                <c:pt idx="24">
                  <c:v>106.8</c:v>
                </c:pt>
                <c:pt idx="25">
                  <c:v>107</c:v>
                </c:pt>
                <c:pt idx="26">
                  <c:v>105.8</c:v>
                </c:pt>
                <c:pt idx="27">
                  <c:v>102.1</c:v>
                </c:pt>
                <c:pt idx="28">
                  <c:v>102.9</c:v>
                </c:pt>
                <c:pt idx="29">
                  <c:v>101.9</c:v>
                </c:pt>
                <c:pt idx="30">
                  <c:v>101.9</c:v>
                </c:pt>
                <c:pt idx="31">
                  <c:v>101</c:v>
                </c:pt>
                <c:pt idx="32">
                  <c:v>98.1</c:v>
                </c:pt>
                <c:pt idx="33">
                  <c:v>98</c:v>
                </c:pt>
                <c:pt idx="34">
                  <c:v>98.5</c:v>
                </c:pt>
                <c:pt idx="35">
                  <c:v>103.7</c:v>
                </c:pt>
                <c:pt idx="36">
                  <c:v>103.7</c:v>
                </c:pt>
                <c:pt idx="37">
                  <c:v>103.8</c:v>
                </c:pt>
                <c:pt idx="38">
                  <c:v>102.7</c:v>
                </c:pt>
                <c:pt idx="39">
                  <c:v>102.7</c:v>
                </c:pt>
                <c:pt idx="40">
                  <c:v>100.8</c:v>
                </c:pt>
                <c:pt idx="41">
                  <c:v>97.1</c:v>
                </c:pt>
                <c:pt idx="42">
                  <c:v>97.1</c:v>
                </c:pt>
                <c:pt idx="43">
                  <c:v>98.2</c:v>
                </c:pt>
                <c:pt idx="44">
                  <c:v>88.2</c:v>
                </c:pt>
                <c:pt idx="45">
                  <c:v>88.2</c:v>
                </c:pt>
                <c:pt idx="46">
                  <c:v>88.2</c:v>
                </c:pt>
                <c:pt idx="47">
                  <c:v>85.1</c:v>
                </c:pt>
                <c:pt idx="48">
                  <c:v>85.1</c:v>
                </c:pt>
                <c:pt idx="49">
                  <c:v>86.7</c:v>
                </c:pt>
                <c:pt idx="50">
                  <c:v>99.3</c:v>
                </c:pt>
                <c:pt idx="51">
                  <c:v>99.3</c:v>
                </c:pt>
                <c:pt idx="52">
                  <c:v>100.2</c:v>
                </c:pt>
                <c:pt idx="53">
                  <c:v>99.2</c:v>
                </c:pt>
                <c:pt idx="54">
                  <c:v>99.2</c:v>
                </c:pt>
                <c:pt idx="55">
                  <c:v>99.3</c:v>
                </c:pt>
                <c:pt idx="56">
                  <c:v>98.3</c:v>
                </c:pt>
                <c:pt idx="57">
                  <c:v>98.3</c:v>
                </c:pt>
                <c:pt idx="58">
                  <c:v>98.7</c:v>
                </c:pt>
                <c:pt idx="59">
                  <c:v>107.7</c:v>
                </c:pt>
                <c:pt idx="60">
                  <c:v>107.7</c:v>
                </c:pt>
                <c:pt idx="61">
                  <c:v>108</c:v>
                </c:pt>
                <c:pt idx="62">
                  <c:v>118.6</c:v>
                </c:pt>
                <c:pt idx="63">
                  <c:v>118.6</c:v>
                </c:pt>
                <c:pt idx="64">
                  <c:v>123.3</c:v>
                </c:pt>
                <c:pt idx="65">
                  <c:v>174</c:v>
                </c:pt>
                <c:pt idx="66">
                  <c:v>174</c:v>
                </c:pt>
                <c:pt idx="67">
                  <c:v>175.4</c:v>
                </c:pt>
                <c:pt idx="68">
                  <c:v>161.80000000000001</c:v>
                </c:pt>
                <c:pt idx="69">
                  <c:v>161.80000000000001</c:v>
                </c:pt>
                <c:pt idx="70">
                  <c:v>160.30000000000001</c:v>
                </c:pt>
                <c:pt idx="71">
                  <c:v>176.3</c:v>
                </c:pt>
              </c:numCache>
            </c:numRef>
          </c:val>
          <c:smooth val="0"/>
          <c:extLst>
            <c:ext xmlns:c16="http://schemas.microsoft.com/office/drawing/2014/chart" uri="{C3380CC4-5D6E-409C-BE32-E72D297353CC}">
              <c16:uniqueId val="{00000001-68CE-41CF-8351-01E9555168CF}"/>
            </c:ext>
          </c:extLst>
        </c:ser>
        <c:dLbls>
          <c:showLegendKey val="0"/>
          <c:showVal val="0"/>
          <c:showCatName val="0"/>
          <c:showSerName val="0"/>
          <c:showPercent val="0"/>
          <c:showBubbleSize val="0"/>
        </c:dLbls>
        <c:smooth val="0"/>
        <c:axId val="1094875391"/>
        <c:axId val="1094890367"/>
      </c:lineChart>
      <c:catAx>
        <c:axId val="10948753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fi-FI"/>
          </a:p>
        </c:txPr>
        <c:crossAx val="1094890367"/>
        <c:crosses val="autoZero"/>
        <c:auto val="1"/>
        <c:lblAlgn val="ctr"/>
        <c:lblOffset val="100"/>
        <c:noMultiLvlLbl val="0"/>
      </c:catAx>
      <c:valAx>
        <c:axId val="10948903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094875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chemeClr val="tx1"/>
          </a:solidFill>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i-FI" sz="1200" dirty="0"/>
              <a:t>Laivamatkojen hinnan kehitys 1/2015–10/2022 (2015=100)</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'001_12ge_2022m11'!$L$461</c:f>
              <c:strCache>
                <c:ptCount val="1"/>
                <c:pt idx="0">
                  <c:v>Laivamatkojen hinta</c:v>
                </c:pt>
              </c:strCache>
            </c:strRef>
          </c:tx>
          <c:spPr>
            <a:ln w="28575" cap="rnd">
              <a:solidFill>
                <a:schemeClr val="accent1"/>
              </a:solidFill>
              <a:round/>
            </a:ln>
            <a:effectLst/>
          </c:spPr>
          <c:marker>
            <c:symbol val="none"/>
          </c:marker>
          <c:cat>
            <c:strRef>
              <c:f>'001_12ge_2022m11'!$K$462:$K$557</c:f>
              <c:strCache>
                <c:ptCount val="96"/>
                <c:pt idx="0">
                  <c:v>2015M01</c:v>
                </c:pt>
                <c:pt idx="1">
                  <c:v>2015M02</c:v>
                </c:pt>
                <c:pt idx="2">
                  <c:v>2015M03</c:v>
                </c:pt>
                <c:pt idx="3">
                  <c:v>2015M04</c:v>
                </c:pt>
                <c:pt idx="4">
                  <c:v>2015M05</c:v>
                </c:pt>
                <c:pt idx="5">
                  <c:v>2015M06</c:v>
                </c:pt>
                <c:pt idx="6">
                  <c:v>2015M07</c:v>
                </c:pt>
                <c:pt idx="7">
                  <c:v>2015M08</c:v>
                </c:pt>
                <c:pt idx="8">
                  <c:v>2015M09</c:v>
                </c:pt>
                <c:pt idx="9">
                  <c:v>2015M10</c:v>
                </c:pt>
                <c:pt idx="10">
                  <c:v>2015M11</c:v>
                </c:pt>
                <c:pt idx="11">
                  <c:v>2015M12</c:v>
                </c:pt>
                <c:pt idx="12">
                  <c:v>2016M01</c:v>
                </c:pt>
                <c:pt idx="13">
                  <c:v>2016M02</c:v>
                </c:pt>
                <c:pt idx="14">
                  <c:v>2016M03</c:v>
                </c:pt>
                <c:pt idx="15">
                  <c:v>2016M04</c:v>
                </c:pt>
                <c:pt idx="16">
                  <c:v>2016M05</c:v>
                </c:pt>
                <c:pt idx="17">
                  <c:v>2016M06</c:v>
                </c:pt>
                <c:pt idx="18">
                  <c:v>2016M07</c:v>
                </c:pt>
                <c:pt idx="19">
                  <c:v>2016M08</c:v>
                </c:pt>
                <c:pt idx="20">
                  <c:v>2016M09</c:v>
                </c:pt>
                <c:pt idx="21">
                  <c:v>2016M10</c:v>
                </c:pt>
                <c:pt idx="22">
                  <c:v>2016M11</c:v>
                </c:pt>
                <c:pt idx="23">
                  <c:v>2016M12</c:v>
                </c:pt>
                <c:pt idx="24">
                  <c:v>2017M01</c:v>
                </c:pt>
                <c:pt idx="25">
                  <c:v>2017M02</c:v>
                </c:pt>
                <c:pt idx="26">
                  <c:v>2017M03</c:v>
                </c:pt>
                <c:pt idx="27">
                  <c:v>2017M04</c:v>
                </c:pt>
                <c:pt idx="28">
                  <c:v>2017M05</c:v>
                </c:pt>
                <c:pt idx="29">
                  <c:v>2017M06</c:v>
                </c:pt>
                <c:pt idx="30">
                  <c:v>2017M07</c:v>
                </c:pt>
                <c:pt idx="31">
                  <c:v>2017M08</c:v>
                </c:pt>
                <c:pt idx="32">
                  <c:v>2017M09</c:v>
                </c:pt>
                <c:pt idx="33">
                  <c:v>2017M10</c:v>
                </c:pt>
                <c:pt idx="34">
                  <c:v>2017M11</c:v>
                </c:pt>
                <c:pt idx="35">
                  <c:v>2017M12</c:v>
                </c:pt>
                <c:pt idx="36">
                  <c:v>2018M01</c:v>
                </c:pt>
                <c:pt idx="37">
                  <c:v>2018M02</c:v>
                </c:pt>
                <c:pt idx="38">
                  <c:v>2018M03</c:v>
                </c:pt>
                <c:pt idx="39">
                  <c:v>2018M04</c:v>
                </c:pt>
                <c:pt idx="40">
                  <c:v>2018M05</c:v>
                </c:pt>
                <c:pt idx="41">
                  <c:v>2018M06</c:v>
                </c:pt>
                <c:pt idx="42">
                  <c:v>2018M07</c:v>
                </c:pt>
                <c:pt idx="43">
                  <c:v>2018M08</c:v>
                </c:pt>
                <c:pt idx="44">
                  <c:v>2018M09</c:v>
                </c:pt>
                <c:pt idx="45">
                  <c:v>2018M10</c:v>
                </c:pt>
                <c:pt idx="46">
                  <c:v>2018M11</c:v>
                </c:pt>
                <c:pt idx="47">
                  <c:v>2018M12</c:v>
                </c:pt>
                <c:pt idx="48">
                  <c:v>2019M01</c:v>
                </c:pt>
                <c:pt idx="49">
                  <c:v>2019M02</c:v>
                </c:pt>
                <c:pt idx="50">
                  <c:v>2019M03</c:v>
                </c:pt>
                <c:pt idx="51">
                  <c:v>2019M04</c:v>
                </c:pt>
                <c:pt idx="52">
                  <c:v>2019M05</c:v>
                </c:pt>
                <c:pt idx="53">
                  <c:v>2019M06</c:v>
                </c:pt>
                <c:pt idx="54">
                  <c:v>2019M07</c:v>
                </c:pt>
                <c:pt idx="55">
                  <c:v>2019M08</c:v>
                </c:pt>
                <c:pt idx="56">
                  <c:v>2019M09</c:v>
                </c:pt>
                <c:pt idx="57">
                  <c:v>2019M10</c:v>
                </c:pt>
                <c:pt idx="58">
                  <c:v>2019M11</c:v>
                </c:pt>
                <c:pt idx="59">
                  <c:v>2019M12</c:v>
                </c:pt>
                <c:pt idx="60">
                  <c:v>2020M01</c:v>
                </c:pt>
                <c:pt idx="61">
                  <c:v>2020M02</c:v>
                </c:pt>
                <c:pt idx="62">
                  <c:v>2020M03</c:v>
                </c:pt>
                <c:pt idx="63">
                  <c:v>2020M04</c:v>
                </c:pt>
                <c:pt idx="64">
                  <c:v>2020M05</c:v>
                </c:pt>
                <c:pt idx="65">
                  <c:v>2020M06</c:v>
                </c:pt>
                <c:pt idx="66">
                  <c:v>2020M07</c:v>
                </c:pt>
                <c:pt idx="67">
                  <c:v>2020M08</c:v>
                </c:pt>
                <c:pt idx="68">
                  <c:v>2020M09</c:v>
                </c:pt>
                <c:pt idx="69">
                  <c:v>2020M10</c:v>
                </c:pt>
                <c:pt idx="70">
                  <c:v>2020M11</c:v>
                </c:pt>
                <c:pt idx="71">
                  <c:v>2020M12</c:v>
                </c:pt>
                <c:pt idx="72">
                  <c:v>2021M01</c:v>
                </c:pt>
                <c:pt idx="73">
                  <c:v>2021M02</c:v>
                </c:pt>
                <c:pt idx="74">
                  <c:v>2021M03</c:v>
                </c:pt>
                <c:pt idx="75">
                  <c:v>2021M04</c:v>
                </c:pt>
                <c:pt idx="76">
                  <c:v>2021M05</c:v>
                </c:pt>
                <c:pt idx="77">
                  <c:v>2021M06</c:v>
                </c:pt>
                <c:pt idx="78">
                  <c:v>2021M07</c:v>
                </c:pt>
                <c:pt idx="79">
                  <c:v>2021M08</c:v>
                </c:pt>
                <c:pt idx="80">
                  <c:v>2021M09</c:v>
                </c:pt>
                <c:pt idx="81">
                  <c:v>2021M10</c:v>
                </c:pt>
                <c:pt idx="82">
                  <c:v>2021M11</c:v>
                </c:pt>
                <c:pt idx="83">
                  <c:v>2021M12</c:v>
                </c:pt>
                <c:pt idx="84">
                  <c:v>2022M01</c:v>
                </c:pt>
                <c:pt idx="85">
                  <c:v>2022M02</c:v>
                </c:pt>
                <c:pt idx="86">
                  <c:v>2022M03</c:v>
                </c:pt>
                <c:pt idx="87">
                  <c:v>2022M04</c:v>
                </c:pt>
                <c:pt idx="88">
                  <c:v>2022M05</c:v>
                </c:pt>
                <c:pt idx="89">
                  <c:v>2022M06</c:v>
                </c:pt>
                <c:pt idx="90">
                  <c:v>2022M07</c:v>
                </c:pt>
                <c:pt idx="91">
                  <c:v>2022M08</c:v>
                </c:pt>
                <c:pt idx="92">
                  <c:v>2022M09</c:v>
                </c:pt>
                <c:pt idx="93">
                  <c:v>2022M10</c:v>
                </c:pt>
                <c:pt idx="94">
                  <c:v>2022M11</c:v>
                </c:pt>
                <c:pt idx="95">
                  <c:v>2022M12</c:v>
                </c:pt>
              </c:strCache>
            </c:strRef>
          </c:cat>
          <c:val>
            <c:numRef>
              <c:f>'001_12ge_2022m11'!$L$462:$L$557</c:f>
              <c:numCache>
                <c:formatCode>General</c:formatCode>
                <c:ptCount val="96"/>
                <c:pt idx="0">
                  <c:v>100.6</c:v>
                </c:pt>
                <c:pt idx="1">
                  <c:v>100.85</c:v>
                </c:pt>
                <c:pt idx="2">
                  <c:v>103.56</c:v>
                </c:pt>
                <c:pt idx="3">
                  <c:v>103.87</c:v>
                </c:pt>
                <c:pt idx="4">
                  <c:v>105.28</c:v>
                </c:pt>
                <c:pt idx="5">
                  <c:v>106.83</c:v>
                </c:pt>
                <c:pt idx="6">
                  <c:v>117.01</c:v>
                </c:pt>
                <c:pt idx="7">
                  <c:v>98.41</c:v>
                </c:pt>
                <c:pt idx="8">
                  <c:v>91.65</c:v>
                </c:pt>
                <c:pt idx="9">
                  <c:v>90.87</c:v>
                </c:pt>
                <c:pt idx="10">
                  <c:v>90.16</c:v>
                </c:pt>
                <c:pt idx="11">
                  <c:v>90.85</c:v>
                </c:pt>
                <c:pt idx="12">
                  <c:v>90.64</c:v>
                </c:pt>
                <c:pt idx="13">
                  <c:v>93.38</c:v>
                </c:pt>
                <c:pt idx="14">
                  <c:v>92.64</c:v>
                </c:pt>
                <c:pt idx="15">
                  <c:v>91.42</c:v>
                </c:pt>
                <c:pt idx="16">
                  <c:v>92.65</c:v>
                </c:pt>
                <c:pt idx="17">
                  <c:v>106.35</c:v>
                </c:pt>
                <c:pt idx="18">
                  <c:v>121.28</c:v>
                </c:pt>
                <c:pt idx="19">
                  <c:v>103.02</c:v>
                </c:pt>
                <c:pt idx="20">
                  <c:v>96.53</c:v>
                </c:pt>
                <c:pt idx="21">
                  <c:v>99.56</c:v>
                </c:pt>
                <c:pt idx="22">
                  <c:v>96.55</c:v>
                </c:pt>
                <c:pt idx="23">
                  <c:v>95.82</c:v>
                </c:pt>
                <c:pt idx="24">
                  <c:v>96.99</c:v>
                </c:pt>
                <c:pt idx="25">
                  <c:v>93.88</c:v>
                </c:pt>
                <c:pt idx="26">
                  <c:v>93.55</c:v>
                </c:pt>
                <c:pt idx="27">
                  <c:v>93.67</c:v>
                </c:pt>
                <c:pt idx="28">
                  <c:v>94.5</c:v>
                </c:pt>
                <c:pt idx="29">
                  <c:v>101.85</c:v>
                </c:pt>
                <c:pt idx="30">
                  <c:v>108.56</c:v>
                </c:pt>
                <c:pt idx="31">
                  <c:v>95.53</c:v>
                </c:pt>
                <c:pt idx="32">
                  <c:v>95.71</c:v>
                </c:pt>
                <c:pt idx="33">
                  <c:v>95.84</c:v>
                </c:pt>
                <c:pt idx="34">
                  <c:v>93.25</c:v>
                </c:pt>
                <c:pt idx="35">
                  <c:v>95.42</c:v>
                </c:pt>
                <c:pt idx="36">
                  <c:v>88.7</c:v>
                </c:pt>
                <c:pt idx="37">
                  <c:v>86.78</c:v>
                </c:pt>
                <c:pt idx="38">
                  <c:v>88.39</c:v>
                </c:pt>
                <c:pt idx="39">
                  <c:v>86.29</c:v>
                </c:pt>
                <c:pt idx="40">
                  <c:v>89.67</c:v>
                </c:pt>
                <c:pt idx="41">
                  <c:v>105.43</c:v>
                </c:pt>
                <c:pt idx="42">
                  <c:v>118.54</c:v>
                </c:pt>
                <c:pt idx="43">
                  <c:v>101.3</c:v>
                </c:pt>
                <c:pt idx="44">
                  <c:v>96.05</c:v>
                </c:pt>
                <c:pt idx="45">
                  <c:v>88.11</c:v>
                </c:pt>
                <c:pt idx="46">
                  <c:v>91.19</c:v>
                </c:pt>
                <c:pt idx="47">
                  <c:v>90.66</c:v>
                </c:pt>
                <c:pt idx="48">
                  <c:v>91.36</c:v>
                </c:pt>
                <c:pt idx="49">
                  <c:v>98</c:v>
                </c:pt>
                <c:pt idx="50">
                  <c:v>92.29</c:v>
                </c:pt>
                <c:pt idx="51">
                  <c:v>95.49</c:v>
                </c:pt>
                <c:pt idx="52">
                  <c:v>98.36</c:v>
                </c:pt>
                <c:pt idx="53">
                  <c:v>98.5</c:v>
                </c:pt>
                <c:pt idx="54">
                  <c:v>110.94</c:v>
                </c:pt>
                <c:pt idx="55">
                  <c:v>89.91</c:v>
                </c:pt>
                <c:pt idx="56">
                  <c:v>91.05</c:v>
                </c:pt>
                <c:pt idx="57">
                  <c:v>91.6</c:v>
                </c:pt>
                <c:pt idx="58">
                  <c:v>92.34</c:v>
                </c:pt>
                <c:pt idx="59">
                  <c:v>93.23</c:v>
                </c:pt>
                <c:pt idx="60">
                  <c:v>87.02</c:v>
                </c:pt>
                <c:pt idx="61">
                  <c:v>93.28</c:v>
                </c:pt>
                <c:pt idx="62">
                  <c:v>93.21</c:v>
                </c:pt>
                <c:pt idx="63">
                  <c:v>101.28</c:v>
                </c:pt>
                <c:pt idx="64">
                  <c:v>104.32</c:v>
                </c:pt>
                <c:pt idx="65">
                  <c:v>105.02</c:v>
                </c:pt>
                <c:pt idx="66">
                  <c:v>118.01</c:v>
                </c:pt>
                <c:pt idx="67">
                  <c:v>90.2</c:v>
                </c:pt>
                <c:pt idx="68">
                  <c:v>90.13</c:v>
                </c:pt>
                <c:pt idx="69">
                  <c:v>85.53</c:v>
                </c:pt>
                <c:pt idx="70">
                  <c:v>88.72</c:v>
                </c:pt>
                <c:pt idx="71">
                  <c:v>91.14</c:v>
                </c:pt>
                <c:pt idx="72">
                  <c:v>91.14</c:v>
                </c:pt>
                <c:pt idx="73">
                  <c:v>99.04</c:v>
                </c:pt>
                <c:pt idx="74">
                  <c:v>91.1</c:v>
                </c:pt>
                <c:pt idx="75">
                  <c:v>85.19</c:v>
                </c:pt>
                <c:pt idx="76">
                  <c:v>89.15</c:v>
                </c:pt>
                <c:pt idx="77">
                  <c:v>103.7</c:v>
                </c:pt>
                <c:pt idx="78">
                  <c:v>110.27</c:v>
                </c:pt>
                <c:pt idx="79">
                  <c:v>92.76</c:v>
                </c:pt>
                <c:pt idx="80">
                  <c:v>77.75</c:v>
                </c:pt>
                <c:pt idx="81">
                  <c:v>73.31</c:v>
                </c:pt>
                <c:pt idx="82">
                  <c:v>72.87</c:v>
                </c:pt>
                <c:pt idx="83">
                  <c:v>77.010000000000005</c:v>
                </c:pt>
                <c:pt idx="84">
                  <c:v>76.180000000000007</c:v>
                </c:pt>
                <c:pt idx="85">
                  <c:v>80.92</c:v>
                </c:pt>
                <c:pt idx="86">
                  <c:v>74.12</c:v>
                </c:pt>
                <c:pt idx="87">
                  <c:v>78.91</c:v>
                </c:pt>
                <c:pt idx="88">
                  <c:v>80.22</c:v>
                </c:pt>
                <c:pt idx="89">
                  <c:v>88.68</c:v>
                </c:pt>
                <c:pt idx="90">
                  <c:v>102.87</c:v>
                </c:pt>
                <c:pt idx="91">
                  <c:v>93.66</c:v>
                </c:pt>
                <c:pt idx="92">
                  <c:v>78.77</c:v>
                </c:pt>
                <c:pt idx="93">
                  <c:v>86.91</c:v>
                </c:pt>
                <c:pt idx="94">
                  <c:v>85.67</c:v>
                </c:pt>
                <c:pt idx="95">
                  <c:v>87.46</c:v>
                </c:pt>
              </c:numCache>
            </c:numRef>
          </c:val>
          <c:smooth val="0"/>
          <c:extLst>
            <c:ext xmlns:c16="http://schemas.microsoft.com/office/drawing/2014/chart" uri="{C3380CC4-5D6E-409C-BE32-E72D297353CC}">
              <c16:uniqueId val="{00000000-66C5-4DF9-9F31-472DCE3E422B}"/>
            </c:ext>
          </c:extLst>
        </c:ser>
        <c:dLbls>
          <c:showLegendKey val="0"/>
          <c:showVal val="0"/>
          <c:showCatName val="0"/>
          <c:showSerName val="0"/>
          <c:showPercent val="0"/>
          <c:showBubbleSize val="0"/>
        </c:dLbls>
        <c:smooth val="0"/>
        <c:axId val="1094912415"/>
        <c:axId val="1094898687"/>
      </c:lineChart>
      <c:catAx>
        <c:axId val="1094912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94898687"/>
        <c:crosses val="autoZero"/>
        <c:auto val="1"/>
        <c:lblAlgn val="ctr"/>
        <c:lblOffset val="100"/>
        <c:noMultiLvlLbl val="0"/>
      </c:catAx>
      <c:valAx>
        <c:axId val="10948986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94912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i-FI" sz="1200"/>
              <a:t>Laivamatkan hinnan ja Ahvenanmaan tax-free matkustajamäärän kehitys</a:t>
            </a:r>
            <a:r>
              <a:rPr lang="fi-FI" sz="1200" baseline="0"/>
              <a:t> 2005 - 2021 (2005=100)</a:t>
            </a:r>
            <a:endParaRPr lang="fi-FI"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1"/>
          <c:order val="1"/>
          <c:tx>
            <c:strRef>
              <c:f>'001_12ge_2022m11'!$V$427</c:f>
              <c:strCache>
                <c:ptCount val="1"/>
                <c:pt idx="0">
                  <c:v>Laivamatkan hinta</c:v>
                </c:pt>
              </c:strCache>
            </c:strRef>
          </c:tx>
          <c:spPr>
            <a:ln w="28575" cap="rnd">
              <a:solidFill>
                <a:schemeClr val="accent2"/>
              </a:solidFill>
              <a:round/>
            </a:ln>
            <a:effectLst/>
          </c:spPr>
          <c:marker>
            <c:symbol val="none"/>
          </c:marker>
          <c:cat>
            <c:numRef>
              <c:f>'001_12ge_2022m11'!$T$428:$T$444</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'001_12ge_2022m11'!$V$428:$V$444</c:f>
              <c:numCache>
                <c:formatCode>General</c:formatCode>
                <c:ptCount val="17"/>
                <c:pt idx="0">
                  <c:v>100</c:v>
                </c:pt>
                <c:pt idx="1">
                  <c:v>107.38197424892704</c:v>
                </c:pt>
                <c:pt idx="2">
                  <c:v>107.1186299429143</c:v>
                </c:pt>
                <c:pt idx="3">
                  <c:v>113.63723488478692</c:v>
                </c:pt>
                <c:pt idx="4">
                  <c:v>110.24959373307222</c:v>
                </c:pt>
                <c:pt idx="5">
                  <c:v>114.93478894953957</c:v>
                </c:pt>
                <c:pt idx="6">
                  <c:v>116.91153798074924</c:v>
                </c:pt>
                <c:pt idx="7">
                  <c:v>131.01045876911539</c:v>
                </c:pt>
                <c:pt idx="8">
                  <c:v>127.19029959581651</c:v>
                </c:pt>
                <c:pt idx="9">
                  <c:v>125.45022709279556</c:v>
                </c:pt>
                <c:pt idx="10">
                  <c:v>125.63440143339308</c:v>
                </c:pt>
                <c:pt idx="11">
                  <c:v>123.53098045751906</c:v>
                </c:pt>
                <c:pt idx="12">
                  <c:v>121.32172173840578</c:v>
                </c:pt>
                <c:pt idx="13">
                  <c:v>118.42743447643656</c:v>
                </c:pt>
                <c:pt idx="14">
                  <c:v>119.68165340222509</c:v>
                </c:pt>
                <c:pt idx="15">
                  <c:v>120.18334097254055</c:v>
                </c:pt>
                <c:pt idx="16">
                  <c:v>111.32630526271927</c:v>
                </c:pt>
              </c:numCache>
            </c:numRef>
          </c:val>
          <c:smooth val="0"/>
          <c:extLst>
            <c:ext xmlns:c16="http://schemas.microsoft.com/office/drawing/2014/chart" uri="{C3380CC4-5D6E-409C-BE32-E72D297353CC}">
              <c16:uniqueId val="{00000000-5C5F-4548-9B82-AE4E64702292}"/>
            </c:ext>
          </c:extLst>
        </c:ser>
        <c:ser>
          <c:idx val="2"/>
          <c:order val="2"/>
          <c:tx>
            <c:strRef>
              <c:f>'001_12ge_2022m11'!$W$427</c:f>
              <c:strCache>
                <c:ptCount val="1"/>
                <c:pt idx="0">
                  <c:v>Matkustajamäärä</c:v>
                </c:pt>
              </c:strCache>
            </c:strRef>
          </c:tx>
          <c:spPr>
            <a:ln w="28575" cap="rnd">
              <a:solidFill>
                <a:schemeClr val="accent3"/>
              </a:solidFill>
              <a:round/>
            </a:ln>
            <a:effectLst/>
          </c:spPr>
          <c:marker>
            <c:symbol val="none"/>
          </c:marker>
          <c:cat>
            <c:numRef>
              <c:f>'001_12ge_2022m11'!$T$428:$T$444</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'001_12ge_2022m11'!$W$428:$W$444</c:f>
              <c:numCache>
                <c:formatCode>General</c:formatCode>
                <c:ptCount val="17"/>
                <c:pt idx="0">
                  <c:v>100</c:v>
                </c:pt>
                <c:pt idx="1">
                  <c:v>99.097460271275892</c:v>
                </c:pt>
                <c:pt idx="2">
                  <c:v>96.269364087829743</c:v>
                </c:pt>
                <c:pt idx="3">
                  <c:v>96.804040727608225</c:v>
                </c:pt>
                <c:pt idx="4">
                  <c:v>98.858767790328912</c:v>
                </c:pt>
                <c:pt idx="5">
                  <c:v>97.621974393400379</c:v>
                </c:pt>
                <c:pt idx="6">
                  <c:v>96.726884932425776</c:v>
                </c:pt>
                <c:pt idx="7">
                  <c:v>96.002123668962184</c:v>
                </c:pt>
                <c:pt idx="8">
                  <c:v>94.147751047100385</c:v>
                </c:pt>
                <c:pt idx="9">
                  <c:v>92.094649141339517</c:v>
                </c:pt>
                <c:pt idx="10">
                  <c:v>92.699080259061773</c:v>
                </c:pt>
                <c:pt idx="11">
                  <c:v>92.884720176362805</c:v>
                </c:pt>
                <c:pt idx="12">
                  <c:v>92.958713768545138</c:v>
                </c:pt>
                <c:pt idx="13">
                  <c:v>93.316424521543013</c:v>
                </c:pt>
                <c:pt idx="14">
                  <c:v>91.214812659541948</c:v>
                </c:pt>
                <c:pt idx="15">
                  <c:v>23.878098347058728</c:v>
                </c:pt>
                <c:pt idx="16">
                  <c:v>29.549631804047582</c:v>
                </c:pt>
              </c:numCache>
            </c:numRef>
          </c:val>
          <c:smooth val="0"/>
          <c:extLst>
            <c:ext xmlns:c16="http://schemas.microsoft.com/office/drawing/2014/chart" uri="{C3380CC4-5D6E-409C-BE32-E72D297353CC}">
              <c16:uniqueId val="{00000001-5C5F-4548-9B82-AE4E64702292}"/>
            </c:ext>
          </c:extLst>
        </c:ser>
        <c:dLbls>
          <c:showLegendKey val="0"/>
          <c:showVal val="0"/>
          <c:showCatName val="0"/>
          <c:showSerName val="0"/>
          <c:showPercent val="0"/>
          <c:showBubbleSize val="0"/>
        </c:dLbls>
        <c:smooth val="0"/>
        <c:axId val="1816107055"/>
        <c:axId val="1816107471"/>
        <c:extLst>
          <c:ext xmlns:c15="http://schemas.microsoft.com/office/drawing/2012/chart" uri="{02D57815-91ED-43cb-92C2-25804820EDAC}">
            <c15:filteredLineSeries>
              <c15:ser>
                <c:idx val="0"/>
                <c:order val="0"/>
                <c:tx>
                  <c:strRef>
                    <c:extLst>
                      <c:ext uri="{02D57815-91ED-43cb-92C2-25804820EDAC}">
                        <c15:formulaRef>
                          <c15:sqref>'001_12ge_2022m11'!$U$427</c15:sqref>
                        </c15:formulaRef>
                      </c:ext>
                    </c:extLst>
                    <c:strCache>
                      <c:ptCount val="1"/>
                      <c:pt idx="0">
                        <c:v>Polttoaineen hinta</c:v>
                      </c:pt>
                    </c:strCache>
                  </c:strRef>
                </c:tx>
                <c:spPr>
                  <a:ln w="28575" cap="rnd">
                    <a:solidFill>
                      <a:schemeClr val="accent1"/>
                    </a:solidFill>
                    <a:round/>
                  </a:ln>
                  <a:effectLst/>
                </c:spPr>
                <c:marker>
                  <c:symbol val="none"/>
                </c:marker>
                <c:cat>
                  <c:numRef>
                    <c:extLst>
                      <c:ext uri="{02D57815-91ED-43cb-92C2-25804820EDAC}">
                        <c15:formulaRef>
                          <c15:sqref>'001_12ge_2022m11'!$T$428:$T$444</c15:sqref>
                        </c15:formulaRef>
                      </c:ext>
                    </c:extLst>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extLst>
                      <c:ext uri="{02D57815-91ED-43cb-92C2-25804820EDAC}">
                        <c15:formulaRef>
                          <c15:sqref>'001_12ge_2022m11'!$U$428:$U$444</c15:sqref>
                        </c15:formulaRef>
                      </c:ext>
                    </c:extLst>
                    <c:numCache>
                      <c:formatCode>General</c:formatCode>
                      <c:ptCount val="17"/>
                      <c:pt idx="0">
                        <c:v>100</c:v>
                      </c:pt>
                      <c:pt idx="1">
                        <c:v>110.45584045584047</c:v>
                      </c:pt>
                      <c:pt idx="2">
                        <c:v>109.14529914529916</c:v>
                      </c:pt>
                      <c:pt idx="3">
                        <c:v>144.07407407407408</c:v>
                      </c:pt>
                      <c:pt idx="4">
                        <c:v>101.90883190883191</c:v>
                      </c:pt>
                      <c:pt idx="5">
                        <c:v>132.53561253561253</c:v>
                      </c:pt>
                      <c:pt idx="6">
                        <c:v>182.3219373219373</c:v>
                      </c:pt>
                      <c:pt idx="7">
                        <c:v>193.21937321937318</c:v>
                      </c:pt>
                      <c:pt idx="8">
                        <c:v>189.71509971509971</c:v>
                      </c:pt>
                      <c:pt idx="9">
                        <c:v>175.08547008547009</c:v>
                      </c:pt>
                      <c:pt idx="10">
                        <c:v>143.88888888888889</c:v>
                      </c:pt>
                      <c:pt idx="11">
                        <c:v>129.82905982905984</c:v>
                      </c:pt>
                      <c:pt idx="12">
                        <c:v>149.77207977207979</c:v>
                      </c:pt>
                      <c:pt idx="13">
                        <c:v>169.6866096866097</c:v>
                      </c:pt>
                      <c:pt idx="14">
                        <c:v>166.31054131054134</c:v>
                      </c:pt>
                      <c:pt idx="15">
                        <c:v>130.32763532763531</c:v>
                      </c:pt>
                      <c:pt idx="16">
                        <c:v>171.9088319088319</c:v>
                      </c:pt>
                    </c:numCache>
                  </c:numRef>
                </c:val>
                <c:smooth val="0"/>
                <c:extLst>
                  <c:ext xmlns:c16="http://schemas.microsoft.com/office/drawing/2014/chart" uri="{C3380CC4-5D6E-409C-BE32-E72D297353CC}">
                    <c16:uniqueId val="{00000002-5C5F-4548-9B82-AE4E64702292}"/>
                  </c:ext>
                </c:extLst>
              </c15:ser>
            </c15:filteredLineSeries>
          </c:ext>
        </c:extLst>
      </c:lineChart>
      <c:catAx>
        <c:axId val="181610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16107471"/>
        <c:crosses val="autoZero"/>
        <c:auto val="1"/>
        <c:lblAlgn val="ctr"/>
        <c:lblOffset val="100"/>
        <c:noMultiLvlLbl val="0"/>
      </c:catAx>
      <c:valAx>
        <c:axId val="18161074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16107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fi-FI" sz="1100" dirty="0"/>
              <a:t>Laivamatkojen hinnan kehitys 1/2015–10/2022 (2015=100)</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'001_12ge_2022m11'!$L$461</c:f>
              <c:strCache>
                <c:ptCount val="1"/>
                <c:pt idx="0">
                  <c:v>Laivamatkojen hinta</c:v>
                </c:pt>
              </c:strCache>
            </c:strRef>
          </c:tx>
          <c:spPr>
            <a:ln w="28575" cap="rnd">
              <a:solidFill>
                <a:schemeClr val="accent1"/>
              </a:solidFill>
              <a:round/>
            </a:ln>
            <a:effectLst/>
          </c:spPr>
          <c:marker>
            <c:symbol val="none"/>
          </c:marker>
          <c:cat>
            <c:strRef>
              <c:f>'001_12ge_2022m11'!$K$462:$K$557</c:f>
              <c:strCache>
                <c:ptCount val="96"/>
                <c:pt idx="0">
                  <c:v>2015M01</c:v>
                </c:pt>
                <c:pt idx="1">
                  <c:v>2015M02</c:v>
                </c:pt>
                <c:pt idx="2">
                  <c:v>2015M03</c:v>
                </c:pt>
                <c:pt idx="3">
                  <c:v>2015M04</c:v>
                </c:pt>
                <c:pt idx="4">
                  <c:v>2015M05</c:v>
                </c:pt>
                <c:pt idx="5">
                  <c:v>2015M06</c:v>
                </c:pt>
                <c:pt idx="6">
                  <c:v>2015M07</c:v>
                </c:pt>
                <c:pt idx="7">
                  <c:v>2015M08</c:v>
                </c:pt>
                <c:pt idx="8">
                  <c:v>2015M09</c:v>
                </c:pt>
                <c:pt idx="9">
                  <c:v>2015M10</c:v>
                </c:pt>
                <c:pt idx="10">
                  <c:v>2015M11</c:v>
                </c:pt>
                <c:pt idx="11">
                  <c:v>2015M12</c:v>
                </c:pt>
                <c:pt idx="12">
                  <c:v>2016M01</c:v>
                </c:pt>
                <c:pt idx="13">
                  <c:v>2016M02</c:v>
                </c:pt>
                <c:pt idx="14">
                  <c:v>2016M03</c:v>
                </c:pt>
                <c:pt idx="15">
                  <c:v>2016M04</c:v>
                </c:pt>
                <c:pt idx="16">
                  <c:v>2016M05</c:v>
                </c:pt>
                <c:pt idx="17">
                  <c:v>2016M06</c:v>
                </c:pt>
                <c:pt idx="18">
                  <c:v>2016M07</c:v>
                </c:pt>
                <c:pt idx="19">
                  <c:v>2016M08</c:v>
                </c:pt>
                <c:pt idx="20">
                  <c:v>2016M09</c:v>
                </c:pt>
                <c:pt idx="21">
                  <c:v>2016M10</c:v>
                </c:pt>
                <c:pt idx="22">
                  <c:v>2016M11</c:v>
                </c:pt>
                <c:pt idx="23">
                  <c:v>2016M12</c:v>
                </c:pt>
                <c:pt idx="24">
                  <c:v>2017M01</c:v>
                </c:pt>
                <c:pt idx="25">
                  <c:v>2017M02</c:v>
                </c:pt>
                <c:pt idx="26">
                  <c:v>2017M03</c:v>
                </c:pt>
                <c:pt idx="27">
                  <c:v>2017M04</c:v>
                </c:pt>
                <c:pt idx="28">
                  <c:v>2017M05</c:v>
                </c:pt>
                <c:pt idx="29">
                  <c:v>2017M06</c:v>
                </c:pt>
                <c:pt idx="30">
                  <c:v>2017M07</c:v>
                </c:pt>
                <c:pt idx="31">
                  <c:v>2017M08</c:v>
                </c:pt>
                <c:pt idx="32">
                  <c:v>2017M09</c:v>
                </c:pt>
                <c:pt idx="33">
                  <c:v>2017M10</c:v>
                </c:pt>
                <c:pt idx="34">
                  <c:v>2017M11</c:v>
                </c:pt>
                <c:pt idx="35">
                  <c:v>2017M12</c:v>
                </c:pt>
                <c:pt idx="36">
                  <c:v>2018M01</c:v>
                </c:pt>
                <c:pt idx="37">
                  <c:v>2018M02</c:v>
                </c:pt>
                <c:pt idx="38">
                  <c:v>2018M03</c:v>
                </c:pt>
                <c:pt idx="39">
                  <c:v>2018M04</c:v>
                </c:pt>
                <c:pt idx="40">
                  <c:v>2018M05</c:v>
                </c:pt>
                <c:pt idx="41">
                  <c:v>2018M06</c:v>
                </c:pt>
                <c:pt idx="42">
                  <c:v>2018M07</c:v>
                </c:pt>
                <c:pt idx="43">
                  <c:v>2018M08</c:v>
                </c:pt>
                <c:pt idx="44">
                  <c:v>2018M09</c:v>
                </c:pt>
                <c:pt idx="45">
                  <c:v>2018M10</c:v>
                </c:pt>
                <c:pt idx="46">
                  <c:v>2018M11</c:v>
                </c:pt>
                <c:pt idx="47">
                  <c:v>2018M12</c:v>
                </c:pt>
                <c:pt idx="48">
                  <c:v>2019M01</c:v>
                </c:pt>
                <c:pt idx="49">
                  <c:v>2019M02</c:v>
                </c:pt>
                <c:pt idx="50">
                  <c:v>2019M03</c:v>
                </c:pt>
                <c:pt idx="51">
                  <c:v>2019M04</c:v>
                </c:pt>
                <c:pt idx="52">
                  <c:v>2019M05</c:v>
                </c:pt>
                <c:pt idx="53">
                  <c:v>2019M06</c:v>
                </c:pt>
                <c:pt idx="54">
                  <c:v>2019M07</c:v>
                </c:pt>
                <c:pt idx="55">
                  <c:v>2019M08</c:v>
                </c:pt>
                <c:pt idx="56">
                  <c:v>2019M09</c:v>
                </c:pt>
                <c:pt idx="57">
                  <c:v>2019M10</c:v>
                </c:pt>
                <c:pt idx="58">
                  <c:v>2019M11</c:v>
                </c:pt>
                <c:pt idx="59">
                  <c:v>2019M12</c:v>
                </c:pt>
                <c:pt idx="60">
                  <c:v>2020M01</c:v>
                </c:pt>
                <c:pt idx="61">
                  <c:v>2020M02</c:v>
                </c:pt>
                <c:pt idx="62">
                  <c:v>2020M03</c:v>
                </c:pt>
                <c:pt idx="63">
                  <c:v>2020M04</c:v>
                </c:pt>
                <c:pt idx="64">
                  <c:v>2020M05</c:v>
                </c:pt>
                <c:pt idx="65">
                  <c:v>2020M06</c:v>
                </c:pt>
                <c:pt idx="66">
                  <c:v>2020M07</c:v>
                </c:pt>
                <c:pt idx="67">
                  <c:v>2020M08</c:v>
                </c:pt>
                <c:pt idx="68">
                  <c:v>2020M09</c:v>
                </c:pt>
                <c:pt idx="69">
                  <c:v>2020M10</c:v>
                </c:pt>
                <c:pt idx="70">
                  <c:v>2020M11</c:v>
                </c:pt>
                <c:pt idx="71">
                  <c:v>2020M12</c:v>
                </c:pt>
                <c:pt idx="72">
                  <c:v>2021M01</c:v>
                </c:pt>
                <c:pt idx="73">
                  <c:v>2021M02</c:v>
                </c:pt>
                <c:pt idx="74">
                  <c:v>2021M03</c:v>
                </c:pt>
                <c:pt idx="75">
                  <c:v>2021M04</c:v>
                </c:pt>
                <c:pt idx="76">
                  <c:v>2021M05</c:v>
                </c:pt>
                <c:pt idx="77">
                  <c:v>2021M06</c:v>
                </c:pt>
                <c:pt idx="78">
                  <c:v>2021M07</c:v>
                </c:pt>
                <c:pt idx="79">
                  <c:v>2021M08</c:v>
                </c:pt>
                <c:pt idx="80">
                  <c:v>2021M09</c:v>
                </c:pt>
                <c:pt idx="81">
                  <c:v>2021M10</c:v>
                </c:pt>
                <c:pt idx="82">
                  <c:v>2021M11</c:v>
                </c:pt>
                <c:pt idx="83">
                  <c:v>2021M12</c:v>
                </c:pt>
                <c:pt idx="84">
                  <c:v>2022M01</c:v>
                </c:pt>
                <c:pt idx="85">
                  <c:v>2022M02</c:v>
                </c:pt>
                <c:pt idx="86">
                  <c:v>2022M03</c:v>
                </c:pt>
                <c:pt idx="87">
                  <c:v>2022M04</c:v>
                </c:pt>
                <c:pt idx="88">
                  <c:v>2022M05</c:v>
                </c:pt>
                <c:pt idx="89">
                  <c:v>2022M06</c:v>
                </c:pt>
                <c:pt idx="90">
                  <c:v>2022M07</c:v>
                </c:pt>
                <c:pt idx="91">
                  <c:v>2022M08</c:v>
                </c:pt>
                <c:pt idx="92">
                  <c:v>2022M09</c:v>
                </c:pt>
                <c:pt idx="93">
                  <c:v>2022M10</c:v>
                </c:pt>
                <c:pt idx="94">
                  <c:v>2022M11</c:v>
                </c:pt>
                <c:pt idx="95">
                  <c:v>2022M12</c:v>
                </c:pt>
              </c:strCache>
            </c:strRef>
          </c:cat>
          <c:val>
            <c:numRef>
              <c:f>'001_12ge_2022m11'!$L$462:$L$557</c:f>
              <c:numCache>
                <c:formatCode>General</c:formatCode>
                <c:ptCount val="96"/>
                <c:pt idx="0">
                  <c:v>100.6</c:v>
                </c:pt>
                <c:pt idx="1">
                  <c:v>100.85</c:v>
                </c:pt>
                <c:pt idx="2">
                  <c:v>103.56</c:v>
                </c:pt>
                <c:pt idx="3">
                  <c:v>103.87</c:v>
                </c:pt>
                <c:pt idx="4">
                  <c:v>105.28</c:v>
                </c:pt>
                <c:pt idx="5">
                  <c:v>106.83</c:v>
                </c:pt>
                <c:pt idx="6">
                  <c:v>117.01</c:v>
                </c:pt>
                <c:pt idx="7">
                  <c:v>98.41</c:v>
                </c:pt>
                <c:pt idx="8">
                  <c:v>91.65</c:v>
                </c:pt>
                <c:pt idx="9">
                  <c:v>90.87</c:v>
                </c:pt>
                <c:pt idx="10">
                  <c:v>90.16</c:v>
                </c:pt>
                <c:pt idx="11">
                  <c:v>90.85</c:v>
                </c:pt>
                <c:pt idx="12">
                  <c:v>90.64</c:v>
                </c:pt>
                <c:pt idx="13">
                  <c:v>93.38</c:v>
                </c:pt>
                <c:pt idx="14">
                  <c:v>92.64</c:v>
                </c:pt>
                <c:pt idx="15">
                  <c:v>91.42</c:v>
                </c:pt>
                <c:pt idx="16">
                  <c:v>92.65</c:v>
                </c:pt>
                <c:pt idx="17">
                  <c:v>106.35</c:v>
                </c:pt>
                <c:pt idx="18">
                  <c:v>121.28</c:v>
                </c:pt>
                <c:pt idx="19">
                  <c:v>103.02</c:v>
                </c:pt>
                <c:pt idx="20">
                  <c:v>96.53</c:v>
                </c:pt>
                <c:pt idx="21">
                  <c:v>99.56</c:v>
                </c:pt>
                <c:pt idx="22">
                  <c:v>96.55</c:v>
                </c:pt>
                <c:pt idx="23">
                  <c:v>95.82</c:v>
                </c:pt>
                <c:pt idx="24">
                  <c:v>96.99</c:v>
                </c:pt>
                <c:pt idx="25">
                  <c:v>93.88</c:v>
                </c:pt>
                <c:pt idx="26">
                  <c:v>93.55</c:v>
                </c:pt>
                <c:pt idx="27">
                  <c:v>93.67</c:v>
                </c:pt>
                <c:pt idx="28">
                  <c:v>94.5</c:v>
                </c:pt>
                <c:pt idx="29">
                  <c:v>101.85</c:v>
                </c:pt>
                <c:pt idx="30">
                  <c:v>108.56</c:v>
                </c:pt>
                <c:pt idx="31">
                  <c:v>95.53</c:v>
                </c:pt>
                <c:pt idx="32">
                  <c:v>95.71</c:v>
                </c:pt>
                <c:pt idx="33">
                  <c:v>95.84</c:v>
                </c:pt>
                <c:pt idx="34">
                  <c:v>93.25</c:v>
                </c:pt>
                <c:pt idx="35">
                  <c:v>95.42</c:v>
                </c:pt>
                <c:pt idx="36">
                  <c:v>88.7</c:v>
                </c:pt>
                <c:pt idx="37">
                  <c:v>86.78</c:v>
                </c:pt>
                <c:pt idx="38">
                  <c:v>88.39</c:v>
                </c:pt>
                <c:pt idx="39">
                  <c:v>86.29</c:v>
                </c:pt>
                <c:pt idx="40">
                  <c:v>89.67</c:v>
                </c:pt>
                <c:pt idx="41">
                  <c:v>105.43</c:v>
                </c:pt>
                <c:pt idx="42">
                  <c:v>118.54</c:v>
                </c:pt>
                <c:pt idx="43">
                  <c:v>101.3</c:v>
                </c:pt>
                <c:pt idx="44">
                  <c:v>96.05</c:v>
                </c:pt>
                <c:pt idx="45">
                  <c:v>88.11</c:v>
                </c:pt>
                <c:pt idx="46">
                  <c:v>91.19</c:v>
                </c:pt>
                <c:pt idx="47">
                  <c:v>90.66</c:v>
                </c:pt>
                <c:pt idx="48">
                  <c:v>91.36</c:v>
                </c:pt>
                <c:pt idx="49">
                  <c:v>98</c:v>
                </c:pt>
                <c:pt idx="50">
                  <c:v>92.29</c:v>
                </c:pt>
                <c:pt idx="51">
                  <c:v>95.49</c:v>
                </c:pt>
                <c:pt idx="52">
                  <c:v>98.36</c:v>
                </c:pt>
                <c:pt idx="53">
                  <c:v>98.5</c:v>
                </c:pt>
                <c:pt idx="54">
                  <c:v>110.94</c:v>
                </c:pt>
                <c:pt idx="55">
                  <c:v>89.91</c:v>
                </c:pt>
                <c:pt idx="56">
                  <c:v>91.05</c:v>
                </c:pt>
                <c:pt idx="57">
                  <c:v>91.6</c:v>
                </c:pt>
                <c:pt idx="58">
                  <c:v>92.34</c:v>
                </c:pt>
                <c:pt idx="59">
                  <c:v>93.23</c:v>
                </c:pt>
                <c:pt idx="60">
                  <c:v>87.02</c:v>
                </c:pt>
                <c:pt idx="61">
                  <c:v>93.28</c:v>
                </c:pt>
                <c:pt idx="62">
                  <c:v>93.21</c:v>
                </c:pt>
                <c:pt idx="63">
                  <c:v>101.28</c:v>
                </c:pt>
                <c:pt idx="64">
                  <c:v>104.32</c:v>
                </c:pt>
                <c:pt idx="65">
                  <c:v>105.02</c:v>
                </c:pt>
                <c:pt idx="66">
                  <c:v>118.01</c:v>
                </c:pt>
                <c:pt idx="67">
                  <c:v>90.2</c:v>
                </c:pt>
                <c:pt idx="68">
                  <c:v>90.13</c:v>
                </c:pt>
                <c:pt idx="69">
                  <c:v>85.53</c:v>
                </c:pt>
                <c:pt idx="70">
                  <c:v>88.72</c:v>
                </c:pt>
                <c:pt idx="71">
                  <c:v>91.14</c:v>
                </c:pt>
                <c:pt idx="72">
                  <c:v>91.14</c:v>
                </c:pt>
                <c:pt idx="73">
                  <c:v>99.04</c:v>
                </c:pt>
                <c:pt idx="74">
                  <c:v>91.1</c:v>
                </c:pt>
                <c:pt idx="75">
                  <c:v>85.19</c:v>
                </c:pt>
                <c:pt idx="76">
                  <c:v>89.15</c:v>
                </c:pt>
                <c:pt idx="77">
                  <c:v>103.7</c:v>
                </c:pt>
                <c:pt idx="78">
                  <c:v>110.27</c:v>
                </c:pt>
                <c:pt idx="79">
                  <c:v>92.76</c:v>
                </c:pt>
                <c:pt idx="80">
                  <c:v>77.75</c:v>
                </c:pt>
                <c:pt idx="81">
                  <c:v>73.31</c:v>
                </c:pt>
                <c:pt idx="82">
                  <c:v>72.87</c:v>
                </c:pt>
                <c:pt idx="83">
                  <c:v>77.010000000000005</c:v>
                </c:pt>
                <c:pt idx="84">
                  <c:v>76.180000000000007</c:v>
                </c:pt>
                <c:pt idx="85">
                  <c:v>80.92</c:v>
                </c:pt>
                <c:pt idx="86">
                  <c:v>74.12</c:v>
                </c:pt>
                <c:pt idx="87">
                  <c:v>78.91</c:v>
                </c:pt>
                <c:pt idx="88">
                  <c:v>80.22</c:v>
                </c:pt>
                <c:pt idx="89">
                  <c:v>88.68</c:v>
                </c:pt>
                <c:pt idx="90">
                  <c:v>102.87</c:v>
                </c:pt>
                <c:pt idx="91">
                  <c:v>93.66</c:v>
                </c:pt>
                <c:pt idx="92">
                  <c:v>78.77</c:v>
                </c:pt>
                <c:pt idx="93">
                  <c:v>86.91</c:v>
                </c:pt>
                <c:pt idx="94">
                  <c:v>85.67</c:v>
                </c:pt>
                <c:pt idx="95">
                  <c:v>87.46</c:v>
                </c:pt>
              </c:numCache>
            </c:numRef>
          </c:val>
          <c:smooth val="0"/>
          <c:extLst>
            <c:ext xmlns:c16="http://schemas.microsoft.com/office/drawing/2014/chart" uri="{C3380CC4-5D6E-409C-BE32-E72D297353CC}">
              <c16:uniqueId val="{00000000-EDD8-43D7-8A92-0E8F4C5F13D4}"/>
            </c:ext>
          </c:extLst>
        </c:ser>
        <c:dLbls>
          <c:showLegendKey val="0"/>
          <c:showVal val="0"/>
          <c:showCatName val="0"/>
          <c:showSerName val="0"/>
          <c:showPercent val="0"/>
          <c:showBubbleSize val="0"/>
        </c:dLbls>
        <c:smooth val="0"/>
        <c:axId val="1094912415"/>
        <c:axId val="1094898687"/>
      </c:lineChart>
      <c:catAx>
        <c:axId val="1094912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i-FI"/>
          </a:p>
        </c:txPr>
        <c:crossAx val="1094898687"/>
        <c:crosses val="autoZero"/>
        <c:auto val="1"/>
        <c:lblAlgn val="ctr"/>
        <c:lblOffset val="100"/>
        <c:noMultiLvlLbl val="0"/>
      </c:catAx>
      <c:valAx>
        <c:axId val="10948986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94912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r>
              <a:rPr lang="fi-FI" sz="1100"/>
              <a:t>Meri- ja rannikkovesiliikenteen palvelujen tuottajahintojen kehitys 1/2017 - 12/2022 (kuukausittain)</a:t>
            </a:r>
          </a:p>
        </c:rich>
      </c:tx>
      <c:layout>
        <c:manualLayout>
          <c:xMode val="edge"/>
          <c:yMode val="edge"/>
          <c:x val="0.16635411198600175"/>
          <c:y val="2.777777777777777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endParaRPr lang="fi-FI"/>
        </a:p>
      </c:txPr>
    </c:title>
    <c:autoTitleDeleted val="0"/>
    <c:plotArea>
      <c:layout/>
      <c:lineChart>
        <c:grouping val="standard"/>
        <c:varyColors val="0"/>
        <c:ser>
          <c:idx val="0"/>
          <c:order val="0"/>
          <c:tx>
            <c:strRef>
              <c:f>'001_117f_2022'!$U$60</c:f>
              <c:strCache>
                <c:ptCount val="1"/>
                <c:pt idx="0">
                  <c:v>50.10 Meri- ja rannikkovesiliikenteen henkilöliikennepalvelut</c:v>
                </c:pt>
              </c:strCache>
            </c:strRef>
          </c:tx>
          <c:spPr>
            <a:ln w="28575" cap="rnd">
              <a:solidFill>
                <a:schemeClr val="accent1"/>
              </a:solidFill>
              <a:round/>
            </a:ln>
            <a:effectLst/>
          </c:spPr>
          <c:marker>
            <c:symbol val="none"/>
          </c:marker>
          <c:cat>
            <c:strRef>
              <c:f>'001_117f_2022'!$T$61:$T$132</c:f>
              <c:strCache>
                <c:ptCount val="72"/>
                <c:pt idx="0">
                  <c:v>2017M01</c:v>
                </c:pt>
                <c:pt idx="1">
                  <c:v>2017M02</c:v>
                </c:pt>
                <c:pt idx="2">
                  <c:v>2017M03</c:v>
                </c:pt>
                <c:pt idx="3">
                  <c:v>2017M04</c:v>
                </c:pt>
                <c:pt idx="4">
                  <c:v>2017M05</c:v>
                </c:pt>
                <c:pt idx="5">
                  <c:v>2017M06</c:v>
                </c:pt>
                <c:pt idx="6">
                  <c:v>2017M07</c:v>
                </c:pt>
                <c:pt idx="7">
                  <c:v>2017M08</c:v>
                </c:pt>
                <c:pt idx="8">
                  <c:v>2017M09</c:v>
                </c:pt>
                <c:pt idx="9">
                  <c:v>2017M10</c:v>
                </c:pt>
                <c:pt idx="10">
                  <c:v>2017M11</c:v>
                </c:pt>
                <c:pt idx="11">
                  <c:v>2017M12</c:v>
                </c:pt>
                <c:pt idx="12">
                  <c:v>2018M01</c:v>
                </c:pt>
                <c:pt idx="13">
                  <c:v>2018M02</c:v>
                </c:pt>
                <c:pt idx="14">
                  <c:v>2018M03</c:v>
                </c:pt>
                <c:pt idx="15">
                  <c:v>2018M04</c:v>
                </c:pt>
                <c:pt idx="16">
                  <c:v>2018M05</c:v>
                </c:pt>
                <c:pt idx="17">
                  <c:v>2018M06</c:v>
                </c:pt>
                <c:pt idx="18">
                  <c:v>2018M07</c:v>
                </c:pt>
                <c:pt idx="19">
                  <c:v>2018M08</c:v>
                </c:pt>
                <c:pt idx="20">
                  <c:v>2018M09</c:v>
                </c:pt>
                <c:pt idx="21">
                  <c:v>2018M10</c:v>
                </c:pt>
                <c:pt idx="22">
                  <c:v>2018M11</c:v>
                </c:pt>
                <c:pt idx="23">
                  <c:v>2018M12</c:v>
                </c:pt>
                <c:pt idx="24">
                  <c:v>2019M01</c:v>
                </c:pt>
                <c:pt idx="25">
                  <c:v>2019M02</c:v>
                </c:pt>
                <c:pt idx="26">
                  <c:v>2019M03</c:v>
                </c:pt>
                <c:pt idx="27">
                  <c:v>2019M04</c:v>
                </c:pt>
                <c:pt idx="28">
                  <c:v>2019M05</c:v>
                </c:pt>
                <c:pt idx="29">
                  <c:v>2019M06</c:v>
                </c:pt>
                <c:pt idx="30">
                  <c:v>2019M07</c:v>
                </c:pt>
                <c:pt idx="31">
                  <c:v>2019M08</c:v>
                </c:pt>
                <c:pt idx="32">
                  <c:v>2019M09</c:v>
                </c:pt>
                <c:pt idx="33">
                  <c:v>2019M10</c:v>
                </c:pt>
                <c:pt idx="34">
                  <c:v>2019M11</c:v>
                </c:pt>
                <c:pt idx="35">
                  <c:v>2019M12</c:v>
                </c:pt>
                <c:pt idx="36">
                  <c:v>2020M01</c:v>
                </c:pt>
                <c:pt idx="37">
                  <c:v>2020M02</c:v>
                </c:pt>
                <c:pt idx="38">
                  <c:v>2020M03</c:v>
                </c:pt>
                <c:pt idx="39">
                  <c:v>2020M04</c:v>
                </c:pt>
                <c:pt idx="40">
                  <c:v>2020M05</c:v>
                </c:pt>
                <c:pt idx="41">
                  <c:v>2020M06</c:v>
                </c:pt>
                <c:pt idx="42">
                  <c:v>2020M07</c:v>
                </c:pt>
                <c:pt idx="43">
                  <c:v>2020M08</c:v>
                </c:pt>
                <c:pt idx="44">
                  <c:v>2020M09</c:v>
                </c:pt>
                <c:pt idx="45">
                  <c:v>2020M10</c:v>
                </c:pt>
                <c:pt idx="46">
                  <c:v>2020M11</c:v>
                </c:pt>
                <c:pt idx="47">
                  <c:v>2020M12</c:v>
                </c:pt>
                <c:pt idx="48">
                  <c:v>2021M01</c:v>
                </c:pt>
                <c:pt idx="49">
                  <c:v>2021M02</c:v>
                </c:pt>
                <c:pt idx="50">
                  <c:v>2021M03</c:v>
                </c:pt>
                <c:pt idx="51">
                  <c:v>2021M04</c:v>
                </c:pt>
                <c:pt idx="52">
                  <c:v>2021M05</c:v>
                </c:pt>
                <c:pt idx="53">
                  <c:v>2021M06</c:v>
                </c:pt>
                <c:pt idx="54">
                  <c:v>2021M07</c:v>
                </c:pt>
                <c:pt idx="55">
                  <c:v>2021M08</c:v>
                </c:pt>
                <c:pt idx="56">
                  <c:v>2021M09</c:v>
                </c:pt>
                <c:pt idx="57">
                  <c:v>2021M10</c:v>
                </c:pt>
                <c:pt idx="58">
                  <c:v>2021M11</c:v>
                </c:pt>
                <c:pt idx="59">
                  <c:v>2021M12</c:v>
                </c:pt>
                <c:pt idx="60">
                  <c:v>2022M01</c:v>
                </c:pt>
                <c:pt idx="61">
                  <c:v>2022M02</c:v>
                </c:pt>
                <c:pt idx="62">
                  <c:v>2022M03</c:v>
                </c:pt>
                <c:pt idx="63">
                  <c:v>2022M04</c:v>
                </c:pt>
                <c:pt idx="64">
                  <c:v>2022M05</c:v>
                </c:pt>
                <c:pt idx="65">
                  <c:v>2022M06</c:v>
                </c:pt>
                <c:pt idx="66">
                  <c:v>2022M07</c:v>
                </c:pt>
                <c:pt idx="67">
                  <c:v>2022M08</c:v>
                </c:pt>
                <c:pt idx="68">
                  <c:v>2022M09</c:v>
                </c:pt>
                <c:pt idx="69">
                  <c:v>2022M10</c:v>
                </c:pt>
                <c:pt idx="70">
                  <c:v>2022M11</c:v>
                </c:pt>
                <c:pt idx="71">
                  <c:v>2022M12</c:v>
                </c:pt>
              </c:strCache>
            </c:strRef>
          </c:cat>
          <c:val>
            <c:numRef>
              <c:f>'001_117f_2022'!$U$61:$U$132</c:f>
              <c:numCache>
                <c:formatCode>General</c:formatCode>
                <c:ptCount val="72"/>
                <c:pt idx="0">
                  <c:v>88.9</c:v>
                </c:pt>
                <c:pt idx="1">
                  <c:v>88.2</c:v>
                </c:pt>
                <c:pt idx="2">
                  <c:v>89.2</c:v>
                </c:pt>
                <c:pt idx="3">
                  <c:v>93.4</c:v>
                </c:pt>
                <c:pt idx="4">
                  <c:v>92.3</c:v>
                </c:pt>
                <c:pt idx="5">
                  <c:v>102.2</c:v>
                </c:pt>
                <c:pt idx="6">
                  <c:v>108.5</c:v>
                </c:pt>
                <c:pt idx="7">
                  <c:v>95.7</c:v>
                </c:pt>
                <c:pt idx="8">
                  <c:v>91.2</c:v>
                </c:pt>
                <c:pt idx="9">
                  <c:v>88.2</c:v>
                </c:pt>
                <c:pt idx="10">
                  <c:v>92.7</c:v>
                </c:pt>
                <c:pt idx="11">
                  <c:v>97.9</c:v>
                </c:pt>
                <c:pt idx="12">
                  <c:v>82.9</c:v>
                </c:pt>
                <c:pt idx="13">
                  <c:v>85.9</c:v>
                </c:pt>
                <c:pt idx="14">
                  <c:v>90</c:v>
                </c:pt>
                <c:pt idx="15">
                  <c:v>92</c:v>
                </c:pt>
                <c:pt idx="16">
                  <c:v>92.5</c:v>
                </c:pt>
                <c:pt idx="17">
                  <c:v>108</c:v>
                </c:pt>
                <c:pt idx="18">
                  <c:v>119.2</c:v>
                </c:pt>
                <c:pt idx="19">
                  <c:v>103.7</c:v>
                </c:pt>
                <c:pt idx="20">
                  <c:v>98.5</c:v>
                </c:pt>
                <c:pt idx="21">
                  <c:v>93.4</c:v>
                </c:pt>
                <c:pt idx="22">
                  <c:v>94.2</c:v>
                </c:pt>
                <c:pt idx="23">
                  <c:v>93.3</c:v>
                </c:pt>
                <c:pt idx="24">
                  <c:v>84.7</c:v>
                </c:pt>
                <c:pt idx="25">
                  <c:v>91.4</c:v>
                </c:pt>
                <c:pt idx="26">
                  <c:v>88.5</c:v>
                </c:pt>
                <c:pt idx="27">
                  <c:v>94.8</c:v>
                </c:pt>
                <c:pt idx="28">
                  <c:v>95.8</c:v>
                </c:pt>
                <c:pt idx="29">
                  <c:v>100.9</c:v>
                </c:pt>
                <c:pt idx="30">
                  <c:v>108.8</c:v>
                </c:pt>
                <c:pt idx="31">
                  <c:v>96.5</c:v>
                </c:pt>
                <c:pt idx="32">
                  <c:v>96.3</c:v>
                </c:pt>
                <c:pt idx="33">
                  <c:v>95.6</c:v>
                </c:pt>
                <c:pt idx="34">
                  <c:v>97.1</c:v>
                </c:pt>
                <c:pt idx="35">
                  <c:v>95</c:v>
                </c:pt>
                <c:pt idx="36">
                  <c:v>85.8</c:v>
                </c:pt>
                <c:pt idx="37">
                  <c:v>91.5</c:v>
                </c:pt>
                <c:pt idx="38">
                  <c:v>90.5</c:v>
                </c:pt>
                <c:pt idx="39">
                  <c:v>99.1</c:v>
                </c:pt>
                <c:pt idx="40">
                  <c:v>100.3</c:v>
                </c:pt>
                <c:pt idx="41">
                  <c:v>105.3</c:v>
                </c:pt>
                <c:pt idx="42">
                  <c:v>113</c:v>
                </c:pt>
                <c:pt idx="43">
                  <c:v>89.2</c:v>
                </c:pt>
                <c:pt idx="44">
                  <c:v>85.7</c:v>
                </c:pt>
                <c:pt idx="45">
                  <c:v>103.8</c:v>
                </c:pt>
                <c:pt idx="46">
                  <c:v>107.8</c:v>
                </c:pt>
                <c:pt idx="47">
                  <c:v>108.9</c:v>
                </c:pt>
                <c:pt idx="48">
                  <c:v>96.6</c:v>
                </c:pt>
                <c:pt idx="49">
                  <c:v>101.5</c:v>
                </c:pt>
                <c:pt idx="50">
                  <c:v>97.9</c:v>
                </c:pt>
                <c:pt idx="51">
                  <c:v>115.2</c:v>
                </c:pt>
                <c:pt idx="52">
                  <c:v>103.5</c:v>
                </c:pt>
                <c:pt idx="53">
                  <c:v>113</c:v>
                </c:pt>
                <c:pt idx="54">
                  <c:v>102.3</c:v>
                </c:pt>
                <c:pt idx="55">
                  <c:v>76.400000000000006</c:v>
                </c:pt>
                <c:pt idx="56">
                  <c:v>80.099999999999994</c:v>
                </c:pt>
                <c:pt idx="57">
                  <c:v>79.599999999999994</c:v>
                </c:pt>
                <c:pt idx="58">
                  <c:v>80.900000000000006</c:v>
                </c:pt>
                <c:pt idx="59">
                  <c:v>82.9</c:v>
                </c:pt>
                <c:pt idx="60">
                  <c:v>71.7</c:v>
                </c:pt>
                <c:pt idx="61">
                  <c:v>74.099999999999994</c:v>
                </c:pt>
                <c:pt idx="62">
                  <c:v>78.5</c:v>
                </c:pt>
                <c:pt idx="63">
                  <c:v>82.9</c:v>
                </c:pt>
                <c:pt idx="64">
                  <c:v>85.3</c:v>
                </c:pt>
                <c:pt idx="65">
                  <c:v>89.8</c:v>
                </c:pt>
                <c:pt idx="66">
                  <c:v>107.6</c:v>
                </c:pt>
                <c:pt idx="67">
                  <c:v>99.9</c:v>
                </c:pt>
                <c:pt idx="68">
                  <c:v>89.7</c:v>
                </c:pt>
                <c:pt idx="69">
                  <c:v>89.6</c:v>
                </c:pt>
                <c:pt idx="70">
                  <c:v>91.1</c:v>
                </c:pt>
                <c:pt idx="71">
                  <c:v>96.3</c:v>
                </c:pt>
              </c:numCache>
            </c:numRef>
          </c:val>
          <c:smooth val="0"/>
          <c:extLst>
            <c:ext xmlns:c16="http://schemas.microsoft.com/office/drawing/2014/chart" uri="{C3380CC4-5D6E-409C-BE32-E72D297353CC}">
              <c16:uniqueId val="{00000000-8B38-46B7-BF4A-97D119E6A48C}"/>
            </c:ext>
          </c:extLst>
        </c:ser>
        <c:ser>
          <c:idx val="1"/>
          <c:order val="1"/>
          <c:tx>
            <c:strRef>
              <c:f>'001_117f_2022'!$V$60</c:f>
              <c:strCache>
                <c:ptCount val="1"/>
                <c:pt idx="0">
                  <c:v>50.20 Meri- ja rannikkovesiliikenteen tavaraliikennepalvelut</c:v>
                </c:pt>
              </c:strCache>
            </c:strRef>
          </c:tx>
          <c:spPr>
            <a:ln w="28575" cap="rnd">
              <a:solidFill>
                <a:schemeClr val="accent2"/>
              </a:solidFill>
              <a:round/>
            </a:ln>
            <a:effectLst/>
          </c:spPr>
          <c:marker>
            <c:symbol val="none"/>
          </c:marker>
          <c:cat>
            <c:strRef>
              <c:f>'001_117f_2022'!$T$61:$T$132</c:f>
              <c:strCache>
                <c:ptCount val="72"/>
                <c:pt idx="0">
                  <c:v>2017M01</c:v>
                </c:pt>
                <c:pt idx="1">
                  <c:v>2017M02</c:v>
                </c:pt>
                <c:pt idx="2">
                  <c:v>2017M03</c:v>
                </c:pt>
                <c:pt idx="3">
                  <c:v>2017M04</c:v>
                </c:pt>
                <c:pt idx="4">
                  <c:v>2017M05</c:v>
                </c:pt>
                <c:pt idx="5">
                  <c:v>2017M06</c:v>
                </c:pt>
                <c:pt idx="6">
                  <c:v>2017M07</c:v>
                </c:pt>
                <c:pt idx="7">
                  <c:v>2017M08</c:v>
                </c:pt>
                <c:pt idx="8">
                  <c:v>2017M09</c:v>
                </c:pt>
                <c:pt idx="9">
                  <c:v>2017M10</c:v>
                </c:pt>
                <c:pt idx="10">
                  <c:v>2017M11</c:v>
                </c:pt>
                <c:pt idx="11">
                  <c:v>2017M12</c:v>
                </c:pt>
                <c:pt idx="12">
                  <c:v>2018M01</c:v>
                </c:pt>
                <c:pt idx="13">
                  <c:v>2018M02</c:v>
                </c:pt>
                <c:pt idx="14">
                  <c:v>2018M03</c:v>
                </c:pt>
                <c:pt idx="15">
                  <c:v>2018M04</c:v>
                </c:pt>
                <c:pt idx="16">
                  <c:v>2018M05</c:v>
                </c:pt>
                <c:pt idx="17">
                  <c:v>2018M06</c:v>
                </c:pt>
                <c:pt idx="18">
                  <c:v>2018M07</c:v>
                </c:pt>
                <c:pt idx="19">
                  <c:v>2018M08</c:v>
                </c:pt>
                <c:pt idx="20">
                  <c:v>2018M09</c:v>
                </c:pt>
                <c:pt idx="21">
                  <c:v>2018M10</c:v>
                </c:pt>
                <c:pt idx="22">
                  <c:v>2018M11</c:v>
                </c:pt>
                <c:pt idx="23">
                  <c:v>2018M12</c:v>
                </c:pt>
                <c:pt idx="24">
                  <c:v>2019M01</c:v>
                </c:pt>
                <c:pt idx="25">
                  <c:v>2019M02</c:v>
                </c:pt>
                <c:pt idx="26">
                  <c:v>2019M03</c:v>
                </c:pt>
                <c:pt idx="27">
                  <c:v>2019M04</c:v>
                </c:pt>
                <c:pt idx="28">
                  <c:v>2019M05</c:v>
                </c:pt>
                <c:pt idx="29">
                  <c:v>2019M06</c:v>
                </c:pt>
                <c:pt idx="30">
                  <c:v>2019M07</c:v>
                </c:pt>
                <c:pt idx="31">
                  <c:v>2019M08</c:v>
                </c:pt>
                <c:pt idx="32">
                  <c:v>2019M09</c:v>
                </c:pt>
                <c:pt idx="33">
                  <c:v>2019M10</c:v>
                </c:pt>
                <c:pt idx="34">
                  <c:v>2019M11</c:v>
                </c:pt>
                <c:pt idx="35">
                  <c:v>2019M12</c:v>
                </c:pt>
                <c:pt idx="36">
                  <c:v>2020M01</c:v>
                </c:pt>
                <c:pt idx="37">
                  <c:v>2020M02</c:v>
                </c:pt>
                <c:pt idx="38">
                  <c:v>2020M03</c:v>
                </c:pt>
                <c:pt idx="39">
                  <c:v>2020M04</c:v>
                </c:pt>
                <c:pt idx="40">
                  <c:v>2020M05</c:v>
                </c:pt>
                <c:pt idx="41">
                  <c:v>2020M06</c:v>
                </c:pt>
                <c:pt idx="42">
                  <c:v>2020M07</c:v>
                </c:pt>
                <c:pt idx="43">
                  <c:v>2020M08</c:v>
                </c:pt>
                <c:pt idx="44">
                  <c:v>2020M09</c:v>
                </c:pt>
                <c:pt idx="45">
                  <c:v>2020M10</c:v>
                </c:pt>
                <c:pt idx="46">
                  <c:v>2020M11</c:v>
                </c:pt>
                <c:pt idx="47">
                  <c:v>2020M12</c:v>
                </c:pt>
                <c:pt idx="48">
                  <c:v>2021M01</c:v>
                </c:pt>
                <c:pt idx="49">
                  <c:v>2021M02</c:v>
                </c:pt>
                <c:pt idx="50">
                  <c:v>2021M03</c:v>
                </c:pt>
                <c:pt idx="51">
                  <c:v>2021M04</c:v>
                </c:pt>
                <c:pt idx="52">
                  <c:v>2021M05</c:v>
                </c:pt>
                <c:pt idx="53">
                  <c:v>2021M06</c:v>
                </c:pt>
                <c:pt idx="54">
                  <c:v>2021M07</c:v>
                </c:pt>
                <c:pt idx="55">
                  <c:v>2021M08</c:v>
                </c:pt>
                <c:pt idx="56">
                  <c:v>2021M09</c:v>
                </c:pt>
                <c:pt idx="57">
                  <c:v>2021M10</c:v>
                </c:pt>
                <c:pt idx="58">
                  <c:v>2021M11</c:v>
                </c:pt>
                <c:pt idx="59">
                  <c:v>2021M12</c:v>
                </c:pt>
                <c:pt idx="60">
                  <c:v>2022M01</c:v>
                </c:pt>
                <c:pt idx="61">
                  <c:v>2022M02</c:v>
                </c:pt>
                <c:pt idx="62">
                  <c:v>2022M03</c:v>
                </c:pt>
                <c:pt idx="63">
                  <c:v>2022M04</c:v>
                </c:pt>
                <c:pt idx="64">
                  <c:v>2022M05</c:v>
                </c:pt>
                <c:pt idx="65">
                  <c:v>2022M06</c:v>
                </c:pt>
                <c:pt idx="66">
                  <c:v>2022M07</c:v>
                </c:pt>
                <c:pt idx="67">
                  <c:v>2022M08</c:v>
                </c:pt>
                <c:pt idx="68">
                  <c:v>2022M09</c:v>
                </c:pt>
                <c:pt idx="69">
                  <c:v>2022M10</c:v>
                </c:pt>
                <c:pt idx="70">
                  <c:v>2022M11</c:v>
                </c:pt>
                <c:pt idx="71">
                  <c:v>2022M12</c:v>
                </c:pt>
              </c:strCache>
            </c:strRef>
          </c:cat>
          <c:val>
            <c:numRef>
              <c:f>'001_117f_2022'!$V$61:$V$132</c:f>
              <c:numCache>
                <c:formatCode>General</c:formatCode>
                <c:ptCount val="72"/>
                <c:pt idx="0">
                  <c:v>97.9</c:v>
                </c:pt>
                <c:pt idx="1">
                  <c:v>98.5</c:v>
                </c:pt>
                <c:pt idx="2">
                  <c:v>104.7</c:v>
                </c:pt>
                <c:pt idx="3">
                  <c:v>104.7</c:v>
                </c:pt>
                <c:pt idx="4">
                  <c:v>104.7</c:v>
                </c:pt>
                <c:pt idx="5">
                  <c:v>101.2</c:v>
                </c:pt>
                <c:pt idx="6">
                  <c:v>101.2</c:v>
                </c:pt>
                <c:pt idx="7">
                  <c:v>100.4</c:v>
                </c:pt>
                <c:pt idx="8">
                  <c:v>97.2</c:v>
                </c:pt>
                <c:pt idx="9">
                  <c:v>97.2</c:v>
                </c:pt>
                <c:pt idx="10">
                  <c:v>98.7</c:v>
                </c:pt>
                <c:pt idx="11">
                  <c:v>102.5</c:v>
                </c:pt>
                <c:pt idx="12">
                  <c:v>102.5</c:v>
                </c:pt>
                <c:pt idx="13">
                  <c:v>102.3</c:v>
                </c:pt>
                <c:pt idx="14">
                  <c:v>105.4</c:v>
                </c:pt>
                <c:pt idx="15">
                  <c:v>105.4</c:v>
                </c:pt>
                <c:pt idx="16">
                  <c:v>105.9</c:v>
                </c:pt>
                <c:pt idx="17">
                  <c:v>102.9</c:v>
                </c:pt>
                <c:pt idx="18">
                  <c:v>102.9</c:v>
                </c:pt>
                <c:pt idx="19">
                  <c:v>100.3</c:v>
                </c:pt>
                <c:pt idx="20">
                  <c:v>98.9</c:v>
                </c:pt>
                <c:pt idx="21">
                  <c:v>99</c:v>
                </c:pt>
                <c:pt idx="22">
                  <c:v>101.5</c:v>
                </c:pt>
                <c:pt idx="23">
                  <c:v>106.8</c:v>
                </c:pt>
                <c:pt idx="24">
                  <c:v>106.8</c:v>
                </c:pt>
                <c:pt idx="25">
                  <c:v>107</c:v>
                </c:pt>
                <c:pt idx="26">
                  <c:v>105.8</c:v>
                </c:pt>
                <c:pt idx="27">
                  <c:v>102.1</c:v>
                </c:pt>
                <c:pt idx="28">
                  <c:v>102.9</c:v>
                </c:pt>
                <c:pt idx="29">
                  <c:v>101.9</c:v>
                </c:pt>
                <c:pt idx="30">
                  <c:v>101.9</c:v>
                </c:pt>
                <c:pt idx="31">
                  <c:v>101</c:v>
                </c:pt>
                <c:pt idx="32">
                  <c:v>98.1</c:v>
                </c:pt>
                <c:pt idx="33">
                  <c:v>98</c:v>
                </c:pt>
                <c:pt idx="34">
                  <c:v>98.5</c:v>
                </c:pt>
                <c:pt idx="35">
                  <c:v>103.7</c:v>
                </c:pt>
                <c:pt idx="36">
                  <c:v>103.7</c:v>
                </c:pt>
                <c:pt idx="37">
                  <c:v>103.8</c:v>
                </c:pt>
                <c:pt idx="38">
                  <c:v>102.7</c:v>
                </c:pt>
                <c:pt idx="39">
                  <c:v>102.7</c:v>
                </c:pt>
                <c:pt idx="40">
                  <c:v>100.8</c:v>
                </c:pt>
                <c:pt idx="41">
                  <c:v>97.1</c:v>
                </c:pt>
                <c:pt idx="42">
                  <c:v>97.1</c:v>
                </c:pt>
                <c:pt idx="43">
                  <c:v>98.2</c:v>
                </c:pt>
                <c:pt idx="44">
                  <c:v>88.2</c:v>
                </c:pt>
                <c:pt idx="45">
                  <c:v>88.2</c:v>
                </c:pt>
                <c:pt idx="46">
                  <c:v>88.2</c:v>
                </c:pt>
                <c:pt idx="47">
                  <c:v>85.1</c:v>
                </c:pt>
                <c:pt idx="48">
                  <c:v>85.1</c:v>
                </c:pt>
                <c:pt idx="49">
                  <c:v>86.7</c:v>
                </c:pt>
                <c:pt idx="50">
                  <c:v>99.3</c:v>
                </c:pt>
                <c:pt idx="51">
                  <c:v>99.3</c:v>
                </c:pt>
                <c:pt idx="52">
                  <c:v>100.2</c:v>
                </c:pt>
                <c:pt idx="53">
                  <c:v>99.2</c:v>
                </c:pt>
                <c:pt idx="54">
                  <c:v>99.2</c:v>
                </c:pt>
                <c:pt idx="55">
                  <c:v>99.3</c:v>
                </c:pt>
                <c:pt idx="56">
                  <c:v>98.3</c:v>
                </c:pt>
                <c:pt idx="57">
                  <c:v>98.3</c:v>
                </c:pt>
                <c:pt idx="58">
                  <c:v>98.7</c:v>
                </c:pt>
                <c:pt idx="59">
                  <c:v>107.7</c:v>
                </c:pt>
                <c:pt idx="60">
                  <c:v>107.7</c:v>
                </c:pt>
                <c:pt idx="61">
                  <c:v>108</c:v>
                </c:pt>
                <c:pt idx="62">
                  <c:v>118.6</c:v>
                </c:pt>
                <c:pt idx="63">
                  <c:v>118.6</c:v>
                </c:pt>
                <c:pt idx="64">
                  <c:v>123.3</c:v>
                </c:pt>
                <c:pt idx="65">
                  <c:v>174</c:v>
                </c:pt>
                <c:pt idx="66">
                  <c:v>174</c:v>
                </c:pt>
                <c:pt idx="67">
                  <c:v>175.4</c:v>
                </c:pt>
                <c:pt idx="68">
                  <c:v>161.80000000000001</c:v>
                </c:pt>
                <c:pt idx="69">
                  <c:v>161.80000000000001</c:v>
                </c:pt>
                <c:pt idx="70">
                  <c:v>160.30000000000001</c:v>
                </c:pt>
                <c:pt idx="71">
                  <c:v>176.3</c:v>
                </c:pt>
              </c:numCache>
            </c:numRef>
          </c:val>
          <c:smooth val="0"/>
          <c:extLst>
            <c:ext xmlns:c16="http://schemas.microsoft.com/office/drawing/2014/chart" uri="{C3380CC4-5D6E-409C-BE32-E72D297353CC}">
              <c16:uniqueId val="{00000001-8B38-46B7-BF4A-97D119E6A48C}"/>
            </c:ext>
          </c:extLst>
        </c:ser>
        <c:dLbls>
          <c:showLegendKey val="0"/>
          <c:showVal val="0"/>
          <c:showCatName val="0"/>
          <c:showSerName val="0"/>
          <c:showPercent val="0"/>
          <c:showBubbleSize val="0"/>
        </c:dLbls>
        <c:smooth val="0"/>
        <c:axId val="1094875391"/>
        <c:axId val="1094890367"/>
      </c:lineChart>
      <c:catAx>
        <c:axId val="10948753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fi-FI"/>
          </a:p>
        </c:txPr>
        <c:crossAx val="1094890367"/>
        <c:crosses val="autoZero"/>
        <c:auto val="1"/>
        <c:lblAlgn val="ctr"/>
        <c:lblOffset val="100"/>
        <c:noMultiLvlLbl val="0"/>
      </c:catAx>
      <c:valAx>
        <c:axId val="10948903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094875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chemeClr val="tx1"/>
          </a:solidFill>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fi-FI"/>
              <a:t>Ahvenanmaan talouden rakenne verrattuna Manner-Suomen talouden rakenteeseen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'001_12bd_2021'!$G$201</c:f>
              <c:strCache>
                <c:ptCount val="1"/>
                <c:pt idx="0">
                  <c:v>Manner-Suomi</c:v>
                </c:pt>
              </c:strCache>
            </c:strRef>
          </c:tx>
          <c:spPr>
            <a:solidFill>
              <a:schemeClr val="bg1">
                <a:lumMod val="65000"/>
              </a:schemeClr>
            </a:solidFill>
            <a:ln>
              <a:noFill/>
            </a:ln>
            <a:effectLst/>
          </c:spPr>
          <c:invertIfNegative val="0"/>
          <c:cat>
            <c:strRef>
              <c:f>'001_12bd_2021'!$F$202:$F$223</c:f>
              <c:strCache>
                <c:ptCount val="22"/>
                <c:pt idx="0">
                  <c:v>A Maatalous, metsätalous ja kalatalous (01-03)</c:v>
                </c:pt>
                <c:pt idx="1">
                  <c:v>B Kaivostoiminta ja louhinta (05-09)</c:v>
                </c:pt>
                <c:pt idx="2">
                  <c:v>10-12 Elintarviketeollisuus ym.</c:v>
                </c:pt>
                <c:pt idx="3">
                  <c:v>16-18 Sahatavaran ja paperin sekä paperituotteiden valmistus; painaminen ja jäljentäminen</c:v>
                </c:pt>
                <c:pt idx="4">
                  <c:v>19-22 Kemianteollisuus</c:v>
                </c:pt>
                <c:pt idx="5">
                  <c:v>24-30 Metalliteollisuus</c:v>
                </c:pt>
                <c:pt idx="6">
                  <c:v>24-25 Metallien jalostus; metallituotteiden valmistus (pl. koneet ja laitteet)</c:v>
                </c:pt>
                <c:pt idx="7">
                  <c:v>26, 27 Sähkö- ja elektroniikkateollisuus</c:v>
                </c:pt>
                <c:pt idx="8">
                  <c:v>Muu teollisuus</c:v>
                </c:pt>
                <c:pt idx="9">
                  <c:v>D, E Sähkö-, kaasu-, lämpö-, vesi-, viemäri- ja jätevesihuolto (35-39)</c:v>
                </c:pt>
                <c:pt idx="10">
                  <c:v>F Rakentaminen (41-43)</c:v>
                </c:pt>
                <c:pt idx="11">
                  <c:v>G Tukku- ja vähittäiskauppa; moottoriajoneuvojen ja moottoripyörien korjaus (45-47)</c:v>
                </c:pt>
                <c:pt idx="12">
                  <c:v>H Kuljetus ja varastointi (49-53)</c:v>
                </c:pt>
                <c:pt idx="13">
                  <c:v>I Majoitus- ja ravitsemistoiminta (55-56)</c:v>
                </c:pt>
                <c:pt idx="14">
                  <c:v>J Informaatio ja viestintä (58-63)</c:v>
                </c:pt>
                <c:pt idx="15">
                  <c:v>K Rahoitus- ja vakuutustoiminta (64-66)</c:v>
                </c:pt>
                <c:pt idx="16">
                  <c:v>M Ammatillinen, tieteellinen ja tekninen toiminta (69-75)</c:v>
                </c:pt>
                <c:pt idx="17">
                  <c:v>N Hallinto- ja tukipalvelutoiminta (77-82)</c:v>
                </c:pt>
                <c:pt idx="18">
                  <c:v>O Julkinen hallinto ja maanpuolustus; pakollinen sosiaalivakuutus (84)</c:v>
                </c:pt>
                <c:pt idx="19">
                  <c:v>P Koulutus (85)</c:v>
                </c:pt>
                <c:pt idx="20">
                  <c:v>Q Terveys- ja sosiaalipalvelut (86-88)</c:v>
                </c:pt>
                <c:pt idx="21">
                  <c:v>R, S Muut palvelut (90-96)</c:v>
                </c:pt>
              </c:strCache>
            </c:strRef>
          </c:cat>
          <c:val>
            <c:numRef>
              <c:f>'001_12bd_2021'!$G$202:$G$223</c:f>
              <c:numCache>
                <c:formatCode>0%</c:formatCode>
                <c:ptCount val="22"/>
                <c:pt idx="0">
                  <c:v>2.3746706083929224E-2</c:v>
                </c:pt>
                <c:pt idx="1">
                  <c:v>5.918553817432802E-3</c:v>
                </c:pt>
                <c:pt idx="2">
                  <c:v>2.6454329754749352E-2</c:v>
                </c:pt>
                <c:pt idx="3">
                  <c:v>2.3160356333644019E-3</c:v>
                </c:pt>
                <c:pt idx="4">
                  <c:v>4.5400125207235409E-2</c:v>
                </c:pt>
                <c:pt idx="5">
                  <c:v>1.4157501893134318E-2</c:v>
                </c:pt>
                <c:pt idx="6">
                  <c:v>3.1242623314101093E-2</c:v>
                </c:pt>
                <c:pt idx="7">
                  <c:v>4.6035566838021805E-2</c:v>
                </c:pt>
                <c:pt idx="8">
                  <c:v>0.18589466396493104</c:v>
                </c:pt>
                <c:pt idx="9">
                  <c:v>3.0000185815061711E-2</c:v>
                </c:pt>
                <c:pt idx="10">
                  <c:v>9.3120644672739533E-2</c:v>
                </c:pt>
                <c:pt idx="11">
                  <c:v>8.0380842880060061E-2</c:v>
                </c:pt>
                <c:pt idx="12">
                  <c:v>4.9653913712532173E-2</c:v>
                </c:pt>
                <c:pt idx="13">
                  <c:v>1.5948208524873872E-2</c:v>
                </c:pt>
                <c:pt idx="14">
                  <c:v>5.6762142727531113E-2</c:v>
                </c:pt>
                <c:pt idx="15">
                  <c:v>3.1108652948621217E-2</c:v>
                </c:pt>
                <c:pt idx="16">
                  <c:v>4.6153479111748948E-2</c:v>
                </c:pt>
                <c:pt idx="17">
                  <c:v>2.9842128311952751E-2</c:v>
                </c:pt>
                <c:pt idx="18">
                  <c:v>5.1855707493141473E-2</c:v>
                </c:pt>
                <c:pt idx="19">
                  <c:v>3.3407712884989886E-2</c:v>
                </c:pt>
                <c:pt idx="20">
                  <c:v>7.4634340045692152E-2</c:v>
                </c:pt>
                <c:pt idx="21">
                  <c:v>2.5965934364155771E-2</c:v>
                </c:pt>
              </c:numCache>
            </c:numRef>
          </c:val>
          <c:extLst>
            <c:ext xmlns:c16="http://schemas.microsoft.com/office/drawing/2014/chart" uri="{C3380CC4-5D6E-409C-BE32-E72D297353CC}">
              <c16:uniqueId val="{00000000-43FB-4981-A03B-4B8C9A1F7AC2}"/>
            </c:ext>
          </c:extLst>
        </c:ser>
        <c:ser>
          <c:idx val="1"/>
          <c:order val="1"/>
          <c:tx>
            <c:strRef>
              <c:f>'001_12bd_2021'!$H$201</c:f>
              <c:strCache>
                <c:ptCount val="1"/>
                <c:pt idx="0">
                  <c:v>Ahvenanmaa</c:v>
                </c:pt>
              </c:strCache>
            </c:strRef>
          </c:tx>
          <c:spPr>
            <a:solidFill>
              <a:srgbClr val="C00000"/>
            </a:solidFill>
            <a:ln>
              <a:noFill/>
            </a:ln>
            <a:effectLst/>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FB-4981-A03B-4B8C9A1F7AC2}"/>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FB-4981-A03B-4B8C9A1F7AC2}"/>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FB-4981-A03B-4B8C9A1F7AC2}"/>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FB-4981-A03B-4B8C9A1F7AC2}"/>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FB-4981-A03B-4B8C9A1F7AC2}"/>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'001_12bd_2021'!$F$202:$F$223</c:f>
              <c:strCache>
                <c:ptCount val="22"/>
                <c:pt idx="0">
                  <c:v>A Maatalous, metsätalous ja kalatalous (01-03)</c:v>
                </c:pt>
                <c:pt idx="1">
                  <c:v>B Kaivostoiminta ja louhinta (05-09)</c:v>
                </c:pt>
                <c:pt idx="2">
                  <c:v>10-12 Elintarviketeollisuus ym.</c:v>
                </c:pt>
                <c:pt idx="3">
                  <c:v>16-18 Sahatavaran ja paperin sekä paperituotteiden valmistus; painaminen ja jäljentäminen</c:v>
                </c:pt>
                <c:pt idx="4">
                  <c:v>19-22 Kemianteollisuus</c:v>
                </c:pt>
                <c:pt idx="5">
                  <c:v>24-30 Metalliteollisuus</c:v>
                </c:pt>
                <c:pt idx="6">
                  <c:v>24-25 Metallien jalostus; metallituotteiden valmistus (pl. koneet ja laitteet)</c:v>
                </c:pt>
                <c:pt idx="7">
                  <c:v>26, 27 Sähkö- ja elektroniikkateollisuus</c:v>
                </c:pt>
                <c:pt idx="8">
                  <c:v>Muu teollisuus</c:v>
                </c:pt>
                <c:pt idx="9">
                  <c:v>D, E Sähkö-, kaasu-, lämpö-, vesi-, viemäri- ja jätevesihuolto (35-39)</c:v>
                </c:pt>
                <c:pt idx="10">
                  <c:v>F Rakentaminen (41-43)</c:v>
                </c:pt>
                <c:pt idx="11">
                  <c:v>G Tukku- ja vähittäiskauppa; moottoriajoneuvojen ja moottoripyörien korjaus (45-47)</c:v>
                </c:pt>
                <c:pt idx="12">
                  <c:v>H Kuljetus ja varastointi (49-53)</c:v>
                </c:pt>
                <c:pt idx="13">
                  <c:v>I Majoitus- ja ravitsemistoiminta (55-56)</c:v>
                </c:pt>
                <c:pt idx="14">
                  <c:v>J Informaatio ja viestintä (58-63)</c:v>
                </c:pt>
                <c:pt idx="15">
                  <c:v>K Rahoitus- ja vakuutustoiminta (64-66)</c:v>
                </c:pt>
                <c:pt idx="16">
                  <c:v>M Ammatillinen, tieteellinen ja tekninen toiminta (69-75)</c:v>
                </c:pt>
                <c:pt idx="17">
                  <c:v>N Hallinto- ja tukipalvelutoiminta (77-82)</c:v>
                </c:pt>
                <c:pt idx="18">
                  <c:v>O Julkinen hallinto ja maanpuolustus; pakollinen sosiaalivakuutus (84)</c:v>
                </c:pt>
                <c:pt idx="19">
                  <c:v>P Koulutus (85)</c:v>
                </c:pt>
                <c:pt idx="20">
                  <c:v>Q Terveys- ja sosiaalipalvelut (86-88)</c:v>
                </c:pt>
                <c:pt idx="21">
                  <c:v>R, S Muut palvelut (90-96)</c:v>
                </c:pt>
              </c:strCache>
            </c:strRef>
          </c:cat>
          <c:val>
            <c:numRef>
              <c:f>'001_12bd_2021'!$H$202:$H$223</c:f>
              <c:numCache>
                <c:formatCode>0%</c:formatCode>
                <c:ptCount val="22"/>
                <c:pt idx="0">
                  <c:v>4.1993517779134765E-2</c:v>
                </c:pt>
                <c:pt idx="1">
                  <c:v>1.4091784489642539E-3</c:v>
                </c:pt>
                <c:pt idx="2">
                  <c:v>5.1716849076988113E-2</c:v>
                </c:pt>
                <c:pt idx="3">
                  <c:v>9.5354408379914515E-3</c:v>
                </c:pt>
                <c:pt idx="4">
                  <c:v>2.2687773028324483E-2</c:v>
                </c:pt>
                <c:pt idx="5">
                  <c:v>1.5923716473296066E-2</c:v>
                </c:pt>
                <c:pt idx="6">
                  <c:v>1.1132509746817605E-2</c:v>
                </c:pt>
                <c:pt idx="7">
                  <c:v>4.5563436516510873E-3</c:v>
                </c:pt>
                <c:pt idx="8">
                  <c:v>7.8350321762412634E-2</c:v>
                </c:pt>
                <c:pt idx="9">
                  <c:v>3.3538447085349241E-2</c:v>
                </c:pt>
                <c:pt idx="10">
                  <c:v>0.10150782094039175</c:v>
                </c:pt>
                <c:pt idx="11">
                  <c:v>5.9937056695946261E-2</c:v>
                </c:pt>
                <c:pt idx="12">
                  <c:v>0.16205552163088918</c:v>
                </c:pt>
                <c:pt idx="13">
                  <c:v>2.0620977969843579E-2</c:v>
                </c:pt>
                <c:pt idx="14">
                  <c:v>5.2327493071539291E-2</c:v>
                </c:pt>
                <c:pt idx="15">
                  <c:v>7.3840950725726898E-2</c:v>
                </c:pt>
                <c:pt idx="16">
                  <c:v>2.5318239466391092E-2</c:v>
                </c:pt>
                <c:pt idx="17">
                  <c:v>9.5354408379914515E-3</c:v>
                </c:pt>
                <c:pt idx="18">
                  <c:v>3.818873596693128E-2</c:v>
                </c:pt>
                <c:pt idx="19">
                  <c:v>4.8381793414439378E-2</c:v>
                </c:pt>
                <c:pt idx="20">
                  <c:v>9.5166517920052596E-2</c:v>
                </c:pt>
                <c:pt idx="21">
                  <c:v>4.2275353468927614E-2</c:v>
                </c:pt>
              </c:numCache>
            </c:numRef>
          </c:val>
          <c:extLst>
            <c:ext xmlns:c16="http://schemas.microsoft.com/office/drawing/2014/chart" uri="{C3380CC4-5D6E-409C-BE32-E72D297353CC}">
              <c16:uniqueId val="{00000006-43FB-4981-A03B-4B8C9A1F7AC2}"/>
            </c:ext>
          </c:extLst>
        </c:ser>
        <c:dLbls>
          <c:showLegendKey val="0"/>
          <c:showVal val="0"/>
          <c:showCatName val="0"/>
          <c:showSerName val="0"/>
          <c:showPercent val="0"/>
          <c:showBubbleSize val="0"/>
        </c:dLbls>
        <c:gapWidth val="43"/>
        <c:axId val="198702224"/>
        <c:axId val="198700144"/>
      </c:barChart>
      <c:catAx>
        <c:axId val="198702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98700144"/>
        <c:crosses val="autoZero"/>
        <c:auto val="1"/>
        <c:lblAlgn val="ctr"/>
        <c:lblOffset val="100"/>
        <c:noMultiLvlLbl val="0"/>
      </c:catAx>
      <c:valAx>
        <c:axId val="19870014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98702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chemeClr val="tx1"/>
          </a:solidFill>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sz="1200"/>
              <a:t>Toimialan H Kuljetus ja varastointi osuus bruttoarvonlisäyksestä</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'001_12bd_2021'!$B$172</c:f>
              <c:strCache>
                <c:ptCount val="1"/>
                <c:pt idx="0">
                  <c:v>Manner-Suomi</c:v>
                </c:pt>
              </c:strCache>
            </c:strRef>
          </c:tx>
          <c:spPr>
            <a:solidFill>
              <a:schemeClr val="bg1">
                <a:lumMod val="65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1DA1-40AC-87A5-81D60131413C}"/>
                </c:ext>
              </c:extLst>
            </c:dLbl>
            <c:dLbl>
              <c:idx val="2"/>
              <c:delete val="1"/>
              <c:extLst>
                <c:ext xmlns:c15="http://schemas.microsoft.com/office/drawing/2012/chart" uri="{CE6537A1-D6FC-4f65-9D91-7224C49458BB}"/>
                <c:ext xmlns:c16="http://schemas.microsoft.com/office/drawing/2014/chart" uri="{C3380CC4-5D6E-409C-BE32-E72D297353CC}">
                  <c16:uniqueId val="{00000001-1DA1-40AC-87A5-81D60131413C}"/>
                </c:ext>
              </c:extLst>
            </c:dLbl>
            <c:dLbl>
              <c:idx val="3"/>
              <c:delete val="1"/>
              <c:extLst>
                <c:ext xmlns:c15="http://schemas.microsoft.com/office/drawing/2012/chart" uri="{CE6537A1-D6FC-4f65-9D91-7224C49458BB}"/>
                <c:ext xmlns:c16="http://schemas.microsoft.com/office/drawing/2014/chart" uri="{C3380CC4-5D6E-409C-BE32-E72D297353CC}">
                  <c16:uniqueId val="{00000002-1DA1-40AC-87A5-81D60131413C}"/>
                </c:ext>
              </c:extLst>
            </c:dLbl>
            <c:dLbl>
              <c:idx val="5"/>
              <c:delete val="1"/>
              <c:extLst>
                <c:ext xmlns:c15="http://schemas.microsoft.com/office/drawing/2012/chart" uri="{CE6537A1-D6FC-4f65-9D91-7224C49458BB}"/>
                <c:ext xmlns:c16="http://schemas.microsoft.com/office/drawing/2014/chart" uri="{C3380CC4-5D6E-409C-BE32-E72D297353CC}">
                  <c16:uniqueId val="{00000003-1DA1-40AC-87A5-81D60131413C}"/>
                </c:ext>
              </c:extLst>
            </c:dLbl>
            <c:dLbl>
              <c:idx val="6"/>
              <c:delete val="1"/>
              <c:extLst>
                <c:ext xmlns:c15="http://schemas.microsoft.com/office/drawing/2012/chart" uri="{CE6537A1-D6FC-4f65-9D91-7224C49458BB}"/>
                <c:ext xmlns:c16="http://schemas.microsoft.com/office/drawing/2014/chart" uri="{C3380CC4-5D6E-409C-BE32-E72D297353CC}">
                  <c16:uniqueId val="{00000004-1DA1-40AC-87A5-81D60131413C}"/>
                </c:ext>
              </c:extLst>
            </c:dLbl>
            <c:dLbl>
              <c:idx val="7"/>
              <c:delete val="1"/>
              <c:extLst>
                <c:ext xmlns:c15="http://schemas.microsoft.com/office/drawing/2012/chart" uri="{CE6537A1-D6FC-4f65-9D91-7224C49458BB}"/>
                <c:ext xmlns:c16="http://schemas.microsoft.com/office/drawing/2014/chart" uri="{C3380CC4-5D6E-409C-BE32-E72D297353CC}">
                  <c16:uniqueId val="{00000005-1DA1-40AC-87A5-81D60131413C}"/>
                </c:ext>
              </c:extLst>
            </c:dLbl>
            <c:dLbl>
              <c:idx val="9"/>
              <c:delete val="1"/>
              <c:extLst>
                <c:ext xmlns:c15="http://schemas.microsoft.com/office/drawing/2012/chart" uri="{CE6537A1-D6FC-4f65-9D91-7224C49458BB}"/>
                <c:ext xmlns:c16="http://schemas.microsoft.com/office/drawing/2014/chart" uri="{C3380CC4-5D6E-409C-BE32-E72D297353CC}">
                  <c16:uniqueId val="{00000006-1DA1-40AC-87A5-81D60131413C}"/>
                </c:ext>
              </c:extLst>
            </c:dLbl>
            <c:dLbl>
              <c:idx val="10"/>
              <c:delete val="1"/>
              <c:extLst>
                <c:ext xmlns:c15="http://schemas.microsoft.com/office/drawing/2012/chart" uri="{CE6537A1-D6FC-4f65-9D91-7224C49458BB}"/>
                <c:ext xmlns:c16="http://schemas.microsoft.com/office/drawing/2014/chart" uri="{C3380CC4-5D6E-409C-BE32-E72D297353CC}">
                  <c16:uniqueId val="{00000007-1DA1-40AC-87A5-81D60131413C}"/>
                </c:ext>
              </c:extLst>
            </c:dLbl>
            <c:dLbl>
              <c:idx val="11"/>
              <c:delete val="1"/>
              <c:extLst>
                <c:ext xmlns:c15="http://schemas.microsoft.com/office/drawing/2012/chart" uri="{CE6537A1-D6FC-4f65-9D91-7224C49458BB}"/>
                <c:ext xmlns:c16="http://schemas.microsoft.com/office/drawing/2014/chart" uri="{C3380CC4-5D6E-409C-BE32-E72D297353CC}">
                  <c16:uniqueId val="{00000008-1DA1-40AC-87A5-81D60131413C}"/>
                </c:ext>
              </c:extLst>
            </c:dLbl>
            <c:dLbl>
              <c:idx val="13"/>
              <c:delete val="1"/>
              <c:extLst>
                <c:ext xmlns:c15="http://schemas.microsoft.com/office/drawing/2012/chart" uri="{CE6537A1-D6FC-4f65-9D91-7224C49458BB}"/>
                <c:ext xmlns:c16="http://schemas.microsoft.com/office/drawing/2014/chart" uri="{C3380CC4-5D6E-409C-BE32-E72D297353CC}">
                  <c16:uniqueId val="{00000009-1DA1-40AC-87A5-81D60131413C}"/>
                </c:ext>
              </c:extLst>
            </c:dLbl>
            <c:dLbl>
              <c:idx val="15"/>
              <c:delete val="1"/>
              <c:extLst>
                <c:ext xmlns:c15="http://schemas.microsoft.com/office/drawing/2012/chart" uri="{CE6537A1-D6FC-4f65-9D91-7224C49458BB}"/>
                <c:ext xmlns:c16="http://schemas.microsoft.com/office/drawing/2014/chart" uri="{C3380CC4-5D6E-409C-BE32-E72D297353CC}">
                  <c16:uniqueId val="{0000000A-1DA1-40AC-87A5-81D60131413C}"/>
                </c:ext>
              </c:extLst>
            </c:dLbl>
            <c:dLbl>
              <c:idx val="16"/>
              <c:delete val="1"/>
              <c:extLst>
                <c:ext xmlns:c15="http://schemas.microsoft.com/office/drawing/2012/chart" uri="{CE6537A1-D6FC-4f65-9D91-7224C49458BB}"/>
                <c:ext xmlns:c16="http://schemas.microsoft.com/office/drawing/2014/chart" uri="{C3380CC4-5D6E-409C-BE32-E72D297353CC}">
                  <c16:uniqueId val="{0000000B-1DA1-40AC-87A5-81D60131413C}"/>
                </c:ext>
              </c:extLst>
            </c:dLbl>
            <c:dLbl>
              <c:idx val="18"/>
              <c:delete val="1"/>
              <c:extLst>
                <c:ext xmlns:c15="http://schemas.microsoft.com/office/drawing/2012/chart" uri="{CE6537A1-D6FC-4f65-9D91-7224C49458BB}"/>
                <c:ext xmlns:c16="http://schemas.microsoft.com/office/drawing/2014/chart" uri="{C3380CC4-5D6E-409C-BE32-E72D297353CC}">
                  <c16:uniqueId val="{0000000C-1DA1-40AC-87A5-81D60131413C}"/>
                </c:ext>
              </c:extLst>
            </c:dLbl>
            <c:dLbl>
              <c:idx val="19"/>
              <c:delete val="1"/>
              <c:extLst>
                <c:ext xmlns:c15="http://schemas.microsoft.com/office/drawing/2012/chart" uri="{CE6537A1-D6FC-4f65-9D91-7224C49458BB}"/>
                <c:ext xmlns:c16="http://schemas.microsoft.com/office/drawing/2014/chart" uri="{C3380CC4-5D6E-409C-BE32-E72D297353CC}">
                  <c16:uniqueId val="{0000000D-1DA1-40AC-87A5-81D60131413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'001_12bd_2021'!$C$171:$W$171</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'001_12bd_2021'!$C$172:$W$172</c:f>
              <c:numCache>
                <c:formatCode>0%</c:formatCode>
                <c:ptCount val="21"/>
                <c:pt idx="0">
                  <c:v>6.0348754040175707E-2</c:v>
                </c:pt>
                <c:pt idx="1">
                  <c:v>6.0386861492948848E-2</c:v>
                </c:pt>
                <c:pt idx="2">
                  <c:v>5.9512887200060649E-2</c:v>
                </c:pt>
                <c:pt idx="3">
                  <c:v>5.8073783643616816E-2</c:v>
                </c:pt>
                <c:pt idx="4">
                  <c:v>5.5834938659637026E-2</c:v>
                </c:pt>
                <c:pt idx="5">
                  <c:v>5.5023672414082563E-2</c:v>
                </c:pt>
                <c:pt idx="6">
                  <c:v>5.1777994719501917E-2</c:v>
                </c:pt>
                <c:pt idx="7">
                  <c:v>5.1232093658000667E-2</c:v>
                </c:pt>
                <c:pt idx="8">
                  <c:v>5.0686763955529693E-2</c:v>
                </c:pt>
                <c:pt idx="9">
                  <c:v>4.9937813503805564E-2</c:v>
                </c:pt>
                <c:pt idx="10">
                  <c:v>4.992447263806591E-2</c:v>
                </c:pt>
                <c:pt idx="11">
                  <c:v>4.9860382715614847E-2</c:v>
                </c:pt>
                <c:pt idx="12">
                  <c:v>5.0087992183626785E-2</c:v>
                </c:pt>
                <c:pt idx="13">
                  <c:v>4.8742933650699191E-2</c:v>
                </c:pt>
                <c:pt idx="14">
                  <c:v>4.7982724142232328E-2</c:v>
                </c:pt>
                <c:pt idx="15">
                  <c:v>4.7489647034171682E-2</c:v>
                </c:pt>
                <c:pt idx="16">
                  <c:v>4.6193281680396381E-2</c:v>
                </c:pt>
                <c:pt idx="17">
                  <c:v>4.6063160579767386E-2</c:v>
                </c:pt>
                <c:pt idx="18">
                  <c:v>4.5600820302076642E-2</c:v>
                </c:pt>
                <c:pt idx="19">
                  <c:v>4.6159618196899621E-2</c:v>
                </c:pt>
                <c:pt idx="20">
                  <c:v>3.7944274269729385E-2</c:v>
                </c:pt>
              </c:numCache>
            </c:numRef>
          </c:val>
          <c:extLst>
            <c:ext xmlns:c16="http://schemas.microsoft.com/office/drawing/2014/chart" uri="{C3380CC4-5D6E-409C-BE32-E72D297353CC}">
              <c16:uniqueId val="{0000000E-1DA1-40AC-87A5-81D60131413C}"/>
            </c:ext>
          </c:extLst>
        </c:ser>
        <c:dLbls>
          <c:showLegendKey val="0"/>
          <c:showVal val="0"/>
          <c:showCatName val="0"/>
          <c:showSerName val="0"/>
          <c:showPercent val="0"/>
          <c:showBubbleSize val="0"/>
        </c:dLbls>
        <c:gapWidth val="70"/>
        <c:axId val="1585914432"/>
        <c:axId val="1304821840"/>
      </c:barChart>
      <c:lineChart>
        <c:grouping val="standard"/>
        <c:varyColors val="0"/>
        <c:ser>
          <c:idx val="1"/>
          <c:order val="1"/>
          <c:tx>
            <c:strRef>
              <c:f>'001_12bd_2021'!$B$173</c:f>
              <c:strCache>
                <c:ptCount val="1"/>
                <c:pt idx="0">
                  <c:v>Ahvenanmaa</c:v>
                </c:pt>
              </c:strCache>
            </c:strRef>
          </c:tx>
          <c:spPr>
            <a:ln w="28575" cap="rnd">
              <a:solidFill>
                <a:srgbClr val="C00000"/>
              </a:solidFill>
              <a:round/>
            </a:ln>
            <a:effectLst/>
          </c:spPr>
          <c:marker>
            <c:symbol val="none"/>
          </c:marker>
          <c:dLbls>
            <c:dLbl>
              <c:idx val="2"/>
              <c:delete val="1"/>
              <c:extLst>
                <c:ext xmlns:c15="http://schemas.microsoft.com/office/drawing/2012/chart" uri="{CE6537A1-D6FC-4f65-9D91-7224C49458BB}"/>
                <c:ext xmlns:c16="http://schemas.microsoft.com/office/drawing/2014/chart" uri="{C3380CC4-5D6E-409C-BE32-E72D297353CC}">
                  <c16:uniqueId val="{0000000F-1DA1-40AC-87A5-81D60131413C}"/>
                </c:ext>
              </c:extLst>
            </c:dLbl>
            <c:dLbl>
              <c:idx val="3"/>
              <c:delete val="1"/>
              <c:extLst>
                <c:ext xmlns:c15="http://schemas.microsoft.com/office/drawing/2012/chart" uri="{CE6537A1-D6FC-4f65-9D91-7224C49458BB}"/>
                <c:ext xmlns:c16="http://schemas.microsoft.com/office/drawing/2014/chart" uri="{C3380CC4-5D6E-409C-BE32-E72D297353CC}">
                  <c16:uniqueId val="{00000010-1DA1-40AC-87A5-81D60131413C}"/>
                </c:ext>
              </c:extLst>
            </c:dLbl>
            <c:dLbl>
              <c:idx val="4"/>
              <c:delete val="1"/>
              <c:extLst>
                <c:ext xmlns:c15="http://schemas.microsoft.com/office/drawing/2012/chart" uri="{CE6537A1-D6FC-4f65-9D91-7224C49458BB}"/>
                <c:ext xmlns:c16="http://schemas.microsoft.com/office/drawing/2014/chart" uri="{C3380CC4-5D6E-409C-BE32-E72D297353CC}">
                  <c16:uniqueId val="{00000011-1DA1-40AC-87A5-81D60131413C}"/>
                </c:ext>
              </c:extLst>
            </c:dLbl>
            <c:dLbl>
              <c:idx val="6"/>
              <c:delete val="1"/>
              <c:extLst>
                <c:ext xmlns:c15="http://schemas.microsoft.com/office/drawing/2012/chart" uri="{CE6537A1-D6FC-4f65-9D91-7224C49458BB}"/>
                <c:ext xmlns:c16="http://schemas.microsoft.com/office/drawing/2014/chart" uri="{C3380CC4-5D6E-409C-BE32-E72D297353CC}">
                  <c16:uniqueId val="{00000012-1DA1-40AC-87A5-81D60131413C}"/>
                </c:ext>
              </c:extLst>
            </c:dLbl>
            <c:dLbl>
              <c:idx val="7"/>
              <c:delete val="1"/>
              <c:extLst>
                <c:ext xmlns:c15="http://schemas.microsoft.com/office/drawing/2012/chart" uri="{CE6537A1-D6FC-4f65-9D91-7224C49458BB}"/>
                <c:ext xmlns:c16="http://schemas.microsoft.com/office/drawing/2014/chart" uri="{C3380CC4-5D6E-409C-BE32-E72D297353CC}">
                  <c16:uniqueId val="{00000013-1DA1-40AC-87A5-81D60131413C}"/>
                </c:ext>
              </c:extLst>
            </c:dLbl>
            <c:dLbl>
              <c:idx val="8"/>
              <c:delete val="1"/>
              <c:extLst>
                <c:ext xmlns:c15="http://schemas.microsoft.com/office/drawing/2012/chart" uri="{CE6537A1-D6FC-4f65-9D91-7224C49458BB}"/>
                <c:ext xmlns:c16="http://schemas.microsoft.com/office/drawing/2014/chart" uri="{C3380CC4-5D6E-409C-BE32-E72D297353CC}">
                  <c16:uniqueId val="{00000014-1DA1-40AC-87A5-81D60131413C}"/>
                </c:ext>
              </c:extLst>
            </c:dLbl>
            <c:dLbl>
              <c:idx val="9"/>
              <c:layout>
                <c:manualLayout>
                  <c:x val="0"/>
                  <c:y val="-2.91211696162360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DA1-40AC-87A5-81D60131413C}"/>
                </c:ext>
              </c:extLst>
            </c:dLbl>
            <c:dLbl>
              <c:idx val="10"/>
              <c:delete val="1"/>
              <c:extLst>
                <c:ext xmlns:c15="http://schemas.microsoft.com/office/drawing/2012/chart" uri="{CE6537A1-D6FC-4f65-9D91-7224C49458BB}"/>
                <c:ext xmlns:c16="http://schemas.microsoft.com/office/drawing/2014/chart" uri="{C3380CC4-5D6E-409C-BE32-E72D297353CC}">
                  <c16:uniqueId val="{00000016-1DA1-40AC-87A5-81D60131413C}"/>
                </c:ext>
              </c:extLst>
            </c:dLbl>
            <c:dLbl>
              <c:idx val="11"/>
              <c:delete val="1"/>
              <c:extLst>
                <c:ext xmlns:c15="http://schemas.microsoft.com/office/drawing/2012/chart" uri="{CE6537A1-D6FC-4f65-9D91-7224C49458BB}"/>
                <c:ext xmlns:c16="http://schemas.microsoft.com/office/drawing/2014/chart" uri="{C3380CC4-5D6E-409C-BE32-E72D297353CC}">
                  <c16:uniqueId val="{00000017-1DA1-40AC-87A5-81D60131413C}"/>
                </c:ext>
              </c:extLst>
            </c:dLbl>
            <c:dLbl>
              <c:idx val="12"/>
              <c:delete val="1"/>
              <c:extLst>
                <c:ext xmlns:c15="http://schemas.microsoft.com/office/drawing/2012/chart" uri="{CE6537A1-D6FC-4f65-9D91-7224C49458BB}"/>
                <c:ext xmlns:c16="http://schemas.microsoft.com/office/drawing/2014/chart" uri="{C3380CC4-5D6E-409C-BE32-E72D297353CC}">
                  <c16:uniqueId val="{00000018-1DA1-40AC-87A5-81D60131413C}"/>
                </c:ext>
              </c:extLst>
            </c:dLbl>
            <c:dLbl>
              <c:idx val="13"/>
              <c:delete val="1"/>
              <c:extLst>
                <c:ext xmlns:c15="http://schemas.microsoft.com/office/drawing/2012/chart" uri="{CE6537A1-D6FC-4f65-9D91-7224C49458BB}"/>
                <c:ext xmlns:c16="http://schemas.microsoft.com/office/drawing/2014/chart" uri="{C3380CC4-5D6E-409C-BE32-E72D297353CC}">
                  <c16:uniqueId val="{00000019-1DA1-40AC-87A5-81D60131413C}"/>
                </c:ext>
              </c:extLst>
            </c:dLbl>
            <c:dLbl>
              <c:idx val="14"/>
              <c:delete val="1"/>
              <c:extLst>
                <c:ext xmlns:c15="http://schemas.microsoft.com/office/drawing/2012/chart" uri="{CE6537A1-D6FC-4f65-9D91-7224C49458BB}"/>
                <c:ext xmlns:c16="http://schemas.microsoft.com/office/drawing/2014/chart" uri="{C3380CC4-5D6E-409C-BE32-E72D297353CC}">
                  <c16:uniqueId val="{0000001A-1DA1-40AC-87A5-81D60131413C}"/>
                </c:ext>
              </c:extLst>
            </c:dLbl>
            <c:dLbl>
              <c:idx val="15"/>
              <c:delete val="1"/>
              <c:extLst>
                <c:ext xmlns:c15="http://schemas.microsoft.com/office/drawing/2012/chart" uri="{CE6537A1-D6FC-4f65-9D91-7224C49458BB}"/>
                <c:ext xmlns:c16="http://schemas.microsoft.com/office/drawing/2014/chart" uri="{C3380CC4-5D6E-409C-BE32-E72D297353CC}">
                  <c16:uniqueId val="{0000001B-1DA1-40AC-87A5-81D60131413C}"/>
                </c:ext>
              </c:extLst>
            </c:dLbl>
            <c:dLbl>
              <c:idx val="16"/>
              <c:delete val="1"/>
              <c:extLst>
                <c:ext xmlns:c15="http://schemas.microsoft.com/office/drawing/2012/chart" uri="{CE6537A1-D6FC-4f65-9D91-7224C49458BB}"/>
                <c:ext xmlns:c16="http://schemas.microsoft.com/office/drawing/2014/chart" uri="{C3380CC4-5D6E-409C-BE32-E72D297353CC}">
                  <c16:uniqueId val="{0000001C-1DA1-40AC-87A5-81D60131413C}"/>
                </c:ext>
              </c:extLst>
            </c:dLbl>
            <c:dLbl>
              <c:idx val="17"/>
              <c:delete val="1"/>
              <c:extLst>
                <c:ext xmlns:c15="http://schemas.microsoft.com/office/drawing/2012/chart" uri="{CE6537A1-D6FC-4f65-9D91-7224C49458BB}"/>
                <c:ext xmlns:c16="http://schemas.microsoft.com/office/drawing/2014/chart" uri="{C3380CC4-5D6E-409C-BE32-E72D297353CC}">
                  <c16:uniqueId val="{0000001D-1DA1-40AC-87A5-81D60131413C}"/>
                </c:ext>
              </c:extLst>
            </c:dLbl>
            <c:dLbl>
              <c:idx val="18"/>
              <c:delete val="1"/>
              <c:extLst>
                <c:ext xmlns:c15="http://schemas.microsoft.com/office/drawing/2012/chart" uri="{CE6537A1-D6FC-4f65-9D91-7224C49458BB}"/>
                <c:ext xmlns:c16="http://schemas.microsoft.com/office/drawing/2014/chart" uri="{C3380CC4-5D6E-409C-BE32-E72D297353CC}">
                  <c16:uniqueId val="{0000001E-1DA1-40AC-87A5-81D60131413C}"/>
                </c:ext>
              </c:extLst>
            </c:dLbl>
            <c:dLbl>
              <c:idx val="20"/>
              <c:layout>
                <c:manualLayout>
                  <c:x val="0"/>
                  <c:y val="-2.4961002528202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DA1-40AC-87A5-81D60131413C}"/>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'001_12bd_2021'!$C$171:$W$171</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'001_12bd_2021'!$C$173:$W$173</c:f>
              <c:numCache>
                <c:formatCode>0%</c:formatCode>
                <c:ptCount val="21"/>
                <c:pt idx="0">
                  <c:v>0.28464260438782729</c:v>
                </c:pt>
                <c:pt idx="1">
                  <c:v>0.37785942870688632</c:v>
                </c:pt>
                <c:pt idx="2">
                  <c:v>0.35407200279622508</c:v>
                </c:pt>
                <c:pt idx="3">
                  <c:v>0.36035099872993881</c:v>
                </c:pt>
                <c:pt idx="4">
                  <c:v>0.35235123690661913</c:v>
                </c:pt>
                <c:pt idx="5">
                  <c:v>0.35657479028216582</c:v>
                </c:pt>
                <c:pt idx="6">
                  <c:v>0.32226479352916138</c:v>
                </c:pt>
                <c:pt idx="7">
                  <c:v>0.30253491981376096</c:v>
                </c:pt>
                <c:pt idx="8">
                  <c:v>0.2319732860273401</c:v>
                </c:pt>
                <c:pt idx="9">
                  <c:v>0.24373824373824371</c:v>
                </c:pt>
                <c:pt idx="10">
                  <c:v>0.19288537549407114</c:v>
                </c:pt>
                <c:pt idx="11">
                  <c:v>0.19101231716705158</c:v>
                </c:pt>
                <c:pt idx="12">
                  <c:v>0.24891448825875054</c:v>
                </c:pt>
                <c:pt idx="13">
                  <c:v>0.26269868693849346</c:v>
                </c:pt>
                <c:pt idx="14">
                  <c:v>0.23516464911538137</c:v>
                </c:pt>
                <c:pt idx="15">
                  <c:v>0.24267712592839857</c:v>
                </c:pt>
                <c:pt idx="16">
                  <c:v>0.23023413640990836</c:v>
                </c:pt>
                <c:pt idx="17">
                  <c:v>0.20817782201210913</c:v>
                </c:pt>
                <c:pt idx="18">
                  <c:v>0.2040217101165584</c:v>
                </c:pt>
                <c:pt idx="19">
                  <c:v>0.19957482993197279</c:v>
                </c:pt>
                <c:pt idx="20">
                  <c:v>9.8481936971560338E-2</c:v>
                </c:pt>
              </c:numCache>
            </c:numRef>
          </c:val>
          <c:smooth val="0"/>
          <c:extLst>
            <c:ext xmlns:c16="http://schemas.microsoft.com/office/drawing/2014/chart" uri="{C3380CC4-5D6E-409C-BE32-E72D297353CC}">
              <c16:uniqueId val="{00000020-1DA1-40AC-87A5-81D60131413C}"/>
            </c:ext>
          </c:extLst>
        </c:ser>
        <c:dLbls>
          <c:showLegendKey val="0"/>
          <c:showVal val="0"/>
          <c:showCatName val="0"/>
          <c:showSerName val="0"/>
          <c:showPercent val="0"/>
          <c:showBubbleSize val="0"/>
        </c:dLbls>
        <c:marker val="1"/>
        <c:smooth val="0"/>
        <c:axId val="1585914432"/>
        <c:axId val="1304821840"/>
      </c:lineChart>
      <c:catAx>
        <c:axId val="158591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fi-FI"/>
          </a:p>
        </c:txPr>
        <c:crossAx val="1304821840"/>
        <c:crosses val="autoZero"/>
        <c:auto val="1"/>
        <c:lblAlgn val="ctr"/>
        <c:lblOffset val="100"/>
        <c:noMultiLvlLbl val="0"/>
      </c:catAx>
      <c:valAx>
        <c:axId val="1304821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585914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chemeClr val="tx1"/>
          </a:solidFill>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sz="1200"/>
              <a:t>Toimialan H Kuljetus ja varastointi osuus palkansaajakorvauksista</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'001_12bd_2021'!$B$163</c:f>
              <c:strCache>
                <c:ptCount val="1"/>
                <c:pt idx="0">
                  <c:v>Manner-Suomi</c:v>
                </c:pt>
              </c:strCache>
            </c:strRef>
          </c:tx>
          <c:spPr>
            <a:solidFill>
              <a:schemeClr val="bg1">
                <a:lumMod val="65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ECB2-47D5-B32A-4F1131A6BFB4}"/>
                </c:ext>
              </c:extLst>
            </c:dLbl>
            <c:dLbl>
              <c:idx val="2"/>
              <c:delete val="1"/>
              <c:extLst>
                <c:ext xmlns:c15="http://schemas.microsoft.com/office/drawing/2012/chart" uri="{CE6537A1-D6FC-4f65-9D91-7224C49458BB}"/>
                <c:ext xmlns:c16="http://schemas.microsoft.com/office/drawing/2014/chart" uri="{C3380CC4-5D6E-409C-BE32-E72D297353CC}">
                  <c16:uniqueId val="{00000001-ECB2-47D5-B32A-4F1131A6BFB4}"/>
                </c:ext>
              </c:extLst>
            </c:dLbl>
            <c:dLbl>
              <c:idx val="3"/>
              <c:delete val="1"/>
              <c:extLst>
                <c:ext xmlns:c15="http://schemas.microsoft.com/office/drawing/2012/chart" uri="{CE6537A1-D6FC-4f65-9D91-7224C49458BB}"/>
                <c:ext xmlns:c16="http://schemas.microsoft.com/office/drawing/2014/chart" uri="{C3380CC4-5D6E-409C-BE32-E72D297353CC}">
                  <c16:uniqueId val="{00000002-ECB2-47D5-B32A-4F1131A6BFB4}"/>
                </c:ext>
              </c:extLst>
            </c:dLbl>
            <c:dLbl>
              <c:idx val="5"/>
              <c:delete val="1"/>
              <c:extLst>
                <c:ext xmlns:c15="http://schemas.microsoft.com/office/drawing/2012/chart" uri="{CE6537A1-D6FC-4f65-9D91-7224C49458BB}"/>
                <c:ext xmlns:c16="http://schemas.microsoft.com/office/drawing/2014/chart" uri="{C3380CC4-5D6E-409C-BE32-E72D297353CC}">
                  <c16:uniqueId val="{00000003-ECB2-47D5-B32A-4F1131A6BFB4}"/>
                </c:ext>
              </c:extLst>
            </c:dLbl>
            <c:dLbl>
              <c:idx val="6"/>
              <c:delete val="1"/>
              <c:extLst>
                <c:ext xmlns:c15="http://schemas.microsoft.com/office/drawing/2012/chart" uri="{CE6537A1-D6FC-4f65-9D91-7224C49458BB}"/>
                <c:ext xmlns:c16="http://schemas.microsoft.com/office/drawing/2014/chart" uri="{C3380CC4-5D6E-409C-BE32-E72D297353CC}">
                  <c16:uniqueId val="{00000004-ECB2-47D5-B32A-4F1131A6BFB4}"/>
                </c:ext>
              </c:extLst>
            </c:dLbl>
            <c:dLbl>
              <c:idx val="7"/>
              <c:delete val="1"/>
              <c:extLst>
                <c:ext xmlns:c15="http://schemas.microsoft.com/office/drawing/2012/chart" uri="{CE6537A1-D6FC-4f65-9D91-7224C49458BB}"/>
                <c:ext xmlns:c16="http://schemas.microsoft.com/office/drawing/2014/chart" uri="{C3380CC4-5D6E-409C-BE32-E72D297353CC}">
                  <c16:uniqueId val="{00000005-ECB2-47D5-B32A-4F1131A6BFB4}"/>
                </c:ext>
              </c:extLst>
            </c:dLbl>
            <c:dLbl>
              <c:idx val="9"/>
              <c:delete val="1"/>
              <c:extLst>
                <c:ext xmlns:c15="http://schemas.microsoft.com/office/drawing/2012/chart" uri="{CE6537A1-D6FC-4f65-9D91-7224C49458BB}"/>
                <c:ext xmlns:c16="http://schemas.microsoft.com/office/drawing/2014/chart" uri="{C3380CC4-5D6E-409C-BE32-E72D297353CC}">
                  <c16:uniqueId val="{00000006-ECB2-47D5-B32A-4F1131A6BFB4}"/>
                </c:ext>
              </c:extLst>
            </c:dLbl>
            <c:dLbl>
              <c:idx val="10"/>
              <c:delete val="1"/>
              <c:extLst>
                <c:ext xmlns:c15="http://schemas.microsoft.com/office/drawing/2012/chart" uri="{CE6537A1-D6FC-4f65-9D91-7224C49458BB}"/>
                <c:ext xmlns:c16="http://schemas.microsoft.com/office/drawing/2014/chart" uri="{C3380CC4-5D6E-409C-BE32-E72D297353CC}">
                  <c16:uniqueId val="{00000007-ECB2-47D5-B32A-4F1131A6BFB4}"/>
                </c:ext>
              </c:extLst>
            </c:dLbl>
            <c:dLbl>
              <c:idx val="11"/>
              <c:delete val="1"/>
              <c:extLst>
                <c:ext xmlns:c15="http://schemas.microsoft.com/office/drawing/2012/chart" uri="{CE6537A1-D6FC-4f65-9D91-7224C49458BB}"/>
                <c:ext xmlns:c16="http://schemas.microsoft.com/office/drawing/2014/chart" uri="{C3380CC4-5D6E-409C-BE32-E72D297353CC}">
                  <c16:uniqueId val="{00000008-ECB2-47D5-B32A-4F1131A6BFB4}"/>
                </c:ext>
              </c:extLst>
            </c:dLbl>
            <c:dLbl>
              <c:idx val="13"/>
              <c:delete val="1"/>
              <c:extLst>
                <c:ext xmlns:c15="http://schemas.microsoft.com/office/drawing/2012/chart" uri="{CE6537A1-D6FC-4f65-9D91-7224C49458BB}"/>
                <c:ext xmlns:c16="http://schemas.microsoft.com/office/drawing/2014/chart" uri="{C3380CC4-5D6E-409C-BE32-E72D297353CC}">
                  <c16:uniqueId val="{00000009-ECB2-47D5-B32A-4F1131A6BFB4}"/>
                </c:ext>
              </c:extLst>
            </c:dLbl>
            <c:dLbl>
              <c:idx val="15"/>
              <c:delete val="1"/>
              <c:extLst>
                <c:ext xmlns:c15="http://schemas.microsoft.com/office/drawing/2012/chart" uri="{CE6537A1-D6FC-4f65-9D91-7224C49458BB}"/>
                <c:ext xmlns:c16="http://schemas.microsoft.com/office/drawing/2014/chart" uri="{C3380CC4-5D6E-409C-BE32-E72D297353CC}">
                  <c16:uniqueId val="{0000000A-ECB2-47D5-B32A-4F1131A6BFB4}"/>
                </c:ext>
              </c:extLst>
            </c:dLbl>
            <c:dLbl>
              <c:idx val="16"/>
              <c:delete val="1"/>
              <c:extLst>
                <c:ext xmlns:c15="http://schemas.microsoft.com/office/drawing/2012/chart" uri="{CE6537A1-D6FC-4f65-9D91-7224C49458BB}"/>
                <c:ext xmlns:c16="http://schemas.microsoft.com/office/drawing/2014/chart" uri="{C3380CC4-5D6E-409C-BE32-E72D297353CC}">
                  <c16:uniqueId val="{0000000B-ECB2-47D5-B32A-4F1131A6BFB4}"/>
                </c:ext>
              </c:extLst>
            </c:dLbl>
            <c:dLbl>
              <c:idx val="18"/>
              <c:delete val="1"/>
              <c:extLst>
                <c:ext xmlns:c15="http://schemas.microsoft.com/office/drawing/2012/chart" uri="{CE6537A1-D6FC-4f65-9D91-7224C49458BB}"/>
                <c:ext xmlns:c16="http://schemas.microsoft.com/office/drawing/2014/chart" uri="{C3380CC4-5D6E-409C-BE32-E72D297353CC}">
                  <c16:uniqueId val="{0000000C-ECB2-47D5-B32A-4F1131A6BFB4}"/>
                </c:ext>
              </c:extLst>
            </c:dLbl>
            <c:dLbl>
              <c:idx val="19"/>
              <c:delete val="1"/>
              <c:extLst>
                <c:ext xmlns:c15="http://schemas.microsoft.com/office/drawing/2012/chart" uri="{CE6537A1-D6FC-4f65-9D91-7224C49458BB}"/>
                <c:ext xmlns:c16="http://schemas.microsoft.com/office/drawing/2014/chart" uri="{C3380CC4-5D6E-409C-BE32-E72D297353CC}">
                  <c16:uniqueId val="{0000000D-ECB2-47D5-B32A-4F1131A6BFB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'001_12bd_2021'!$C$162:$W$162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'001_12bd_2021'!$C$163:$W$163</c:f>
              <c:numCache>
                <c:formatCode>0%</c:formatCode>
                <c:ptCount val="21"/>
                <c:pt idx="0">
                  <c:v>5.7792823290453627E-2</c:v>
                </c:pt>
                <c:pt idx="1">
                  <c:v>5.6798516687268236E-2</c:v>
                </c:pt>
                <c:pt idx="2">
                  <c:v>5.635076330692812E-2</c:v>
                </c:pt>
                <c:pt idx="3">
                  <c:v>5.5811228112195577E-2</c:v>
                </c:pt>
                <c:pt idx="4">
                  <c:v>5.5459390671930266E-2</c:v>
                </c:pt>
                <c:pt idx="5">
                  <c:v>5.4709370304496491E-2</c:v>
                </c:pt>
                <c:pt idx="6">
                  <c:v>5.5471142498733805E-2</c:v>
                </c:pt>
                <c:pt idx="7">
                  <c:v>5.635805097419621E-2</c:v>
                </c:pt>
                <c:pt idx="8">
                  <c:v>5.6565452076919862E-2</c:v>
                </c:pt>
                <c:pt idx="9">
                  <c:v>5.7242423567659038E-2</c:v>
                </c:pt>
                <c:pt idx="10">
                  <c:v>5.6792250580351568E-2</c:v>
                </c:pt>
                <c:pt idx="11">
                  <c:v>5.6383183273560226E-2</c:v>
                </c:pt>
                <c:pt idx="12">
                  <c:v>5.5275215703605947E-2</c:v>
                </c:pt>
                <c:pt idx="13">
                  <c:v>5.466476679167951E-2</c:v>
                </c:pt>
                <c:pt idx="14">
                  <c:v>5.4356410238490083E-2</c:v>
                </c:pt>
                <c:pt idx="15">
                  <c:v>5.3247249260564525E-2</c:v>
                </c:pt>
                <c:pt idx="16">
                  <c:v>5.2822483948982375E-2</c:v>
                </c:pt>
                <c:pt idx="17">
                  <c:v>5.2587113753626923E-2</c:v>
                </c:pt>
                <c:pt idx="18">
                  <c:v>5.2790023874093137E-2</c:v>
                </c:pt>
                <c:pt idx="19">
                  <c:v>5.2117603770546514E-2</c:v>
                </c:pt>
                <c:pt idx="20">
                  <c:v>4.8003535098149086E-2</c:v>
                </c:pt>
              </c:numCache>
            </c:numRef>
          </c:val>
          <c:extLst>
            <c:ext xmlns:c16="http://schemas.microsoft.com/office/drawing/2014/chart" uri="{C3380CC4-5D6E-409C-BE32-E72D297353CC}">
              <c16:uniqueId val="{0000000E-ECB2-47D5-B32A-4F1131A6BFB4}"/>
            </c:ext>
          </c:extLst>
        </c:ser>
        <c:dLbls>
          <c:showLegendKey val="0"/>
          <c:showVal val="0"/>
          <c:showCatName val="0"/>
          <c:showSerName val="0"/>
          <c:showPercent val="0"/>
          <c:showBubbleSize val="0"/>
        </c:dLbls>
        <c:gapWidth val="44"/>
        <c:axId val="1585914432"/>
        <c:axId val="1304821840"/>
      </c:barChart>
      <c:lineChart>
        <c:grouping val="standard"/>
        <c:varyColors val="0"/>
        <c:ser>
          <c:idx val="1"/>
          <c:order val="1"/>
          <c:tx>
            <c:strRef>
              <c:f>'001_12bd_2021'!$B$164</c:f>
              <c:strCache>
                <c:ptCount val="1"/>
                <c:pt idx="0">
                  <c:v>Ahvenanmaa</c:v>
                </c:pt>
              </c:strCache>
            </c:strRef>
          </c:tx>
          <c:spPr>
            <a:ln w="28575" cap="rnd">
              <a:solidFill>
                <a:srgbClr val="C00000"/>
              </a:solidFill>
              <a:round/>
            </a:ln>
            <a:effectLst/>
          </c:spPr>
          <c:marker>
            <c:symbol val="none"/>
          </c:marker>
          <c:dLbls>
            <c:dLbl>
              <c:idx val="0"/>
              <c:layout>
                <c:manualLayout>
                  <c:x val="5.0314465408805029E-3"/>
                  <c:y val="3.7441503792303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CB2-47D5-B32A-4F1131A6BFB4}"/>
                </c:ext>
              </c:extLst>
            </c:dLbl>
            <c:dLbl>
              <c:idx val="1"/>
              <c:layout>
                <c:manualLayout>
                  <c:x val="0"/>
                  <c:y val="-4.16016708803372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CB2-47D5-B32A-4F1131A6BFB4}"/>
                </c:ext>
              </c:extLst>
            </c:dLbl>
            <c:dLbl>
              <c:idx val="2"/>
              <c:delete val="1"/>
              <c:extLst>
                <c:ext xmlns:c15="http://schemas.microsoft.com/office/drawing/2012/chart" uri="{CE6537A1-D6FC-4f65-9D91-7224C49458BB}"/>
                <c:ext xmlns:c16="http://schemas.microsoft.com/office/drawing/2014/chart" uri="{C3380CC4-5D6E-409C-BE32-E72D297353CC}">
                  <c16:uniqueId val="{00000011-ECB2-47D5-B32A-4F1131A6BFB4}"/>
                </c:ext>
              </c:extLst>
            </c:dLbl>
            <c:dLbl>
              <c:idx val="3"/>
              <c:delete val="1"/>
              <c:extLst>
                <c:ext xmlns:c15="http://schemas.microsoft.com/office/drawing/2012/chart" uri="{CE6537A1-D6FC-4f65-9D91-7224C49458BB}"/>
                <c:ext xmlns:c16="http://schemas.microsoft.com/office/drawing/2014/chart" uri="{C3380CC4-5D6E-409C-BE32-E72D297353CC}">
                  <c16:uniqueId val="{00000012-ECB2-47D5-B32A-4F1131A6BFB4}"/>
                </c:ext>
              </c:extLst>
            </c:dLbl>
            <c:dLbl>
              <c:idx val="4"/>
              <c:layout>
                <c:manualLayout>
                  <c:x val="2.5157232704402514E-3"/>
                  <c:y val="3.7441503792303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CB2-47D5-B32A-4F1131A6BFB4}"/>
                </c:ext>
              </c:extLst>
            </c:dLbl>
            <c:dLbl>
              <c:idx val="5"/>
              <c:layout>
                <c:manualLayout>
                  <c:x val="-4.6121060496978085E-17"/>
                  <c:y val="-5.8242339232472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CB2-47D5-B32A-4F1131A6BFB4}"/>
                </c:ext>
              </c:extLst>
            </c:dLbl>
            <c:dLbl>
              <c:idx val="6"/>
              <c:delete val="1"/>
              <c:extLst>
                <c:ext xmlns:c15="http://schemas.microsoft.com/office/drawing/2012/chart" uri="{CE6537A1-D6FC-4f65-9D91-7224C49458BB}"/>
                <c:ext xmlns:c16="http://schemas.microsoft.com/office/drawing/2014/chart" uri="{C3380CC4-5D6E-409C-BE32-E72D297353CC}">
                  <c16:uniqueId val="{00000015-ECB2-47D5-B32A-4F1131A6BFB4}"/>
                </c:ext>
              </c:extLst>
            </c:dLbl>
            <c:dLbl>
              <c:idx val="7"/>
              <c:delete val="1"/>
              <c:extLst>
                <c:ext xmlns:c15="http://schemas.microsoft.com/office/drawing/2012/chart" uri="{CE6537A1-D6FC-4f65-9D91-7224C49458BB}"/>
                <c:ext xmlns:c16="http://schemas.microsoft.com/office/drawing/2014/chart" uri="{C3380CC4-5D6E-409C-BE32-E72D297353CC}">
                  <c16:uniqueId val="{00000016-ECB2-47D5-B32A-4F1131A6BFB4}"/>
                </c:ext>
              </c:extLst>
            </c:dLbl>
            <c:dLbl>
              <c:idx val="8"/>
              <c:delete val="1"/>
              <c:extLst>
                <c:ext xmlns:c15="http://schemas.microsoft.com/office/drawing/2012/chart" uri="{CE6537A1-D6FC-4f65-9D91-7224C49458BB}"/>
                <c:ext xmlns:c16="http://schemas.microsoft.com/office/drawing/2014/chart" uri="{C3380CC4-5D6E-409C-BE32-E72D297353CC}">
                  <c16:uniqueId val="{00000017-ECB2-47D5-B32A-4F1131A6BFB4}"/>
                </c:ext>
              </c:extLst>
            </c:dLbl>
            <c:dLbl>
              <c:idx val="9"/>
              <c:layout>
                <c:manualLayout>
                  <c:x val="0"/>
                  <c:y val="-2.91211696162360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CB2-47D5-B32A-4F1131A6BFB4}"/>
                </c:ext>
              </c:extLst>
            </c:dLbl>
            <c:dLbl>
              <c:idx val="10"/>
              <c:delete val="1"/>
              <c:extLst>
                <c:ext xmlns:c15="http://schemas.microsoft.com/office/drawing/2012/chart" uri="{CE6537A1-D6FC-4f65-9D91-7224C49458BB}"/>
                <c:ext xmlns:c16="http://schemas.microsoft.com/office/drawing/2014/chart" uri="{C3380CC4-5D6E-409C-BE32-E72D297353CC}">
                  <c16:uniqueId val="{00000019-ECB2-47D5-B32A-4F1131A6BFB4}"/>
                </c:ext>
              </c:extLst>
            </c:dLbl>
            <c:dLbl>
              <c:idx val="11"/>
              <c:delete val="1"/>
              <c:extLst>
                <c:ext xmlns:c15="http://schemas.microsoft.com/office/drawing/2012/chart" uri="{CE6537A1-D6FC-4f65-9D91-7224C49458BB}"/>
                <c:ext xmlns:c16="http://schemas.microsoft.com/office/drawing/2014/chart" uri="{C3380CC4-5D6E-409C-BE32-E72D297353CC}">
                  <c16:uniqueId val="{0000001A-ECB2-47D5-B32A-4F1131A6BFB4}"/>
                </c:ext>
              </c:extLst>
            </c:dLbl>
            <c:dLbl>
              <c:idx val="12"/>
              <c:delete val="1"/>
              <c:extLst>
                <c:ext xmlns:c15="http://schemas.microsoft.com/office/drawing/2012/chart" uri="{CE6537A1-D6FC-4f65-9D91-7224C49458BB}"/>
                <c:ext xmlns:c16="http://schemas.microsoft.com/office/drawing/2014/chart" uri="{C3380CC4-5D6E-409C-BE32-E72D297353CC}">
                  <c16:uniqueId val="{0000001B-ECB2-47D5-B32A-4F1131A6BFB4}"/>
                </c:ext>
              </c:extLst>
            </c:dLbl>
            <c:dLbl>
              <c:idx val="13"/>
              <c:delete val="1"/>
              <c:extLst>
                <c:ext xmlns:c15="http://schemas.microsoft.com/office/drawing/2012/chart" uri="{CE6537A1-D6FC-4f65-9D91-7224C49458BB}"/>
                <c:ext xmlns:c16="http://schemas.microsoft.com/office/drawing/2014/chart" uri="{C3380CC4-5D6E-409C-BE32-E72D297353CC}">
                  <c16:uniqueId val="{0000001C-ECB2-47D5-B32A-4F1131A6BFB4}"/>
                </c:ext>
              </c:extLst>
            </c:dLbl>
            <c:dLbl>
              <c:idx val="14"/>
              <c:delete val="1"/>
              <c:extLst>
                <c:ext xmlns:c15="http://schemas.microsoft.com/office/drawing/2012/chart" uri="{CE6537A1-D6FC-4f65-9D91-7224C49458BB}"/>
                <c:ext xmlns:c16="http://schemas.microsoft.com/office/drawing/2014/chart" uri="{C3380CC4-5D6E-409C-BE32-E72D297353CC}">
                  <c16:uniqueId val="{0000001D-ECB2-47D5-B32A-4F1131A6BFB4}"/>
                </c:ext>
              </c:extLst>
            </c:dLbl>
            <c:dLbl>
              <c:idx val="15"/>
              <c:delete val="1"/>
              <c:extLst>
                <c:ext xmlns:c15="http://schemas.microsoft.com/office/drawing/2012/chart" uri="{CE6537A1-D6FC-4f65-9D91-7224C49458BB}"/>
                <c:ext xmlns:c16="http://schemas.microsoft.com/office/drawing/2014/chart" uri="{C3380CC4-5D6E-409C-BE32-E72D297353CC}">
                  <c16:uniqueId val="{0000001E-ECB2-47D5-B32A-4F1131A6BFB4}"/>
                </c:ext>
              </c:extLst>
            </c:dLbl>
            <c:dLbl>
              <c:idx val="16"/>
              <c:delete val="1"/>
              <c:extLst>
                <c:ext xmlns:c15="http://schemas.microsoft.com/office/drawing/2012/chart" uri="{CE6537A1-D6FC-4f65-9D91-7224C49458BB}"/>
                <c:ext xmlns:c16="http://schemas.microsoft.com/office/drawing/2014/chart" uri="{C3380CC4-5D6E-409C-BE32-E72D297353CC}">
                  <c16:uniqueId val="{0000001F-ECB2-47D5-B32A-4F1131A6BFB4}"/>
                </c:ext>
              </c:extLst>
            </c:dLbl>
            <c:dLbl>
              <c:idx val="17"/>
              <c:delete val="1"/>
              <c:extLst>
                <c:ext xmlns:c15="http://schemas.microsoft.com/office/drawing/2012/chart" uri="{CE6537A1-D6FC-4f65-9D91-7224C49458BB}"/>
                <c:ext xmlns:c16="http://schemas.microsoft.com/office/drawing/2014/chart" uri="{C3380CC4-5D6E-409C-BE32-E72D297353CC}">
                  <c16:uniqueId val="{00000020-ECB2-47D5-B32A-4F1131A6BFB4}"/>
                </c:ext>
              </c:extLst>
            </c:dLbl>
            <c:dLbl>
              <c:idx val="18"/>
              <c:delete val="1"/>
              <c:extLst>
                <c:ext xmlns:c15="http://schemas.microsoft.com/office/drawing/2012/chart" uri="{CE6537A1-D6FC-4f65-9D91-7224C49458BB}"/>
                <c:ext xmlns:c16="http://schemas.microsoft.com/office/drawing/2014/chart" uri="{C3380CC4-5D6E-409C-BE32-E72D297353CC}">
                  <c16:uniqueId val="{00000021-ECB2-47D5-B32A-4F1131A6BFB4}"/>
                </c:ext>
              </c:extLst>
            </c:dLbl>
            <c:dLbl>
              <c:idx val="19"/>
              <c:layout>
                <c:manualLayout>
                  <c:x val="0"/>
                  <c:y val="-5.4082172144438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CB2-47D5-B32A-4F1131A6BFB4}"/>
                </c:ext>
              </c:extLst>
            </c:dLbl>
            <c:dLbl>
              <c:idx val="20"/>
              <c:layout>
                <c:manualLayout>
                  <c:x val="-6.0377358490566038E-2"/>
                  <c:y val="2.0800835440168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CB2-47D5-B32A-4F1131A6BFB4}"/>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'001_12bd_2021'!$C$162:$W$162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'001_12bd_2021'!$C$164:$W$164</c:f>
              <c:numCache>
                <c:formatCode>0%</c:formatCode>
                <c:ptCount val="21"/>
                <c:pt idx="0">
                  <c:v>0.26195524146054183</c:v>
                </c:pt>
                <c:pt idx="1">
                  <c:v>0.33045542844808978</c:v>
                </c:pt>
                <c:pt idx="2">
                  <c:v>0.31081368175058427</c:v>
                </c:pt>
                <c:pt idx="3">
                  <c:v>0.3193054136874362</c:v>
                </c:pt>
                <c:pt idx="4">
                  <c:v>0.30635017244877261</c:v>
                </c:pt>
                <c:pt idx="5">
                  <c:v>0.33860294117647055</c:v>
                </c:pt>
                <c:pt idx="6">
                  <c:v>0.30535072792588391</c:v>
                </c:pt>
                <c:pt idx="7">
                  <c:v>0.31693048864418438</c:v>
                </c:pt>
                <c:pt idx="8">
                  <c:v>0.30635838150289019</c:v>
                </c:pt>
                <c:pt idx="9">
                  <c:v>0.27053599746273388</c:v>
                </c:pt>
                <c:pt idx="10">
                  <c:v>0.27099293976265582</c:v>
                </c:pt>
                <c:pt idx="11">
                  <c:v>0.26527050610820246</c:v>
                </c:pt>
                <c:pt idx="12">
                  <c:v>0.26526826484018268</c:v>
                </c:pt>
                <c:pt idx="13">
                  <c:v>0.27136662470275563</c:v>
                </c:pt>
                <c:pt idx="14">
                  <c:v>0.2629268961733644</c:v>
                </c:pt>
                <c:pt idx="15">
                  <c:v>0.26277989015631598</c:v>
                </c:pt>
                <c:pt idx="16">
                  <c:v>0.2615103874227962</c:v>
                </c:pt>
                <c:pt idx="17">
                  <c:v>0.2482631504324401</c:v>
                </c:pt>
                <c:pt idx="18">
                  <c:v>0.25333704115684091</c:v>
                </c:pt>
                <c:pt idx="19">
                  <c:v>0.27741014661995589</c:v>
                </c:pt>
                <c:pt idx="20">
                  <c:v>0.22006518350573898</c:v>
                </c:pt>
              </c:numCache>
            </c:numRef>
          </c:val>
          <c:smooth val="0"/>
          <c:extLst>
            <c:ext xmlns:c16="http://schemas.microsoft.com/office/drawing/2014/chart" uri="{C3380CC4-5D6E-409C-BE32-E72D297353CC}">
              <c16:uniqueId val="{00000024-ECB2-47D5-B32A-4F1131A6BFB4}"/>
            </c:ext>
          </c:extLst>
        </c:ser>
        <c:dLbls>
          <c:showLegendKey val="0"/>
          <c:showVal val="0"/>
          <c:showCatName val="0"/>
          <c:showSerName val="0"/>
          <c:showPercent val="0"/>
          <c:showBubbleSize val="0"/>
        </c:dLbls>
        <c:marker val="1"/>
        <c:smooth val="0"/>
        <c:axId val="1585914432"/>
        <c:axId val="1304821840"/>
      </c:lineChart>
      <c:catAx>
        <c:axId val="158591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fi-FI"/>
          </a:p>
        </c:txPr>
        <c:crossAx val="1304821840"/>
        <c:crosses val="autoZero"/>
        <c:auto val="1"/>
        <c:lblAlgn val="ctr"/>
        <c:lblOffset val="100"/>
        <c:noMultiLvlLbl val="0"/>
      </c:catAx>
      <c:valAx>
        <c:axId val="1304821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585914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chemeClr val="tx1"/>
          </a:solidFill>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i-FI" sz="1200" b="0" i="0" baseline="0">
                <a:effectLst/>
              </a:rPr>
              <a:t>Matkustajakuljetuksen ja rahtiliikenteen kalliimpien hintojen kerrannainen vaikutus Ahvenanmaan talouteen, M€/v</a:t>
            </a:r>
            <a:endParaRPr lang="fi-FI"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'Tuloskuvia-Fin'!$E$152</c:f>
              <c:strCache>
                <c:ptCount val="1"/>
                <c:pt idx="0">
                  <c:v>Päästökaupan kustannus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'Tuloskuvia-Fin'!$D$153:$D$158</c:f>
              <c:strCache>
                <c:ptCount val="6"/>
                <c:pt idx="0">
                  <c:v>Kaupan palvelut</c:v>
                </c:pt>
                <c:pt idx="1">
                  <c:v>Ravintola- ja hotellipalvelut</c:v>
                </c:pt>
                <c:pt idx="2">
                  <c:v>Maa- ja lentoliikennepalvelut, viestintä</c:v>
                </c:pt>
                <c:pt idx="3">
                  <c:v>Matkustajaliikennepalvelut</c:v>
                </c:pt>
                <c:pt idx="4">
                  <c:v>Rahtiliikennepalvelut</c:v>
                </c:pt>
                <c:pt idx="5">
                  <c:v>Valtion tuote- ja tuotantotuet</c:v>
                </c:pt>
              </c:strCache>
            </c:strRef>
          </c:cat>
          <c:val>
            <c:numRef>
              <c:f>'Tuloskuvia-Fin'!$E$153:$E$158</c:f>
              <c:numCache>
                <c:formatCode>#\ ##0.0</c:formatCode>
                <c:ptCount val="6"/>
                <c:pt idx="0">
                  <c:v>4.5536343146922107</c:v>
                </c:pt>
                <c:pt idx="1">
                  <c:v>3.6762220030990278</c:v>
                </c:pt>
                <c:pt idx="2">
                  <c:v>4.287117903930131</c:v>
                </c:pt>
                <c:pt idx="3">
                  <c:v>11.306803775179603</c:v>
                </c:pt>
                <c:pt idx="4">
                  <c:v>6.9131478901387187</c:v>
                </c:pt>
                <c:pt idx="5">
                  <c:v>1.3634614914643235</c:v>
                </c:pt>
              </c:numCache>
            </c:numRef>
          </c:val>
          <c:extLst>
            <c:ext xmlns:c16="http://schemas.microsoft.com/office/drawing/2014/chart" uri="{C3380CC4-5D6E-409C-BE32-E72D297353CC}">
              <c16:uniqueId val="{00000000-C406-4437-B32F-950A9B97693C}"/>
            </c:ext>
          </c:extLst>
        </c:ser>
        <c:ser>
          <c:idx val="1"/>
          <c:order val="1"/>
          <c:tx>
            <c:strRef>
              <c:f>'Tuloskuvia-Fin'!$F$152</c:f>
              <c:strCache>
                <c:ptCount val="1"/>
                <c:pt idx="0">
                  <c:v>Saaripoikkeuksen tuoma huojennus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'Tuloskuvia-Fin'!$D$153:$D$158</c:f>
              <c:strCache>
                <c:ptCount val="6"/>
                <c:pt idx="0">
                  <c:v>Kaupan palvelut</c:v>
                </c:pt>
                <c:pt idx="1">
                  <c:v>Ravintola- ja hotellipalvelut</c:v>
                </c:pt>
                <c:pt idx="2">
                  <c:v>Maa- ja lentoliikennepalvelut, viestintä</c:v>
                </c:pt>
                <c:pt idx="3">
                  <c:v>Matkustajaliikennepalvelut</c:v>
                </c:pt>
                <c:pt idx="4">
                  <c:v>Rahtiliikennepalvelut</c:v>
                </c:pt>
                <c:pt idx="5">
                  <c:v>Valtion tuote- ja tuotantotuet</c:v>
                </c:pt>
              </c:strCache>
            </c:strRef>
          </c:cat>
          <c:val>
            <c:numRef>
              <c:f>'Tuloskuvia-Fin'!$F$153:$F$158</c:f>
              <c:numCache>
                <c:formatCode>#\ ##0.0</c:formatCode>
                <c:ptCount val="6"/>
                <c:pt idx="0">
                  <c:v>0.82793351176222008</c:v>
                </c:pt>
                <c:pt idx="1">
                  <c:v>0.66840400056345961</c:v>
                </c:pt>
                <c:pt idx="2">
                  <c:v>0.77947598253275119</c:v>
                </c:pt>
                <c:pt idx="3">
                  <c:v>2.0557825045781097</c:v>
                </c:pt>
                <c:pt idx="4">
                  <c:v>1.6973522888625832</c:v>
                </c:pt>
                <c:pt idx="5">
                  <c:v>0.27112214415615188</c:v>
                </c:pt>
              </c:numCache>
            </c:numRef>
          </c:val>
          <c:extLst>
            <c:ext xmlns:c16="http://schemas.microsoft.com/office/drawing/2014/chart" uri="{C3380CC4-5D6E-409C-BE32-E72D297353CC}">
              <c16:uniqueId val="{00000001-C406-4437-B32F-950A9B97693C}"/>
            </c:ext>
          </c:extLst>
        </c:ser>
        <c:dLbls>
          <c:showLegendKey val="0"/>
          <c:showVal val="0"/>
          <c:showCatName val="0"/>
          <c:showSerName val="0"/>
          <c:showPercent val="0"/>
          <c:showBubbleSize val="0"/>
        </c:dLbls>
        <c:gapWidth val="150"/>
        <c:axId val="936819344"/>
        <c:axId val="936818512"/>
      </c:barChart>
      <c:catAx>
        <c:axId val="93681934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936818512"/>
        <c:crosses val="autoZero"/>
        <c:auto val="1"/>
        <c:lblAlgn val="ctr"/>
        <c:lblOffset val="100"/>
        <c:noMultiLvlLbl val="0"/>
      </c:catAx>
      <c:valAx>
        <c:axId val="93681851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936819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i-FI" sz="1200" b="0" i="0" baseline="0" dirty="0">
                <a:effectLst/>
              </a:rPr>
              <a:t>Päästökaupan ja saari-poikkeuksen suora kustannus-vaikutus ahvenanmaalaisten varustamojen </a:t>
            </a:r>
            <a:r>
              <a:rPr lang="fi-FI" sz="1200" b="0" i="0" baseline="0" dirty="0" err="1">
                <a:effectLst/>
              </a:rPr>
              <a:t>RoPax</a:t>
            </a:r>
            <a:r>
              <a:rPr lang="fi-FI" sz="1200" b="0" i="0" baseline="0" dirty="0">
                <a:effectLst/>
              </a:rPr>
              <a:t>-liikenteessä 2026 - 2030, M€/v</a:t>
            </a:r>
            <a:endParaRPr lang="fi-FI" sz="1200" dirty="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'Dia 13 suomeksi'!$E$146</c:f>
              <c:strCache>
                <c:ptCount val="1"/>
                <c:pt idx="0">
                  <c:v>Päästökaupan kustannus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13 suomeksi'!$D$147:$D$148</c:f>
              <c:strCache>
                <c:ptCount val="2"/>
                <c:pt idx="0">
                  <c:v>Matkustajakuljetus</c:v>
                </c:pt>
                <c:pt idx="1">
                  <c:v>Rahtikuljetus</c:v>
                </c:pt>
              </c:strCache>
            </c:strRef>
          </c:cat>
          <c:val>
            <c:numRef>
              <c:f>'Dia 13 suomeksi'!$E$147:$E$148</c:f>
              <c:numCache>
                <c:formatCode>0.0</c:formatCode>
                <c:ptCount val="2"/>
                <c:pt idx="0">
                  <c:v>27.5</c:v>
                </c:pt>
                <c:pt idx="1">
                  <c:v>4.5999999999999996</c:v>
                </c:pt>
              </c:numCache>
            </c:numRef>
          </c:val>
          <c:extLst>
            <c:ext xmlns:c16="http://schemas.microsoft.com/office/drawing/2014/chart" uri="{C3380CC4-5D6E-409C-BE32-E72D297353CC}">
              <c16:uniqueId val="{00000000-069B-4095-A10F-CFBAACC84C53}"/>
            </c:ext>
          </c:extLst>
        </c:ser>
        <c:ser>
          <c:idx val="1"/>
          <c:order val="1"/>
          <c:tx>
            <c:strRef>
              <c:f>'Dia 13 suomeksi'!$F$146</c:f>
              <c:strCache>
                <c:ptCount val="1"/>
                <c:pt idx="0">
                  <c:v>Saaripoikkeuksen tuoma huojennus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13 suomeksi'!$D$147:$D$148</c:f>
              <c:strCache>
                <c:ptCount val="2"/>
                <c:pt idx="0">
                  <c:v>Matkustajakuljetus</c:v>
                </c:pt>
                <c:pt idx="1">
                  <c:v>Rahtikuljetus</c:v>
                </c:pt>
              </c:strCache>
            </c:strRef>
          </c:cat>
          <c:val>
            <c:numRef>
              <c:f>'Dia 13 suomeksi'!$F$147:$F$148</c:f>
              <c:numCache>
                <c:formatCode>0.0</c:formatCode>
                <c:ptCount val="2"/>
                <c:pt idx="0">
                  <c:v>5</c:v>
                </c:pt>
                <c:pt idx="1">
                  <c:v>1.3</c:v>
                </c:pt>
              </c:numCache>
            </c:numRef>
          </c:val>
          <c:extLst>
            <c:ext xmlns:c16="http://schemas.microsoft.com/office/drawing/2014/chart" uri="{C3380CC4-5D6E-409C-BE32-E72D297353CC}">
              <c16:uniqueId val="{00000001-069B-4095-A10F-CFBAACC84C53}"/>
            </c:ext>
          </c:extLst>
        </c:ser>
        <c:dLbls>
          <c:showLegendKey val="0"/>
          <c:showVal val="0"/>
          <c:showCatName val="0"/>
          <c:showSerName val="0"/>
          <c:showPercent val="0"/>
          <c:showBubbleSize val="0"/>
        </c:dLbls>
        <c:gapWidth val="150"/>
        <c:axId val="936819344"/>
        <c:axId val="936818512"/>
      </c:barChart>
      <c:catAx>
        <c:axId val="936819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936818512"/>
        <c:crosses val="autoZero"/>
        <c:auto val="1"/>
        <c:lblAlgn val="ctr"/>
        <c:lblOffset val="100"/>
        <c:noMultiLvlLbl val="0"/>
      </c:catAx>
      <c:valAx>
        <c:axId val="936818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936819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fi-FI" sz="1200"/>
              <a:t>Meri- ja rannikkovesiliikenteen palvelujen tuottajahintojen kehitys 2015 - 2022 (vuosittain)</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'001_117f_2022'!$I$60</c:f>
              <c:strCache>
                <c:ptCount val="1"/>
                <c:pt idx="0">
                  <c:v>50.10 Meri- ja rannikkovesiliikenteen henkilöliikennepalvelut</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'001_117f_2022'!$H$61:$H$68</c:f>
              <c:strCache>
                <c:ptCount val="8"/>
                <c:pt idx="0">
                  <c:v>2015</c:v>
                </c:pt>
                <c:pt idx="1">
                  <c:v>2016</c:v>
                </c:pt>
                <c:pt idx="2">
                  <c:v>2017</c:v>
                </c:pt>
                <c:pt idx="3">
                  <c:v>2018</c:v>
                </c:pt>
                <c:pt idx="4">
                  <c:v>2019</c:v>
                </c:pt>
                <c:pt idx="5">
                  <c:v>2020</c:v>
                </c:pt>
                <c:pt idx="6">
                  <c:v>2021</c:v>
                </c:pt>
                <c:pt idx="7">
                  <c:v>2022</c:v>
                </c:pt>
              </c:strCache>
            </c:strRef>
          </c:cat>
          <c:val>
            <c:numRef>
              <c:f>'001_117f_2022'!$I$61:$I$68</c:f>
              <c:numCache>
                <c:formatCode>0.0</c:formatCode>
                <c:ptCount val="8"/>
                <c:pt idx="0">
                  <c:v>100</c:v>
                </c:pt>
                <c:pt idx="1">
                  <c:v>98.7</c:v>
                </c:pt>
                <c:pt idx="2">
                  <c:v>94</c:v>
                </c:pt>
                <c:pt idx="3">
                  <c:v>96.1</c:v>
                </c:pt>
                <c:pt idx="4">
                  <c:v>95.4</c:v>
                </c:pt>
                <c:pt idx="5">
                  <c:v>98.4</c:v>
                </c:pt>
                <c:pt idx="6">
                  <c:v>94.2</c:v>
                </c:pt>
                <c:pt idx="7">
                  <c:v>88</c:v>
                </c:pt>
              </c:numCache>
            </c:numRef>
          </c:val>
          <c:extLst>
            <c:ext xmlns:c16="http://schemas.microsoft.com/office/drawing/2014/chart" uri="{C3380CC4-5D6E-409C-BE32-E72D297353CC}">
              <c16:uniqueId val="{00000000-CF8C-4936-9D1A-A80C5B4C3722}"/>
            </c:ext>
          </c:extLst>
        </c:ser>
        <c:ser>
          <c:idx val="1"/>
          <c:order val="1"/>
          <c:tx>
            <c:strRef>
              <c:f>'001_117f_2022'!$J$60</c:f>
              <c:strCache>
                <c:ptCount val="1"/>
                <c:pt idx="0">
                  <c:v>50.2 Meri- ja rannikkovesiliikenteen tavaraliikennepalvelut</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'001_117f_2022'!$H$61:$H$68</c:f>
              <c:strCache>
                <c:ptCount val="8"/>
                <c:pt idx="0">
                  <c:v>2015</c:v>
                </c:pt>
                <c:pt idx="1">
                  <c:v>2016</c:v>
                </c:pt>
                <c:pt idx="2">
                  <c:v>2017</c:v>
                </c:pt>
                <c:pt idx="3">
                  <c:v>2018</c:v>
                </c:pt>
                <c:pt idx="4">
                  <c:v>2019</c:v>
                </c:pt>
                <c:pt idx="5">
                  <c:v>2020</c:v>
                </c:pt>
                <c:pt idx="6">
                  <c:v>2021</c:v>
                </c:pt>
                <c:pt idx="7">
                  <c:v>2022</c:v>
                </c:pt>
              </c:strCache>
            </c:strRef>
          </c:cat>
          <c:val>
            <c:numRef>
              <c:f>'001_117f_2022'!$J$61:$J$68</c:f>
              <c:numCache>
                <c:formatCode>0.0</c:formatCode>
                <c:ptCount val="8"/>
                <c:pt idx="0">
                  <c:v>100</c:v>
                </c:pt>
                <c:pt idx="1">
                  <c:v>93.4</c:v>
                </c:pt>
                <c:pt idx="2">
                  <c:v>100.7</c:v>
                </c:pt>
                <c:pt idx="3">
                  <c:v>102.8</c:v>
                </c:pt>
                <c:pt idx="4">
                  <c:v>102.3</c:v>
                </c:pt>
                <c:pt idx="5">
                  <c:v>96.3</c:v>
                </c:pt>
                <c:pt idx="6">
                  <c:v>97.6</c:v>
                </c:pt>
                <c:pt idx="7">
                  <c:v>146.69999999999999</c:v>
                </c:pt>
              </c:numCache>
            </c:numRef>
          </c:val>
          <c:extLst>
            <c:ext xmlns:c16="http://schemas.microsoft.com/office/drawing/2014/chart" uri="{C3380CC4-5D6E-409C-BE32-E72D297353CC}">
              <c16:uniqueId val="{00000001-CF8C-4936-9D1A-A80C5B4C3722}"/>
            </c:ext>
          </c:extLst>
        </c:ser>
        <c:dLbls>
          <c:showLegendKey val="0"/>
          <c:showVal val="0"/>
          <c:showCatName val="0"/>
          <c:showSerName val="0"/>
          <c:showPercent val="0"/>
          <c:showBubbleSize val="0"/>
        </c:dLbls>
        <c:gapWidth val="77"/>
        <c:axId val="1031817055"/>
        <c:axId val="1031832863"/>
      </c:barChart>
      <c:catAx>
        <c:axId val="103181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031832863"/>
        <c:crosses val="autoZero"/>
        <c:auto val="1"/>
        <c:lblAlgn val="ctr"/>
        <c:lblOffset val="100"/>
        <c:noMultiLvlLbl val="0"/>
      </c:catAx>
      <c:valAx>
        <c:axId val="103183286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031817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chemeClr val="tx1"/>
          </a:solidFill>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8BEE041-CB11-443B-AD3E-EA087971890D}"/>
              </a:ext>
            </a:extLst>
          </p:cNvPr>
          <p:cNvSpPr>
            <a:spLocks noGrp="1"/>
          </p:cNvSpPr>
          <p:nvPr>
            <p:ph type="hdr" sz="quarter"/>
          </p:nvPr>
        </p:nvSpPr>
        <p:spPr>
          <a:xfrm>
            <a:off x="1" y="1"/>
            <a:ext cx="2918831" cy="495029"/>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6FF1F166-BA9E-438C-A9EB-7F2A93D1CFDC}"/>
              </a:ext>
            </a:extLst>
          </p:cNvPr>
          <p:cNvSpPr>
            <a:spLocks noGrp="1"/>
          </p:cNvSpPr>
          <p:nvPr>
            <p:ph type="dt" sz="quarter" idx="1"/>
          </p:nvPr>
        </p:nvSpPr>
        <p:spPr>
          <a:xfrm>
            <a:off x="3815373" y="1"/>
            <a:ext cx="2918831" cy="495029"/>
          </a:xfrm>
          <a:prstGeom prst="rect">
            <a:avLst/>
          </a:prstGeom>
        </p:spPr>
        <p:txBody>
          <a:bodyPr vert="horz" lIns="91440" tIns="45720" rIns="91440" bIns="45720" rtlCol="0"/>
          <a:lstStyle>
            <a:lvl1pPr algn="r">
              <a:defRPr sz="1200"/>
            </a:lvl1pPr>
          </a:lstStyle>
          <a:p>
            <a:fld id="{B8A78304-EB1D-4877-8EA7-E204203C9AE3}" type="datetimeFigureOut">
              <a:rPr lang="fi-FI" smtClean="0"/>
              <a:t>13.3.2023</a:t>
            </a:fld>
            <a:endParaRPr lang="fi-FI"/>
          </a:p>
        </p:txBody>
      </p:sp>
      <p:sp>
        <p:nvSpPr>
          <p:cNvPr id="4" name="Alatunnisteen paikkamerkki 3">
            <a:extLst>
              <a:ext uri="{FF2B5EF4-FFF2-40B4-BE49-F238E27FC236}">
                <a16:creationId xmlns:a16="http://schemas.microsoft.com/office/drawing/2014/main" id="{97C81270-3D5C-45E4-946E-DB719F8304B9}"/>
              </a:ext>
            </a:extLst>
          </p:cNvPr>
          <p:cNvSpPr>
            <a:spLocks noGrp="1"/>
          </p:cNvSpPr>
          <p:nvPr>
            <p:ph type="ftr" sz="quarter" idx="2"/>
          </p:nvPr>
        </p:nvSpPr>
        <p:spPr>
          <a:xfrm>
            <a:off x="1" y="9371286"/>
            <a:ext cx="2918831" cy="495028"/>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5CAB58F5-9A06-4EC1-AF8F-10C156C23772}"/>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F984BDD3-507E-4253-A7A9-841F6318CFE0}" type="slidenum">
              <a:rPr lang="fi-FI" smtClean="0"/>
              <a:t>‹#›</a:t>
            </a:fld>
            <a:endParaRPr lang="fi-FI"/>
          </a:p>
        </p:txBody>
      </p:sp>
    </p:spTree>
    <p:extLst>
      <p:ext uri="{BB962C8B-B14F-4D97-AF65-F5344CB8AC3E}">
        <p14:creationId xmlns:p14="http://schemas.microsoft.com/office/powerpoint/2010/main" val="403986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1"/>
            <a:ext cx="2918831" cy="495029"/>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5373" y="1"/>
            <a:ext cx="2918831" cy="495029"/>
          </a:xfrm>
          <a:prstGeom prst="rect">
            <a:avLst/>
          </a:prstGeom>
        </p:spPr>
        <p:txBody>
          <a:bodyPr vert="horz" lIns="91440" tIns="45720" rIns="91440" bIns="45720" rtlCol="0"/>
          <a:lstStyle>
            <a:lvl1pPr algn="r">
              <a:defRPr sz="1200"/>
            </a:lvl1pPr>
          </a:lstStyle>
          <a:p>
            <a:fld id="{6C8EB657-AA9B-4253-8FF7-9AD43078E620}" type="datetimeFigureOut">
              <a:rPr lang="fi-FI" smtClean="0"/>
              <a:t>13.3.2023</a:t>
            </a:fld>
            <a:endParaRPr lang="fi-FI"/>
          </a:p>
        </p:txBody>
      </p:sp>
      <p:sp>
        <p:nvSpPr>
          <p:cNvPr id="4" name="Dian kuvan paikkamerkki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1" y="9371286"/>
            <a:ext cx="2918831" cy="495028"/>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94BB65B-F434-457D-80A4-C953E0D7E0F0}" type="slidenum">
              <a:rPr lang="fi-FI" smtClean="0"/>
              <a:t>‹#›</a:t>
            </a:fld>
            <a:endParaRPr lang="fi-FI"/>
          </a:p>
        </p:txBody>
      </p:sp>
    </p:spTree>
    <p:extLst>
      <p:ext uri="{BB962C8B-B14F-4D97-AF65-F5344CB8AC3E}">
        <p14:creationId xmlns:p14="http://schemas.microsoft.com/office/powerpoint/2010/main" val="2295136553"/>
      </p:ext>
    </p:extLst>
  </p:cSld>
  <p:clrMap bg1="lt1" tx1="dk1" bg2="lt2" tx2="dk2" accent1="accent1" accent2="accent2" accent3="accent3" accent4="accent4" accent5="accent5" accent6="accent6" hlink="hlink" folHlink="folHlink"/>
  <p:notesStyle>
    <a:lvl1pPr marL="0" indent="0" algn="l" defTabSz="216000" rtl="0" eaLnBrk="1" latinLnBrk="0" hangingPunct="1">
      <a:lnSpc>
        <a:spcPct val="90000"/>
      </a:lnSpc>
      <a:spcAft>
        <a:spcPts val="1000"/>
      </a:spcAft>
      <a:buFont typeface="Arial" panose="020B0604020202020204" pitchFamily="34" charset="0"/>
      <a:buNone/>
      <a:defRPr sz="1200" kern="1200">
        <a:solidFill>
          <a:schemeClr val="tx1"/>
        </a:solidFill>
        <a:latin typeface="+mn-lt"/>
        <a:ea typeface="+mn-ea"/>
        <a:cs typeface="+mn-cs"/>
      </a:defRPr>
    </a:lvl1pPr>
    <a:lvl2pPr marL="432000" indent="-216000" algn="l" defTabSz="216000" rtl="0" eaLnBrk="1" latinLnBrk="0" hangingPunct="1">
      <a:lnSpc>
        <a:spcPct val="90000"/>
      </a:lnSpc>
      <a:spcAft>
        <a:spcPts val="1000"/>
      </a:spcAft>
      <a:buFont typeface="Arial" panose="020B0604020202020204" pitchFamily="34" charset="0"/>
      <a:buChar char="•"/>
      <a:defRPr sz="1200" kern="1200">
        <a:solidFill>
          <a:schemeClr val="tx1"/>
        </a:solidFill>
        <a:latin typeface="+mn-lt"/>
        <a:ea typeface="+mn-ea"/>
        <a:cs typeface="+mn-cs"/>
      </a:defRPr>
    </a:lvl2pPr>
    <a:lvl3pPr marL="648000" indent="-216000" algn="l" defTabSz="216000" rtl="0" eaLnBrk="1" latinLnBrk="0" hangingPunct="1">
      <a:lnSpc>
        <a:spcPct val="90000"/>
      </a:lnSpc>
      <a:spcAft>
        <a:spcPts val="1000"/>
      </a:spcAft>
      <a:buFont typeface="Arial" panose="020B0604020202020204" pitchFamily="34" charset="0"/>
      <a:buChar char="•"/>
      <a:defRPr sz="1200" kern="1200">
        <a:solidFill>
          <a:schemeClr val="tx1"/>
        </a:solidFill>
        <a:latin typeface="+mn-lt"/>
        <a:ea typeface="+mn-ea"/>
        <a:cs typeface="+mn-cs"/>
      </a:defRPr>
    </a:lvl3pPr>
    <a:lvl4pPr marL="864000" indent="-216000" algn="l" defTabSz="216000" rtl="0" eaLnBrk="1" latinLnBrk="0" hangingPunct="1">
      <a:lnSpc>
        <a:spcPct val="90000"/>
      </a:lnSpc>
      <a:spcAft>
        <a:spcPts val="1000"/>
      </a:spcAft>
      <a:buFont typeface="Arial" panose="020B0604020202020204" pitchFamily="34" charset="0"/>
      <a:buChar char="•"/>
      <a:defRPr sz="1200" kern="1200">
        <a:solidFill>
          <a:schemeClr val="tx1"/>
        </a:solidFill>
        <a:latin typeface="+mn-lt"/>
        <a:ea typeface="+mn-ea"/>
        <a:cs typeface="+mn-cs"/>
      </a:defRPr>
    </a:lvl4pPr>
    <a:lvl5pPr marL="1080000" indent="-216000" algn="l" defTabSz="216000" rtl="0" eaLnBrk="1" latinLnBrk="0" hangingPunct="1">
      <a:lnSpc>
        <a:spcPct val="90000"/>
      </a:lnSpc>
      <a:spcAft>
        <a:spcPts val="100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94BB65B-F434-457D-80A4-C953E0D7E0F0}" type="slidenum">
              <a:rPr lang="fi-FI" smtClean="0"/>
              <a:t>5</a:t>
            </a:fld>
            <a:endParaRPr lang="fi-FI"/>
          </a:p>
        </p:txBody>
      </p:sp>
    </p:spTree>
    <p:extLst>
      <p:ext uri="{BB962C8B-B14F-4D97-AF65-F5344CB8AC3E}">
        <p14:creationId xmlns:p14="http://schemas.microsoft.com/office/powerpoint/2010/main" val="215645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94BB65B-F434-457D-80A4-C953E0D7E0F0}" type="slidenum">
              <a:rPr lang="fi-FI" smtClean="0"/>
              <a:t>6</a:t>
            </a:fld>
            <a:endParaRPr lang="fi-FI"/>
          </a:p>
        </p:txBody>
      </p:sp>
    </p:spTree>
    <p:extLst>
      <p:ext uri="{BB962C8B-B14F-4D97-AF65-F5344CB8AC3E}">
        <p14:creationId xmlns:p14="http://schemas.microsoft.com/office/powerpoint/2010/main" val="971615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94BB65B-F434-457D-80A4-C953E0D7E0F0}" type="slidenum">
              <a:rPr lang="fi-FI" smtClean="0"/>
              <a:t>13</a:t>
            </a:fld>
            <a:endParaRPr lang="fi-FI"/>
          </a:p>
        </p:txBody>
      </p:sp>
    </p:spTree>
    <p:extLst>
      <p:ext uri="{BB962C8B-B14F-4D97-AF65-F5344CB8AC3E}">
        <p14:creationId xmlns:p14="http://schemas.microsoft.com/office/powerpoint/2010/main" val="152022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94BB65B-F434-457D-80A4-C953E0D7E0F0}" type="slidenum">
              <a:rPr lang="fi-FI" smtClean="0"/>
              <a:t>15</a:t>
            </a:fld>
            <a:endParaRPr lang="fi-FI"/>
          </a:p>
        </p:txBody>
      </p:sp>
    </p:spTree>
    <p:extLst>
      <p:ext uri="{BB962C8B-B14F-4D97-AF65-F5344CB8AC3E}">
        <p14:creationId xmlns:p14="http://schemas.microsoft.com/office/powerpoint/2010/main" val="332834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94BB65B-F434-457D-80A4-C953E0D7E0F0}" type="slidenum">
              <a:rPr lang="fi-FI" smtClean="0"/>
              <a:t>16</a:t>
            </a:fld>
            <a:endParaRPr lang="fi-FI"/>
          </a:p>
        </p:txBody>
      </p:sp>
    </p:spTree>
    <p:extLst>
      <p:ext uri="{BB962C8B-B14F-4D97-AF65-F5344CB8AC3E}">
        <p14:creationId xmlns:p14="http://schemas.microsoft.com/office/powerpoint/2010/main" val="4035984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jp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jp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 suomi">
    <p:spTree>
      <p:nvGrpSpPr>
        <p:cNvPr id="1" name=""/>
        <p:cNvGrpSpPr/>
        <p:nvPr/>
      </p:nvGrpSpPr>
      <p:grpSpPr>
        <a:xfrm>
          <a:off x="0" y="0"/>
          <a:ext cx="0" cy="0"/>
          <a:chOff x="0" y="0"/>
          <a:chExt cx="0" cy="0"/>
        </a:xfrm>
      </p:grpSpPr>
      <p:graphicFrame>
        <p:nvGraphicFramePr>
          <p:cNvPr id="5" name="Objekti 4" hidden="1">
            <a:extLst>
              <a:ext uri="{FF2B5EF4-FFF2-40B4-BE49-F238E27FC236}">
                <a16:creationId xmlns:a16="http://schemas.microsoft.com/office/drawing/2014/main" id="{B204733A-FFA9-42F0-A8F3-F07A467540AB}"/>
              </a:ext>
            </a:extLst>
          </p:cNvPr>
          <p:cNvGraphicFramePr>
            <a:graphicFrameLocks noChangeAspect="1"/>
          </p:cNvGraphicFramePr>
          <p:nvPr userDrawn="1">
            <p:custDataLst>
              <p:tags r:id="rId1"/>
            </p:custDataLst>
            <p:extLst>
              <p:ext uri="{D42A27DB-BD31-4B8C-83A1-F6EECF244321}">
                <p14:modId xmlns:p14="http://schemas.microsoft.com/office/powerpoint/2010/main" val="3182270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kti 4" hidden="1">
                        <a:extLst>
                          <a:ext uri="{FF2B5EF4-FFF2-40B4-BE49-F238E27FC236}">
                            <a16:creationId xmlns:a16="http://schemas.microsoft.com/office/drawing/2014/main" id="{B204733A-FFA9-42F0-A8F3-F07A467540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uorakulmio 3" hidden="1">
            <a:extLst>
              <a:ext uri="{FF2B5EF4-FFF2-40B4-BE49-F238E27FC236}">
                <a16:creationId xmlns:a16="http://schemas.microsoft.com/office/drawing/2014/main" id="{16DB66A1-053D-4FEC-A845-14157EBB381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 name="Otsikko 1">
            <a:extLst>
              <a:ext uri="{FF2B5EF4-FFF2-40B4-BE49-F238E27FC236}">
                <a16:creationId xmlns:a16="http://schemas.microsoft.com/office/drawing/2014/main" id="{A0E0CB56-3495-4C34-A152-2A6DF829887F}"/>
              </a:ext>
            </a:extLst>
          </p:cNvPr>
          <p:cNvSpPr>
            <a:spLocks noGrp="1"/>
          </p:cNvSpPr>
          <p:nvPr>
            <p:ph type="ctrTitle"/>
          </p:nvPr>
        </p:nvSpPr>
        <p:spPr>
          <a:xfrm>
            <a:off x="6120000" y="1684338"/>
            <a:ext cx="5580000" cy="1671648"/>
          </a:xfrm>
        </p:spPr>
        <p:txBody>
          <a:bodyPr anchor="b">
            <a:noAutofit/>
          </a:bodyPr>
          <a:lstStyle>
            <a:lvl1pPr algn="l">
              <a:lnSpc>
                <a:spcPct val="90000"/>
              </a:lnSpc>
              <a:defRPr sz="4200" baseline="0"/>
            </a:lvl1pPr>
          </a:lstStyle>
          <a:p>
            <a:r>
              <a:rPr lang="fi-FI"/>
              <a:t>Muokkaa perustyyl. napsautt.</a:t>
            </a:r>
            <a:endParaRPr lang="fi-FI" dirty="0"/>
          </a:p>
        </p:txBody>
      </p:sp>
      <p:sp>
        <p:nvSpPr>
          <p:cNvPr id="3" name="Alaotsikko 2">
            <a:extLst>
              <a:ext uri="{FF2B5EF4-FFF2-40B4-BE49-F238E27FC236}">
                <a16:creationId xmlns:a16="http://schemas.microsoft.com/office/drawing/2014/main" id="{8942C8DB-AC1A-44C6-8643-5202CDA31CAB}"/>
              </a:ext>
            </a:extLst>
          </p:cNvPr>
          <p:cNvSpPr>
            <a:spLocks noGrp="1"/>
          </p:cNvSpPr>
          <p:nvPr>
            <p:ph type="subTitle" idx="1"/>
          </p:nvPr>
        </p:nvSpPr>
        <p:spPr>
          <a:xfrm>
            <a:off x="6120000" y="3960000"/>
            <a:ext cx="4548000" cy="1090155"/>
          </a:xfrm>
        </p:spPr>
        <p:txBody>
          <a:bodyPr anchor="t" anchorCtr="0">
            <a:noAutofit/>
          </a:bodyPr>
          <a:lstStyle>
            <a:lvl1pPr marL="0" indent="0" algn="l">
              <a:spcBef>
                <a:spcPts val="0"/>
              </a:spcBef>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28" name="Kuvan paikkamerkki 27">
            <a:extLst>
              <a:ext uri="{FF2B5EF4-FFF2-40B4-BE49-F238E27FC236}">
                <a16:creationId xmlns:a16="http://schemas.microsoft.com/office/drawing/2014/main" id="{44F119D4-57A0-48F9-8B7A-72F510A26ECF}"/>
              </a:ext>
            </a:extLst>
          </p:cNvPr>
          <p:cNvSpPr>
            <a:spLocks noGrp="1"/>
          </p:cNvSpPr>
          <p:nvPr>
            <p:ph type="pic" sz="quarter" idx="10"/>
          </p:nvPr>
        </p:nvSpPr>
        <p:spPr>
          <a:xfrm>
            <a:off x="-21022" y="-21020"/>
            <a:ext cx="6165763" cy="6888830"/>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a:t>Lisää kuva napsauttamalla kuvaketta</a:t>
            </a:r>
            <a:endParaRPr lang="fi-FI" dirty="0"/>
          </a:p>
        </p:txBody>
      </p:sp>
      <p:pic>
        <p:nvPicPr>
          <p:cNvPr id="32" name="Kuva 31" descr="Kuva, joka sisältää kohteen ruoka&#10;&#10;Kuvaus luotu automaattisesti">
            <a:extLst>
              <a:ext uri="{FF2B5EF4-FFF2-40B4-BE49-F238E27FC236}">
                <a16:creationId xmlns:a16="http://schemas.microsoft.com/office/drawing/2014/main" id="{F10F8FD9-FBD8-45AD-B887-4952DBBA1A8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4600" y="5868000"/>
            <a:ext cx="3077488" cy="396000"/>
          </a:xfrm>
          <a:prstGeom prst="rect">
            <a:avLst/>
          </a:prstGeom>
        </p:spPr>
      </p:pic>
      <p:sp>
        <p:nvSpPr>
          <p:cNvPr id="29" name="Vapaamuotoinen: Muoto 28">
            <a:extLst>
              <a:ext uri="{FF2B5EF4-FFF2-40B4-BE49-F238E27FC236}">
                <a16:creationId xmlns:a16="http://schemas.microsoft.com/office/drawing/2014/main" id="{51083D49-F859-450D-987B-994D76BDF8A0}"/>
              </a:ext>
            </a:extLst>
          </p:cNvPr>
          <p:cNvSpPr/>
          <p:nvPr userDrawn="1"/>
        </p:nvSpPr>
        <p:spPr>
          <a:xfrm>
            <a:off x="351" y="0"/>
            <a:ext cx="3247345" cy="6875550"/>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61275250"/>
      </p:ext>
    </p:extLst>
  </p:cSld>
  <p:clrMapOvr>
    <a:masterClrMapping/>
  </p:clrMapOvr>
  <p:extLst>
    <p:ext uri="{DCECCB84-F9BA-43D5-87BE-67443E8EF086}">
      <p15:sldGuideLst xmlns:p15="http://schemas.microsoft.com/office/powerpoint/2012/main">
        <p15:guide id="1" pos="1912"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627552-377E-49B0-B131-6F4FC7EB7962}"/>
              </a:ext>
            </a:extLst>
          </p:cNvPr>
          <p:cNvSpPr>
            <a:spLocks noGrp="1"/>
          </p:cNvSpPr>
          <p:nvPr>
            <p:ph type="title"/>
          </p:nvPr>
        </p:nvSpPr>
        <p:spPr>
          <a:xfrm>
            <a:off x="539999" y="360000"/>
            <a:ext cx="11136063" cy="972000"/>
          </a:xfrm>
        </p:spPr>
        <p:txBody>
          <a:bodyPr/>
          <a:lstStyle/>
          <a:p>
            <a:r>
              <a:rPr lang="fi-FI"/>
              <a:t>Muokkaa perustyyl. napsautt.</a:t>
            </a:r>
          </a:p>
        </p:txBody>
      </p:sp>
      <p:sp>
        <p:nvSpPr>
          <p:cNvPr id="7" name="Taulukon paikkamerkki 6">
            <a:extLst>
              <a:ext uri="{FF2B5EF4-FFF2-40B4-BE49-F238E27FC236}">
                <a16:creationId xmlns:a16="http://schemas.microsoft.com/office/drawing/2014/main" id="{C60C22F3-4290-4261-89CE-2FA2FDF38B75}"/>
              </a:ext>
            </a:extLst>
          </p:cNvPr>
          <p:cNvSpPr>
            <a:spLocks noGrp="1"/>
          </p:cNvSpPr>
          <p:nvPr>
            <p:ph type="tbl" sz="quarter" idx="13"/>
          </p:nvPr>
        </p:nvSpPr>
        <p:spPr>
          <a:xfrm>
            <a:off x="540000" y="1692000"/>
            <a:ext cx="11139488" cy="4348162"/>
          </a:xfrm>
        </p:spPr>
        <p:txBody>
          <a:bodyPr/>
          <a:lstStyle/>
          <a:p>
            <a:r>
              <a:rPr lang="fi-FI"/>
              <a:t>Lisää taulukko napsauttamalla kuvaketta</a:t>
            </a:r>
          </a:p>
        </p:txBody>
      </p:sp>
      <p:sp>
        <p:nvSpPr>
          <p:cNvPr id="3" name="Päivämäärän paikkamerkki 2">
            <a:extLst>
              <a:ext uri="{FF2B5EF4-FFF2-40B4-BE49-F238E27FC236}">
                <a16:creationId xmlns:a16="http://schemas.microsoft.com/office/drawing/2014/main" id="{3948B415-BC08-47E4-A2D2-3AD6E767D5CF}"/>
              </a:ext>
            </a:extLst>
          </p:cNvPr>
          <p:cNvSpPr>
            <a:spLocks noGrp="1"/>
          </p:cNvSpPr>
          <p:nvPr>
            <p:ph type="dt" sz="half" idx="14"/>
          </p:nvPr>
        </p:nvSpPr>
        <p:spPr/>
        <p:txBody>
          <a:bodyPr/>
          <a:lstStyle/>
          <a:p>
            <a:fld id="{94F26074-FEAA-4C33-9FFC-10C0CA04F23E}" type="datetime1">
              <a:rPr lang="fi-FI" smtClean="0"/>
              <a:t>13.3.2023</a:t>
            </a:fld>
            <a:endParaRPr lang="fi-FI"/>
          </a:p>
        </p:txBody>
      </p:sp>
      <p:sp>
        <p:nvSpPr>
          <p:cNvPr id="4" name="Alatunnisteen paikkamerkki 3">
            <a:extLst>
              <a:ext uri="{FF2B5EF4-FFF2-40B4-BE49-F238E27FC236}">
                <a16:creationId xmlns:a16="http://schemas.microsoft.com/office/drawing/2014/main" id="{3DD63B02-8EF3-49E9-B321-C3284976226F}"/>
              </a:ext>
            </a:extLst>
          </p:cNvPr>
          <p:cNvSpPr>
            <a:spLocks noGrp="1"/>
          </p:cNvSpPr>
          <p:nvPr>
            <p:ph type="ftr" sz="quarter" idx="15"/>
          </p:nvPr>
        </p:nvSpPr>
        <p:spPr/>
        <p:txBody>
          <a:bodyPr/>
          <a:lstStyle/>
          <a:p>
            <a:endParaRPr lang="fi-FI" dirty="0"/>
          </a:p>
        </p:txBody>
      </p:sp>
      <p:sp>
        <p:nvSpPr>
          <p:cNvPr id="5" name="Dian numeron paikkamerkki 4">
            <a:extLst>
              <a:ext uri="{FF2B5EF4-FFF2-40B4-BE49-F238E27FC236}">
                <a16:creationId xmlns:a16="http://schemas.microsoft.com/office/drawing/2014/main" id="{7230D75C-206A-4B0F-AF45-0C24F7733DBE}"/>
              </a:ext>
            </a:extLst>
          </p:cNvPr>
          <p:cNvSpPr>
            <a:spLocks noGrp="1"/>
          </p:cNvSpPr>
          <p:nvPr>
            <p:ph type="sldNum" sz="quarter" idx="16"/>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35965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627552-377E-49B0-B131-6F4FC7EB7962}"/>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B691E009-FB21-4EC3-B434-FC9E91D15B25}"/>
              </a:ext>
            </a:extLst>
          </p:cNvPr>
          <p:cNvSpPr>
            <a:spLocks noGrp="1"/>
          </p:cNvSpPr>
          <p:nvPr>
            <p:ph type="dt" sz="half" idx="10"/>
          </p:nvPr>
        </p:nvSpPr>
        <p:spPr/>
        <p:txBody>
          <a:bodyPr/>
          <a:lstStyle/>
          <a:p>
            <a:fld id="{306D4DEA-B3AA-4A9D-BB9F-74CEE055DC25}" type="datetime1">
              <a:rPr lang="fi-FI" smtClean="0"/>
              <a:t>13.3.2023</a:t>
            </a:fld>
            <a:endParaRPr lang="fi-FI"/>
          </a:p>
        </p:txBody>
      </p:sp>
      <p:sp>
        <p:nvSpPr>
          <p:cNvPr id="4" name="Alatunnisteen paikkamerkki 3">
            <a:extLst>
              <a:ext uri="{FF2B5EF4-FFF2-40B4-BE49-F238E27FC236}">
                <a16:creationId xmlns:a16="http://schemas.microsoft.com/office/drawing/2014/main" id="{94ECB10A-B4C0-4A96-853C-8D0423598D6E}"/>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71EEB16-4FD9-4410-A581-2C4D75B9B049}"/>
              </a:ext>
            </a:extLst>
          </p:cNvPr>
          <p:cNvSpPr>
            <a:spLocks noGrp="1"/>
          </p:cNvSpPr>
          <p:nvPr>
            <p:ph type="sldNum" sz="quarter" idx="12"/>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870925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iitos - suomi">
    <p:spTree>
      <p:nvGrpSpPr>
        <p:cNvPr id="1" name=""/>
        <p:cNvGrpSpPr/>
        <p:nvPr/>
      </p:nvGrpSpPr>
      <p:grpSpPr>
        <a:xfrm>
          <a:off x="0" y="0"/>
          <a:ext cx="0" cy="0"/>
          <a:chOff x="0" y="0"/>
          <a:chExt cx="0" cy="0"/>
        </a:xfrm>
      </p:grpSpPr>
      <p:graphicFrame>
        <p:nvGraphicFramePr>
          <p:cNvPr id="4" name="Objekti 3" hidden="1">
            <a:extLst>
              <a:ext uri="{FF2B5EF4-FFF2-40B4-BE49-F238E27FC236}">
                <a16:creationId xmlns:a16="http://schemas.microsoft.com/office/drawing/2014/main" id="{836EF2D1-E275-4023-8117-085736960FBF}"/>
              </a:ext>
            </a:extLst>
          </p:cNvPr>
          <p:cNvGraphicFramePr>
            <a:graphicFrameLocks noChangeAspect="1"/>
          </p:cNvGraphicFramePr>
          <p:nvPr userDrawn="1">
            <p:custDataLst>
              <p:tags r:id="rId1"/>
            </p:custDataLst>
            <p:extLst>
              <p:ext uri="{D42A27DB-BD31-4B8C-83A1-F6EECF244321}">
                <p14:modId xmlns:p14="http://schemas.microsoft.com/office/powerpoint/2010/main" val="693585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kti 3" hidden="1">
                        <a:extLst>
                          <a:ext uri="{FF2B5EF4-FFF2-40B4-BE49-F238E27FC236}">
                            <a16:creationId xmlns:a16="http://schemas.microsoft.com/office/drawing/2014/main" id="{836EF2D1-E275-4023-8117-085736960F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orakulmio 2" hidden="1">
            <a:extLst>
              <a:ext uri="{FF2B5EF4-FFF2-40B4-BE49-F238E27FC236}">
                <a16:creationId xmlns:a16="http://schemas.microsoft.com/office/drawing/2014/main" id="{AFE3DA9C-78EC-44F6-AD88-1629A71132B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8" name="Kuvan paikkamerkki 27">
            <a:extLst>
              <a:ext uri="{FF2B5EF4-FFF2-40B4-BE49-F238E27FC236}">
                <a16:creationId xmlns:a16="http://schemas.microsoft.com/office/drawing/2014/main" id="{44F119D4-57A0-48F9-8B7A-72F510A26ECF}"/>
              </a:ext>
            </a:extLst>
          </p:cNvPr>
          <p:cNvSpPr>
            <a:spLocks noGrp="1"/>
          </p:cNvSpPr>
          <p:nvPr>
            <p:ph type="pic" sz="quarter" idx="10"/>
          </p:nvPr>
        </p:nvSpPr>
        <p:spPr>
          <a:xfrm>
            <a:off x="-21022" y="-21020"/>
            <a:ext cx="6165763" cy="6888830"/>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a:t>Lisää kuva napsauttamalla kuvaketta</a:t>
            </a:r>
            <a:endParaRPr lang="fi-FI" dirty="0"/>
          </a:p>
        </p:txBody>
      </p:sp>
      <p:pic>
        <p:nvPicPr>
          <p:cNvPr id="32" name="Kuva 31" descr="Kuva, joka sisältää kohteen ruoka&#10;&#10;Kuvaus luotu automaattisesti">
            <a:extLst>
              <a:ext uri="{FF2B5EF4-FFF2-40B4-BE49-F238E27FC236}">
                <a16:creationId xmlns:a16="http://schemas.microsoft.com/office/drawing/2014/main" id="{F10F8FD9-FBD8-45AD-B887-4952DBBA1A8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713" y="5886000"/>
            <a:ext cx="3077488" cy="396000"/>
          </a:xfrm>
          <a:prstGeom prst="rect">
            <a:avLst/>
          </a:prstGeom>
        </p:spPr>
      </p:pic>
      <p:sp>
        <p:nvSpPr>
          <p:cNvPr id="29" name="Vapaamuotoinen: Muoto 28">
            <a:extLst>
              <a:ext uri="{FF2B5EF4-FFF2-40B4-BE49-F238E27FC236}">
                <a16:creationId xmlns:a16="http://schemas.microsoft.com/office/drawing/2014/main" id="{51083D49-F859-450D-987B-994D76BDF8A0}"/>
              </a:ext>
            </a:extLst>
          </p:cNvPr>
          <p:cNvSpPr/>
          <p:nvPr userDrawn="1"/>
        </p:nvSpPr>
        <p:spPr>
          <a:xfrm>
            <a:off x="351" y="0"/>
            <a:ext cx="3247345" cy="6875550"/>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ekstin paikkamerkki 16">
            <a:extLst>
              <a:ext uri="{FF2B5EF4-FFF2-40B4-BE49-F238E27FC236}">
                <a16:creationId xmlns:a16="http://schemas.microsoft.com/office/drawing/2014/main" id="{04C4B069-EBBD-4F19-8ADE-9A0C822F7010}"/>
              </a:ext>
            </a:extLst>
          </p:cNvPr>
          <p:cNvSpPr>
            <a:spLocks noGrp="1"/>
          </p:cNvSpPr>
          <p:nvPr userDrawn="1">
            <p:ph type="body" sz="quarter" idx="11" hasCustomPrompt="1"/>
          </p:nvPr>
        </p:nvSpPr>
        <p:spPr>
          <a:xfrm>
            <a:off x="6120000" y="4392000"/>
            <a:ext cx="5580000" cy="966788"/>
          </a:xfrm>
        </p:spPr>
        <p:txBody>
          <a:bodyPr/>
          <a:lstStyle>
            <a:lvl1pPr marL="0" indent="0">
              <a:lnSpc>
                <a:spcPct val="100000"/>
              </a:lnSpc>
              <a:spcBef>
                <a:spcPts val="0"/>
              </a:spcBef>
              <a:buNone/>
              <a:defRPr sz="2000">
                <a:solidFill>
                  <a:schemeClr val="accent1"/>
                </a:solidFill>
              </a:defRPr>
            </a:lvl1pPr>
            <a:lvl2pPr>
              <a:defRPr sz="2000"/>
            </a:lvl2pPr>
            <a:lvl3pPr>
              <a:defRPr sz="2000"/>
            </a:lvl3pPr>
            <a:lvl4pPr>
              <a:defRPr sz="2000"/>
            </a:lvl4pPr>
            <a:lvl5pPr>
              <a:defRPr sz="2000"/>
            </a:lvl5pPr>
          </a:lstStyle>
          <a:p>
            <a:pPr lvl="0"/>
            <a:r>
              <a:rPr lang="fi-FI" dirty="0"/>
              <a:t>Lisää tekstiä tarvittaessa, esimerkiksi oma Twitter-tunnisteesi</a:t>
            </a:r>
          </a:p>
        </p:txBody>
      </p:sp>
    </p:spTree>
    <p:extLst>
      <p:ext uri="{BB962C8B-B14F-4D97-AF65-F5344CB8AC3E}">
        <p14:creationId xmlns:p14="http://schemas.microsoft.com/office/powerpoint/2010/main" val="2015765375"/>
      </p:ext>
    </p:extLst>
  </p:cSld>
  <p:clrMapOvr>
    <a:masterClrMapping/>
  </p:clrMapOvr>
  <p:extLst>
    <p:ext uri="{DCECCB84-F9BA-43D5-87BE-67443E8EF086}">
      <p15:sldGuideLst xmlns:p15="http://schemas.microsoft.com/office/powerpoint/2012/main">
        <p15:guide id="1" pos="1912" userDrawn="1">
          <p15:clr>
            <a:srgbClr val="FBAE40"/>
          </p15:clr>
        </p15:guide>
        <p15:guide id="2" pos="386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iitos - ruotsi">
    <p:spTree>
      <p:nvGrpSpPr>
        <p:cNvPr id="1" name=""/>
        <p:cNvGrpSpPr/>
        <p:nvPr/>
      </p:nvGrpSpPr>
      <p:grpSpPr>
        <a:xfrm>
          <a:off x="0" y="0"/>
          <a:ext cx="0" cy="0"/>
          <a:chOff x="0" y="0"/>
          <a:chExt cx="0" cy="0"/>
        </a:xfrm>
      </p:grpSpPr>
      <p:graphicFrame>
        <p:nvGraphicFramePr>
          <p:cNvPr id="4" name="Objekti 3" hidden="1">
            <a:extLst>
              <a:ext uri="{FF2B5EF4-FFF2-40B4-BE49-F238E27FC236}">
                <a16:creationId xmlns:a16="http://schemas.microsoft.com/office/drawing/2014/main" id="{13132959-FDAF-47AD-A7DD-EA034471F193}"/>
              </a:ext>
            </a:extLst>
          </p:cNvPr>
          <p:cNvGraphicFramePr>
            <a:graphicFrameLocks noChangeAspect="1"/>
          </p:cNvGraphicFramePr>
          <p:nvPr userDrawn="1">
            <p:custDataLst>
              <p:tags r:id="rId1"/>
            </p:custDataLst>
            <p:extLst>
              <p:ext uri="{D42A27DB-BD31-4B8C-83A1-F6EECF244321}">
                <p14:modId xmlns:p14="http://schemas.microsoft.com/office/powerpoint/2010/main" val="219539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kti 3" hidden="1">
                        <a:extLst>
                          <a:ext uri="{FF2B5EF4-FFF2-40B4-BE49-F238E27FC236}">
                            <a16:creationId xmlns:a16="http://schemas.microsoft.com/office/drawing/2014/main" id="{13132959-FDAF-47AD-A7DD-EA034471F1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orakulmio 2" hidden="1">
            <a:extLst>
              <a:ext uri="{FF2B5EF4-FFF2-40B4-BE49-F238E27FC236}">
                <a16:creationId xmlns:a16="http://schemas.microsoft.com/office/drawing/2014/main" id="{2569F56F-7BAB-4EC9-9935-080445F7A23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8" name="Kuvan paikkamerkki 27">
            <a:extLst>
              <a:ext uri="{FF2B5EF4-FFF2-40B4-BE49-F238E27FC236}">
                <a16:creationId xmlns:a16="http://schemas.microsoft.com/office/drawing/2014/main" id="{44F119D4-57A0-48F9-8B7A-72F510A26ECF}"/>
              </a:ext>
            </a:extLst>
          </p:cNvPr>
          <p:cNvSpPr>
            <a:spLocks noGrp="1"/>
          </p:cNvSpPr>
          <p:nvPr>
            <p:ph type="pic" sz="quarter" idx="10"/>
          </p:nvPr>
        </p:nvSpPr>
        <p:spPr>
          <a:xfrm>
            <a:off x="-21022" y="-21020"/>
            <a:ext cx="6165763" cy="6888830"/>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a:t>Lisää kuva napsauttamalla kuvaketta</a:t>
            </a:r>
            <a:endParaRPr lang="fi-FI" dirty="0"/>
          </a:p>
        </p:txBody>
      </p:sp>
      <p:sp>
        <p:nvSpPr>
          <p:cNvPr id="29" name="Vapaamuotoinen: Muoto 28">
            <a:extLst>
              <a:ext uri="{FF2B5EF4-FFF2-40B4-BE49-F238E27FC236}">
                <a16:creationId xmlns:a16="http://schemas.microsoft.com/office/drawing/2014/main" id="{51083D49-F859-450D-987B-994D76BDF8A0}"/>
              </a:ext>
            </a:extLst>
          </p:cNvPr>
          <p:cNvSpPr/>
          <p:nvPr userDrawn="1"/>
        </p:nvSpPr>
        <p:spPr>
          <a:xfrm>
            <a:off x="351" y="0"/>
            <a:ext cx="3247345" cy="6875550"/>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Kuva, joka sisältää kohteen piirtäminen&#10;&#10;Kuvaus luotu automaattisesti">
            <a:extLst>
              <a:ext uri="{FF2B5EF4-FFF2-40B4-BE49-F238E27FC236}">
                <a16:creationId xmlns:a16="http://schemas.microsoft.com/office/drawing/2014/main" id="{256E7178-C3F5-4BC9-8C47-60F71F385BA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 r="-1"/>
          <a:stretch/>
        </p:blipFill>
        <p:spPr>
          <a:xfrm>
            <a:off x="6084012" y="5886000"/>
            <a:ext cx="2885144" cy="396000"/>
          </a:xfrm>
          <a:prstGeom prst="rect">
            <a:avLst/>
          </a:prstGeom>
        </p:spPr>
      </p:pic>
      <p:sp>
        <p:nvSpPr>
          <p:cNvPr id="5" name="Tekstiruutu 4">
            <a:extLst>
              <a:ext uri="{FF2B5EF4-FFF2-40B4-BE49-F238E27FC236}">
                <a16:creationId xmlns:a16="http://schemas.microsoft.com/office/drawing/2014/main" id="{14F41684-A087-4CBE-B119-F203F60264D8}"/>
              </a:ext>
            </a:extLst>
          </p:cNvPr>
          <p:cNvSpPr txBox="1"/>
          <p:nvPr userDrawn="1"/>
        </p:nvSpPr>
        <p:spPr>
          <a:xfrm>
            <a:off x="6120000" y="2700000"/>
            <a:ext cx="5468983" cy="846386"/>
          </a:xfrm>
          <a:prstGeom prst="rect">
            <a:avLst/>
          </a:prstGeom>
          <a:noFill/>
        </p:spPr>
        <p:txBody>
          <a:bodyPr wrap="square" lIns="0" tIns="0" rIns="0" bIns="0" rtlCol="0">
            <a:spAutoFit/>
          </a:bodyPr>
          <a:lstStyle/>
          <a:p>
            <a:pPr algn="l"/>
            <a:r>
              <a:rPr lang="fi-FI" sz="5500" b="1" spc="20" baseline="0" dirty="0" err="1">
                <a:solidFill>
                  <a:schemeClr val="accent1"/>
                </a:solidFill>
              </a:rPr>
              <a:t>Tack</a:t>
            </a:r>
            <a:r>
              <a:rPr lang="fi-FI" sz="5500" b="1" spc="20" baseline="0" dirty="0">
                <a:solidFill>
                  <a:schemeClr val="accent1"/>
                </a:solidFill>
              </a:rPr>
              <a:t>!</a:t>
            </a:r>
          </a:p>
        </p:txBody>
      </p:sp>
      <p:sp>
        <p:nvSpPr>
          <p:cNvPr id="15" name="Tekstin paikkamerkki 16">
            <a:extLst>
              <a:ext uri="{FF2B5EF4-FFF2-40B4-BE49-F238E27FC236}">
                <a16:creationId xmlns:a16="http://schemas.microsoft.com/office/drawing/2014/main" id="{0C96CA42-8A68-4A88-A99B-1AF14F5E8905}"/>
              </a:ext>
            </a:extLst>
          </p:cNvPr>
          <p:cNvSpPr>
            <a:spLocks noGrp="1"/>
          </p:cNvSpPr>
          <p:nvPr>
            <p:ph type="body" sz="quarter" idx="11" hasCustomPrompt="1"/>
          </p:nvPr>
        </p:nvSpPr>
        <p:spPr>
          <a:xfrm>
            <a:off x="6120000" y="4392000"/>
            <a:ext cx="5580000" cy="966788"/>
          </a:xfrm>
        </p:spPr>
        <p:txBody>
          <a:bodyPr/>
          <a:lstStyle>
            <a:lvl1pPr marL="0" indent="0">
              <a:lnSpc>
                <a:spcPct val="100000"/>
              </a:lnSpc>
              <a:spcBef>
                <a:spcPts val="0"/>
              </a:spcBef>
              <a:buNone/>
              <a:defRPr sz="2000">
                <a:solidFill>
                  <a:schemeClr val="accent1"/>
                </a:solidFill>
              </a:defRPr>
            </a:lvl1pPr>
            <a:lvl2pPr>
              <a:defRPr sz="2000"/>
            </a:lvl2pPr>
            <a:lvl3pPr>
              <a:defRPr sz="2000"/>
            </a:lvl3pPr>
            <a:lvl4pPr>
              <a:defRPr sz="2000"/>
            </a:lvl4pPr>
            <a:lvl5pPr>
              <a:defRPr sz="2000"/>
            </a:lvl5pPr>
          </a:lstStyle>
          <a:p>
            <a:pPr lvl="0"/>
            <a:r>
              <a:rPr lang="fi-FI" dirty="0"/>
              <a:t>Lisää tekstiä tarvittaessa, esimerkiksi oma Twitter-tunnisteesi</a:t>
            </a:r>
          </a:p>
        </p:txBody>
      </p:sp>
      <p:sp>
        <p:nvSpPr>
          <p:cNvPr id="6" name="Tekstiruutu 5">
            <a:extLst>
              <a:ext uri="{FF2B5EF4-FFF2-40B4-BE49-F238E27FC236}">
                <a16:creationId xmlns:a16="http://schemas.microsoft.com/office/drawing/2014/main" id="{368B01E7-2081-428F-B8DA-704A971436EE}"/>
              </a:ext>
            </a:extLst>
          </p:cNvPr>
          <p:cNvSpPr txBox="1"/>
          <p:nvPr userDrawn="1"/>
        </p:nvSpPr>
        <p:spPr>
          <a:xfrm>
            <a:off x="6120000" y="3960000"/>
            <a:ext cx="4666593" cy="40011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000" spc="20" baseline="0" dirty="0">
                <a:solidFill>
                  <a:schemeClr val="accent1"/>
                </a:solidFill>
              </a:rPr>
              <a:t>lvm.fi/</a:t>
            </a:r>
            <a:r>
              <a:rPr lang="fi-FI" sz="2000" spc="20" baseline="0" dirty="0" err="1">
                <a:solidFill>
                  <a:schemeClr val="accent1"/>
                </a:solidFill>
              </a:rPr>
              <a:t>sv</a:t>
            </a:r>
            <a:r>
              <a:rPr lang="fi-FI" sz="2000" spc="20" baseline="0" dirty="0">
                <a:solidFill>
                  <a:schemeClr val="accent1"/>
                </a:solidFill>
              </a:rPr>
              <a:t>   Twitter: @lvmfi</a:t>
            </a:r>
          </a:p>
        </p:txBody>
      </p:sp>
    </p:spTree>
    <p:extLst>
      <p:ext uri="{BB962C8B-B14F-4D97-AF65-F5344CB8AC3E}">
        <p14:creationId xmlns:p14="http://schemas.microsoft.com/office/powerpoint/2010/main" val="2434794907"/>
      </p:ext>
    </p:extLst>
  </p:cSld>
  <p:clrMapOvr>
    <a:masterClrMapping/>
  </p:clrMapOvr>
  <p:extLst>
    <p:ext uri="{DCECCB84-F9BA-43D5-87BE-67443E8EF086}">
      <p15:sldGuideLst xmlns:p15="http://schemas.microsoft.com/office/powerpoint/2012/main">
        <p15:guide id="1" pos="1912" userDrawn="1">
          <p15:clr>
            <a:srgbClr val="FBAE40"/>
          </p15:clr>
        </p15:guide>
        <p15:guide id="2" pos="38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iitos - englanti">
    <p:spTree>
      <p:nvGrpSpPr>
        <p:cNvPr id="1" name=""/>
        <p:cNvGrpSpPr/>
        <p:nvPr/>
      </p:nvGrpSpPr>
      <p:grpSpPr>
        <a:xfrm>
          <a:off x="0" y="0"/>
          <a:ext cx="0" cy="0"/>
          <a:chOff x="0" y="0"/>
          <a:chExt cx="0" cy="0"/>
        </a:xfrm>
      </p:grpSpPr>
      <p:graphicFrame>
        <p:nvGraphicFramePr>
          <p:cNvPr id="4" name="Objekti 3" hidden="1">
            <a:extLst>
              <a:ext uri="{FF2B5EF4-FFF2-40B4-BE49-F238E27FC236}">
                <a16:creationId xmlns:a16="http://schemas.microsoft.com/office/drawing/2014/main" id="{584B13AD-38C9-41D0-B5CA-E488E81498F4}"/>
              </a:ext>
            </a:extLst>
          </p:cNvPr>
          <p:cNvGraphicFramePr>
            <a:graphicFrameLocks noChangeAspect="1"/>
          </p:cNvGraphicFramePr>
          <p:nvPr userDrawn="1">
            <p:custDataLst>
              <p:tags r:id="rId1"/>
            </p:custDataLst>
            <p:extLst>
              <p:ext uri="{D42A27DB-BD31-4B8C-83A1-F6EECF244321}">
                <p14:modId xmlns:p14="http://schemas.microsoft.com/office/powerpoint/2010/main" val="3738737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kti 3" hidden="1">
                        <a:extLst>
                          <a:ext uri="{FF2B5EF4-FFF2-40B4-BE49-F238E27FC236}">
                            <a16:creationId xmlns:a16="http://schemas.microsoft.com/office/drawing/2014/main" id="{584B13AD-38C9-41D0-B5CA-E488E81498F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Suorakulmio 6" hidden="1">
            <a:extLst>
              <a:ext uri="{FF2B5EF4-FFF2-40B4-BE49-F238E27FC236}">
                <a16:creationId xmlns:a16="http://schemas.microsoft.com/office/drawing/2014/main" id="{D1ABE656-6E12-4222-8818-D6ACA504449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8" name="Kuvan paikkamerkki 27">
            <a:extLst>
              <a:ext uri="{FF2B5EF4-FFF2-40B4-BE49-F238E27FC236}">
                <a16:creationId xmlns:a16="http://schemas.microsoft.com/office/drawing/2014/main" id="{44F119D4-57A0-48F9-8B7A-72F510A26ECF}"/>
              </a:ext>
            </a:extLst>
          </p:cNvPr>
          <p:cNvSpPr>
            <a:spLocks noGrp="1"/>
          </p:cNvSpPr>
          <p:nvPr>
            <p:ph type="pic" sz="quarter" idx="10"/>
          </p:nvPr>
        </p:nvSpPr>
        <p:spPr>
          <a:xfrm>
            <a:off x="-21022" y="-21020"/>
            <a:ext cx="6165763" cy="6888830"/>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a:t>Lisää kuva napsauttamalla kuvaketta</a:t>
            </a:r>
            <a:endParaRPr lang="fi-FI" dirty="0"/>
          </a:p>
        </p:txBody>
      </p:sp>
      <p:sp>
        <p:nvSpPr>
          <p:cNvPr id="29" name="Vapaamuotoinen: Muoto 28">
            <a:extLst>
              <a:ext uri="{FF2B5EF4-FFF2-40B4-BE49-F238E27FC236}">
                <a16:creationId xmlns:a16="http://schemas.microsoft.com/office/drawing/2014/main" id="{51083D49-F859-450D-987B-994D76BDF8A0}"/>
              </a:ext>
            </a:extLst>
          </p:cNvPr>
          <p:cNvSpPr/>
          <p:nvPr userDrawn="1"/>
        </p:nvSpPr>
        <p:spPr>
          <a:xfrm>
            <a:off x="351" y="0"/>
            <a:ext cx="3247345" cy="6875550"/>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a:extLst>
              <a:ext uri="{FF2B5EF4-FFF2-40B4-BE49-F238E27FC236}">
                <a16:creationId xmlns:a16="http://schemas.microsoft.com/office/drawing/2014/main" id="{9961E076-4605-47F2-A2AB-3CAFAB069F3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03065" y="5886000"/>
            <a:ext cx="3394285" cy="396000"/>
          </a:xfrm>
          <a:prstGeom prst="rect">
            <a:avLst/>
          </a:prstGeom>
        </p:spPr>
      </p:pic>
      <p:sp>
        <p:nvSpPr>
          <p:cNvPr id="14" name="Tekstin paikkamerkki 16">
            <a:extLst>
              <a:ext uri="{FF2B5EF4-FFF2-40B4-BE49-F238E27FC236}">
                <a16:creationId xmlns:a16="http://schemas.microsoft.com/office/drawing/2014/main" id="{F97E2AE8-71D9-4C16-A67B-3180FEAE544F}"/>
              </a:ext>
            </a:extLst>
          </p:cNvPr>
          <p:cNvSpPr>
            <a:spLocks noGrp="1"/>
          </p:cNvSpPr>
          <p:nvPr>
            <p:ph type="body" sz="quarter" idx="11" hasCustomPrompt="1"/>
          </p:nvPr>
        </p:nvSpPr>
        <p:spPr>
          <a:xfrm>
            <a:off x="6120000" y="4392000"/>
            <a:ext cx="5580000" cy="966788"/>
          </a:xfrm>
        </p:spPr>
        <p:txBody>
          <a:bodyPr/>
          <a:lstStyle>
            <a:lvl1pPr marL="0" indent="0">
              <a:lnSpc>
                <a:spcPct val="100000"/>
              </a:lnSpc>
              <a:spcBef>
                <a:spcPts val="0"/>
              </a:spcBef>
              <a:buNone/>
              <a:defRPr sz="2000">
                <a:solidFill>
                  <a:schemeClr val="accent1"/>
                </a:solidFill>
              </a:defRPr>
            </a:lvl1pPr>
            <a:lvl2pPr>
              <a:defRPr sz="2000"/>
            </a:lvl2pPr>
            <a:lvl3pPr>
              <a:defRPr sz="2000"/>
            </a:lvl3pPr>
            <a:lvl4pPr>
              <a:defRPr sz="2000"/>
            </a:lvl4pPr>
            <a:lvl5pPr>
              <a:defRPr sz="2000"/>
            </a:lvl5pPr>
          </a:lstStyle>
          <a:p>
            <a:pPr lvl="0"/>
            <a:r>
              <a:rPr lang="fi-FI" dirty="0"/>
              <a:t>Lisää tekstiä tarvittaessa, esimerkiksi oma Twitter-tunnisteesi</a:t>
            </a:r>
          </a:p>
        </p:txBody>
      </p:sp>
      <p:sp>
        <p:nvSpPr>
          <p:cNvPr id="5" name="Tekstiruutu 4">
            <a:extLst>
              <a:ext uri="{FF2B5EF4-FFF2-40B4-BE49-F238E27FC236}">
                <a16:creationId xmlns:a16="http://schemas.microsoft.com/office/drawing/2014/main" id="{5CB06F3E-97CB-4DF4-B2A1-B6A7A7CCC4B4}"/>
              </a:ext>
            </a:extLst>
          </p:cNvPr>
          <p:cNvSpPr txBox="1"/>
          <p:nvPr userDrawn="1"/>
        </p:nvSpPr>
        <p:spPr>
          <a:xfrm>
            <a:off x="6120000" y="2700000"/>
            <a:ext cx="5468983" cy="846386"/>
          </a:xfrm>
          <a:prstGeom prst="rect">
            <a:avLst/>
          </a:prstGeom>
          <a:noFill/>
        </p:spPr>
        <p:txBody>
          <a:bodyPr wrap="square" lIns="0" tIns="0" rIns="0" bIns="0" rtlCol="0">
            <a:spAutoFit/>
          </a:bodyPr>
          <a:lstStyle/>
          <a:p>
            <a:pPr algn="l"/>
            <a:r>
              <a:rPr lang="fi-FI" sz="5500" b="1" spc="20" baseline="0" dirty="0" err="1">
                <a:solidFill>
                  <a:schemeClr val="accent1"/>
                </a:solidFill>
              </a:rPr>
              <a:t>Thank</a:t>
            </a:r>
            <a:r>
              <a:rPr lang="fi-FI" sz="5500" b="1" spc="20" baseline="0" dirty="0">
                <a:solidFill>
                  <a:schemeClr val="accent1"/>
                </a:solidFill>
              </a:rPr>
              <a:t> </a:t>
            </a:r>
            <a:r>
              <a:rPr lang="fi-FI" sz="5500" b="1" spc="20" baseline="0" dirty="0" err="1">
                <a:solidFill>
                  <a:schemeClr val="accent1"/>
                </a:solidFill>
              </a:rPr>
              <a:t>you</a:t>
            </a:r>
            <a:r>
              <a:rPr lang="fi-FI" sz="5500" b="1" spc="20" baseline="0" dirty="0">
                <a:solidFill>
                  <a:schemeClr val="accent1"/>
                </a:solidFill>
              </a:rPr>
              <a:t>!</a:t>
            </a:r>
          </a:p>
        </p:txBody>
      </p:sp>
      <p:sp>
        <p:nvSpPr>
          <p:cNvPr id="6" name="Tekstiruutu 5">
            <a:extLst>
              <a:ext uri="{FF2B5EF4-FFF2-40B4-BE49-F238E27FC236}">
                <a16:creationId xmlns:a16="http://schemas.microsoft.com/office/drawing/2014/main" id="{38A2A49B-0CCE-4ED7-9471-689BA27AA065}"/>
              </a:ext>
            </a:extLst>
          </p:cNvPr>
          <p:cNvSpPr txBox="1"/>
          <p:nvPr userDrawn="1"/>
        </p:nvSpPr>
        <p:spPr>
          <a:xfrm>
            <a:off x="6120000" y="3960000"/>
            <a:ext cx="4666593" cy="40011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000" spc="20" baseline="0" dirty="0">
                <a:solidFill>
                  <a:schemeClr val="accent1"/>
                </a:solidFill>
              </a:rPr>
              <a:t>lvm.fi/en   Twitter: @lvmfi</a:t>
            </a:r>
          </a:p>
        </p:txBody>
      </p:sp>
    </p:spTree>
    <p:extLst>
      <p:ext uri="{BB962C8B-B14F-4D97-AF65-F5344CB8AC3E}">
        <p14:creationId xmlns:p14="http://schemas.microsoft.com/office/powerpoint/2010/main" val="1987276398"/>
      </p:ext>
    </p:extLst>
  </p:cSld>
  <p:clrMapOvr>
    <a:masterClrMapping/>
  </p:clrMapOvr>
  <p:extLst>
    <p:ext uri="{DCECCB84-F9BA-43D5-87BE-67443E8EF086}">
      <p15:sldGuideLst xmlns:p15="http://schemas.microsoft.com/office/powerpoint/2012/main">
        <p15:guide id="1" pos="1912" userDrawn="1">
          <p15:clr>
            <a:srgbClr val="FBAE40"/>
          </p15:clr>
        </p15:guide>
        <p15:guide id="2" pos="38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21278-D40F-2738-119B-C41FF559ED98}"/>
              </a:ext>
            </a:extLst>
          </p:cNvPr>
          <p:cNvSpPr>
            <a:spLocks noGrp="1"/>
          </p:cNvSpPr>
          <p:nvPr>
            <p:ph type="title"/>
          </p:nvPr>
        </p:nvSpPr>
        <p:spPr/>
        <p:txBody>
          <a:bodyPr/>
          <a:lstStyle/>
          <a:p>
            <a:r>
              <a:rPr lang="en-GB"/>
              <a:t>Click to edit Master title style</a:t>
            </a:r>
            <a:endParaRPr lang="fi-FI"/>
          </a:p>
        </p:txBody>
      </p:sp>
      <p:sp>
        <p:nvSpPr>
          <p:cNvPr id="3" name="Content Placeholder 2">
            <a:extLst>
              <a:ext uri="{FF2B5EF4-FFF2-40B4-BE49-F238E27FC236}">
                <a16:creationId xmlns:a16="http://schemas.microsoft.com/office/drawing/2014/main" id="{A93F6182-71B7-344F-134F-074084AC39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A3F053E-0E22-34D4-65F0-10E93B5FBEA4}"/>
              </a:ext>
            </a:extLst>
          </p:cNvPr>
          <p:cNvSpPr>
            <a:spLocks noGrp="1"/>
          </p:cNvSpPr>
          <p:nvPr>
            <p:ph type="dt" sz="half" idx="10"/>
          </p:nvPr>
        </p:nvSpPr>
        <p:spPr/>
        <p:txBody>
          <a:bodyPr/>
          <a:lstStyle/>
          <a:p>
            <a:fld id="{5638795C-F1FC-4710-A55C-97A85FD8AAD1}" type="datetimeFigureOut">
              <a:rPr lang="fi-FI" smtClean="0"/>
              <a:t>13.3.2023</a:t>
            </a:fld>
            <a:endParaRPr lang="fi-FI"/>
          </a:p>
        </p:txBody>
      </p:sp>
      <p:sp>
        <p:nvSpPr>
          <p:cNvPr id="5" name="Footer Placeholder 4">
            <a:extLst>
              <a:ext uri="{FF2B5EF4-FFF2-40B4-BE49-F238E27FC236}">
                <a16:creationId xmlns:a16="http://schemas.microsoft.com/office/drawing/2014/main" id="{A7A17C79-4084-22D3-A815-FCF7D23132F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67DF971-8E97-D507-E628-D25AF7C16B65}"/>
              </a:ext>
            </a:extLst>
          </p:cNvPr>
          <p:cNvSpPr>
            <a:spLocks noGrp="1"/>
          </p:cNvSpPr>
          <p:nvPr>
            <p:ph type="sldNum" sz="quarter" idx="12"/>
          </p:nvPr>
        </p:nvSpPr>
        <p:spPr/>
        <p:txBody>
          <a:bodyPr/>
          <a:lstStyle/>
          <a:p>
            <a:fld id="{489D998F-9D64-41D7-9456-0C728B538AB2}" type="slidenum">
              <a:rPr lang="fi-FI" smtClean="0"/>
              <a:t>‹#›</a:t>
            </a:fld>
            <a:endParaRPr lang="fi-FI"/>
          </a:p>
        </p:txBody>
      </p:sp>
    </p:spTree>
    <p:extLst>
      <p:ext uri="{BB962C8B-B14F-4D97-AF65-F5344CB8AC3E}">
        <p14:creationId xmlns:p14="http://schemas.microsoft.com/office/powerpoint/2010/main" val="3728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i ja kuva">
    <p:spTree>
      <p:nvGrpSpPr>
        <p:cNvPr id="1" name=""/>
        <p:cNvGrpSpPr/>
        <p:nvPr/>
      </p:nvGrpSpPr>
      <p:grpSpPr>
        <a:xfrm>
          <a:off x="0" y="0"/>
          <a:ext cx="0" cy="0"/>
          <a:chOff x="0" y="0"/>
          <a:chExt cx="0" cy="0"/>
        </a:xfrm>
      </p:grpSpPr>
      <p:graphicFrame>
        <p:nvGraphicFramePr>
          <p:cNvPr id="12" name="Objekti 11" hidden="1">
            <a:extLst>
              <a:ext uri="{FF2B5EF4-FFF2-40B4-BE49-F238E27FC236}">
                <a16:creationId xmlns:a16="http://schemas.microsoft.com/office/drawing/2014/main" id="{E007F484-58AB-4197-A32C-AA43CCF729D8}"/>
              </a:ext>
            </a:extLst>
          </p:cNvPr>
          <p:cNvGraphicFramePr>
            <a:graphicFrameLocks noChangeAspect="1"/>
          </p:cNvGraphicFramePr>
          <p:nvPr userDrawn="1">
            <p:custDataLst>
              <p:tags r:id="rId1"/>
            </p:custDataLst>
            <p:extLst>
              <p:ext uri="{D42A27DB-BD31-4B8C-83A1-F6EECF244321}">
                <p14:modId xmlns:p14="http://schemas.microsoft.com/office/powerpoint/2010/main" val="2232201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2" name="Objekti 11" hidden="1">
                        <a:extLst>
                          <a:ext uri="{FF2B5EF4-FFF2-40B4-BE49-F238E27FC236}">
                            <a16:creationId xmlns:a16="http://schemas.microsoft.com/office/drawing/2014/main" id="{E007F484-58AB-4197-A32C-AA43CCF729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Suorakulmio 10" hidden="1">
            <a:extLst>
              <a:ext uri="{FF2B5EF4-FFF2-40B4-BE49-F238E27FC236}">
                <a16:creationId xmlns:a16="http://schemas.microsoft.com/office/drawing/2014/main" id="{12B7A463-6E21-4391-89BF-0B0C96D1B800}"/>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3200" b="1" i="0" baseline="0" dirty="0">
              <a:latin typeface="Arial" panose="020B0604020202020204" pitchFamily="34" charset="0"/>
              <a:ea typeface="+mj-ea"/>
              <a:cs typeface="+mj-cs"/>
              <a:sym typeface="Arial" panose="020B0604020202020204" pitchFamily="34" charset="0"/>
            </a:endParaRPr>
          </a:p>
        </p:txBody>
      </p:sp>
      <p:sp>
        <p:nvSpPr>
          <p:cNvPr id="8" name="Kuvan paikkamerkki 7">
            <a:extLst>
              <a:ext uri="{FF2B5EF4-FFF2-40B4-BE49-F238E27FC236}">
                <a16:creationId xmlns:a16="http://schemas.microsoft.com/office/drawing/2014/main" id="{EE30280F-D683-4C1D-BA9C-E19DD9977BA2}"/>
              </a:ext>
            </a:extLst>
          </p:cNvPr>
          <p:cNvSpPr>
            <a:spLocks noGrp="1"/>
          </p:cNvSpPr>
          <p:nvPr>
            <p:ph type="pic" sz="quarter" idx="13"/>
          </p:nvPr>
        </p:nvSpPr>
        <p:spPr>
          <a:xfrm>
            <a:off x="6656388" y="0"/>
            <a:ext cx="5535612" cy="6867832"/>
          </a:xfrm>
          <a:custGeom>
            <a:avLst/>
            <a:gdLst>
              <a:gd name="connsiteX0" fmla="*/ 0 w 5535612"/>
              <a:gd name="connsiteY0" fmla="*/ 0 h 6858000"/>
              <a:gd name="connsiteX1" fmla="*/ 5535612 w 5535612"/>
              <a:gd name="connsiteY1" fmla="*/ 0 h 6858000"/>
              <a:gd name="connsiteX2" fmla="*/ 5535612 w 5535612"/>
              <a:gd name="connsiteY2" fmla="*/ 6858000 h 6858000"/>
              <a:gd name="connsiteX3" fmla="*/ 0 w 5535612"/>
              <a:gd name="connsiteY3" fmla="*/ 6858000 h 6858000"/>
              <a:gd name="connsiteX4" fmla="*/ 0 w 5535612"/>
              <a:gd name="connsiteY4" fmla="*/ 0 h 6858000"/>
              <a:gd name="connsiteX0" fmla="*/ 0 w 5535612"/>
              <a:gd name="connsiteY0" fmla="*/ 0 h 6867832"/>
              <a:gd name="connsiteX1" fmla="*/ 5535612 w 5535612"/>
              <a:gd name="connsiteY1" fmla="*/ 0 h 6867832"/>
              <a:gd name="connsiteX2" fmla="*/ 5535612 w 5535612"/>
              <a:gd name="connsiteY2" fmla="*/ 6858000 h 6867832"/>
              <a:gd name="connsiteX3" fmla="*/ 2674375 w 5535612"/>
              <a:gd name="connsiteY3" fmla="*/ 6867832 h 6867832"/>
              <a:gd name="connsiteX4" fmla="*/ 0 w 5535612"/>
              <a:gd name="connsiteY4" fmla="*/ 0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5612" h="6867832">
                <a:moveTo>
                  <a:pt x="0" y="0"/>
                </a:moveTo>
                <a:lnTo>
                  <a:pt x="5535612" y="0"/>
                </a:lnTo>
                <a:lnTo>
                  <a:pt x="5535612" y="6858000"/>
                </a:lnTo>
                <a:lnTo>
                  <a:pt x="2674375" y="6867832"/>
                </a:lnTo>
                <a:lnTo>
                  <a:pt x="0" y="0"/>
                </a:lnTo>
                <a:close/>
              </a:path>
            </a:pathLst>
          </a:custGeom>
          <a:ln>
            <a:noFill/>
          </a:ln>
        </p:spPr>
        <p:style>
          <a:lnRef idx="2">
            <a:schemeClr val="accent1"/>
          </a:lnRef>
          <a:fillRef idx="1">
            <a:schemeClr val="lt1"/>
          </a:fillRef>
          <a:effectRef idx="0">
            <a:schemeClr val="accent1"/>
          </a:effectRef>
          <a:fontRef idx="minor">
            <a:schemeClr val="dk1"/>
          </a:fontRef>
        </p:style>
        <p:txBody>
          <a:bodyPr/>
          <a:lstStyle/>
          <a:p>
            <a:r>
              <a:rPr lang="fi-FI"/>
              <a:t>Lisää kuva napsauttamalla kuvaketta</a:t>
            </a:r>
          </a:p>
        </p:txBody>
      </p:sp>
      <p:sp>
        <p:nvSpPr>
          <p:cNvPr id="2" name="Otsikko 1">
            <a:extLst>
              <a:ext uri="{FF2B5EF4-FFF2-40B4-BE49-F238E27FC236}">
                <a16:creationId xmlns:a16="http://schemas.microsoft.com/office/drawing/2014/main" id="{0CF3911C-5FB4-48D1-A672-900DDF1A507B}"/>
              </a:ext>
            </a:extLst>
          </p:cNvPr>
          <p:cNvSpPr>
            <a:spLocks noGrp="1"/>
          </p:cNvSpPr>
          <p:nvPr>
            <p:ph type="title"/>
          </p:nvPr>
        </p:nvSpPr>
        <p:spPr>
          <a:xfrm>
            <a:off x="540000" y="360000"/>
            <a:ext cx="5580000" cy="972000"/>
          </a:xfrm>
        </p:spPr>
        <p:txBody>
          <a:bodyPr/>
          <a:lstStyle/>
          <a:p>
            <a:r>
              <a:rPr lang="fi-FI"/>
              <a:t>Muokkaa perustyyl. napsautt.</a:t>
            </a:r>
            <a:endParaRPr lang="fi-FI" dirty="0"/>
          </a:p>
        </p:txBody>
      </p:sp>
      <p:sp>
        <p:nvSpPr>
          <p:cNvPr id="9" name="Tekstin paikkamerkki 8">
            <a:extLst>
              <a:ext uri="{FF2B5EF4-FFF2-40B4-BE49-F238E27FC236}">
                <a16:creationId xmlns:a16="http://schemas.microsoft.com/office/drawing/2014/main" id="{4E5B7D8C-268D-4EE6-9D41-D4F69F76F58E}"/>
              </a:ext>
            </a:extLst>
          </p:cNvPr>
          <p:cNvSpPr>
            <a:spLocks noGrp="1"/>
          </p:cNvSpPr>
          <p:nvPr>
            <p:ph type="body" sz="quarter" idx="14"/>
          </p:nvPr>
        </p:nvSpPr>
        <p:spPr>
          <a:xfrm>
            <a:off x="540000" y="1692000"/>
            <a:ext cx="6315075" cy="423468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Päivämäärän paikkamerkki 5">
            <a:extLst>
              <a:ext uri="{FF2B5EF4-FFF2-40B4-BE49-F238E27FC236}">
                <a16:creationId xmlns:a16="http://schemas.microsoft.com/office/drawing/2014/main" id="{AC6E5453-B29F-4A44-840C-205DD89FA019}"/>
              </a:ext>
            </a:extLst>
          </p:cNvPr>
          <p:cNvSpPr>
            <a:spLocks noGrp="1"/>
          </p:cNvSpPr>
          <p:nvPr>
            <p:ph type="dt" sz="half" idx="15"/>
          </p:nvPr>
        </p:nvSpPr>
        <p:spPr/>
        <p:txBody>
          <a:bodyPr/>
          <a:lstStyle/>
          <a:p>
            <a:fld id="{4CBB4192-9318-4B3B-B74F-5996198BFC81}" type="datetime1">
              <a:rPr lang="fi-FI" smtClean="0"/>
              <a:t>13.3.2023</a:t>
            </a:fld>
            <a:endParaRPr lang="fi-FI"/>
          </a:p>
        </p:txBody>
      </p:sp>
      <p:sp>
        <p:nvSpPr>
          <p:cNvPr id="7" name="Alatunnisteen paikkamerkki 6">
            <a:extLst>
              <a:ext uri="{FF2B5EF4-FFF2-40B4-BE49-F238E27FC236}">
                <a16:creationId xmlns:a16="http://schemas.microsoft.com/office/drawing/2014/main" id="{9DDFA1B2-D944-4541-8043-C0A93A45633E}"/>
              </a:ext>
            </a:extLst>
          </p:cNvPr>
          <p:cNvSpPr>
            <a:spLocks noGrp="1"/>
          </p:cNvSpPr>
          <p:nvPr>
            <p:ph type="ftr" sz="quarter" idx="16"/>
          </p:nvPr>
        </p:nvSpPr>
        <p:spPr/>
        <p:txBody>
          <a:bodyPr/>
          <a:lstStyle/>
          <a:p>
            <a:endParaRPr lang="fi-FI" dirty="0"/>
          </a:p>
        </p:txBody>
      </p:sp>
      <p:sp>
        <p:nvSpPr>
          <p:cNvPr id="10" name="Dian numeron paikkamerkki 9">
            <a:extLst>
              <a:ext uri="{FF2B5EF4-FFF2-40B4-BE49-F238E27FC236}">
                <a16:creationId xmlns:a16="http://schemas.microsoft.com/office/drawing/2014/main" id="{BD3AE10E-0A06-43D1-8F20-34E192A7E40D}"/>
              </a:ext>
            </a:extLst>
          </p:cNvPr>
          <p:cNvSpPr>
            <a:spLocks noGrp="1"/>
          </p:cNvSpPr>
          <p:nvPr>
            <p:ph type="sldNum" sz="quarter" idx="17"/>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414185745"/>
      </p:ext>
    </p:extLst>
  </p:cSld>
  <p:clrMapOvr>
    <a:masterClrMapping/>
  </p:clrMapOvr>
  <p:extLst>
    <p:ext uri="{DCECCB84-F9BA-43D5-87BE-67443E8EF086}">
      <p15:sldGuideLst xmlns:p15="http://schemas.microsoft.com/office/powerpoint/2012/main">
        <p15:guide id="1" pos="43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 ruotsi">
    <p:spTree>
      <p:nvGrpSpPr>
        <p:cNvPr id="1" name=""/>
        <p:cNvGrpSpPr/>
        <p:nvPr/>
      </p:nvGrpSpPr>
      <p:grpSpPr>
        <a:xfrm>
          <a:off x="0" y="0"/>
          <a:ext cx="0" cy="0"/>
          <a:chOff x="0" y="0"/>
          <a:chExt cx="0" cy="0"/>
        </a:xfrm>
      </p:grpSpPr>
      <p:graphicFrame>
        <p:nvGraphicFramePr>
          <p:cNvPr id="6" name="Objekti 5" hidden="1">
            <a:extLst>
              <a:ext uri="{FF2B5EF4-FFF2-40B4-BE49-F238E27FC236}">
                <a16:creationId xmlns:a16="http://schemas.microsoft.com/office/drawing/2014/main" id="{08F78A66-6EDB-43DD-BA94-8298663994BD}"/>
              </a:ext>
            </a:extLst>
          </p:cNvPr>
          <p:cNvGraphicFramePr>
            <a:graphicFrameLocks noChangeAspect="1"/>
          </p:cNvGraphicFramePr>
          <p:nvPr userDrawn="1">
            <p:custDataLst>
              <p:tags r:id="rId1"/>
            </p:custDataLst>
            <p:extLst>
              <p:ext uri="{D42A27DB-BD31-4B8C-83A1-F6EECF244321}">
                <p14:modId xmlns:p14="http://schemas.microsoft.com/office/powerpoint/2010/main" val="2048730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kti 5" hidden="1">
                        <a:extLst>
                          <a:ext uri="{FF2B5EF4-FFF2-40B4-BE49-F238E27FC236}">
                            <a16:creationId xmlns:a16="http://schemas.microsoft.com/office/drawing/2014/main" id="{08F78A66-6EDB-43DD-BA94-8298663994B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uorakulmio 3" hidden="1">
            <a:extLst>
              <a:ext uri="{FF2B5EF4-FFF2-40B4-BE49-F238E27FC236}">
                <a16:creationId xmlns:a16="http://schemas.microsoft.com/office/drawing/2014/main" id="{904E90E4-6FC3-4F62-9B69-B63289292FC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 name="Otsikko 1">
            <a:extLst>
              <a:ext uri="{FF2B5EF4-FFF2-40B4-BE49-F238E27FC236}">
                <a16:creationId xmlns:a16="http://schemas.microsoft.com/office/drawing/2014/main" id="{A0E0CB56-3495-4C34-A152-2A6DF829887F}"/>
              </a:ext>
            </a:extLst>
          </p:cNvPr>
          <p:cNvSpPr>
            <a:spLocks noGrp="1"/>
          </p:cNvSpPr>
          <p:nvPr>
            <p:ph type="ctrTitle"/>
          </p:nvPr>
        </p:nvSpPr>
        <p:spPr>
          <a:xfrm>
            <a:off x="6120000" y="1684338"/>
            <a:ext cx="5580000" cy="1671648"/>
          </a:xfrm>
        </p:spPr>
        <p:txBody>
          <a:bodyPr anchor="b">
            <a:noAutofit/>
          </a:bodyPr>
          <a:lstStyle>
            <a:lvl1pPr algn="l">
              <a:lnSpc>
                <a:spcPct val="90000"/>
              </a:lnSpc>
              <a:defRPr sz="4200" baseline="0"/>
            </a:lvl1pPr>
          </a:lstStyle>
          <a:p>
            <a:r>
              <a:rPr lang="fi-FI"/>
              <a:t>Muokkaa perustyyl. napsautt.</a:t>
            </a:r>
            <a:endParaRPr lang="fi-FI" dirty="0"/>
          </a:p>
        </p:txBody>
      </p:sp>
      <p:sp>
        <p:nvSpPr>
          <p:cNvPr id="3" name="Alaotsikko 2">
            <a:extLst>
              <a:ext uri="{FF2B5EF4-FFF2-40B4-BE49-F238E27FC236}">
                <a16:creationId xmlns:a16="http://schemas.microsoft.com/office/drawing/2014/main" id="{8942C8DB-AC1A-44C6-8643-5202CDA31CAB}"/>
              </a:ext>
            </a:extLst>
          </p:cNvPr>
          <p:cNvSpPr>
            <a:spLocks noGrp="1"/>
          </p:cNvSpPr>
          <p:nvPr>
            <p:ph type="subTitle" idx="1"/>
          </p:nvPr>
        </p:nvSpPr>
        <p:spPr>
          <a:xfrm>
            <a:off x="6120000" y="3960000"/>
            <a:ext cx="4548000" cy="1090155"/>
          </a:xfrm>
        </p:spPr>
        <p:txBody>
          <a:bodyPr anchor="t" anchorCtr="0">
            <a:noAutofit/>
          </a:bodyPr>
          <a:lstStyle>
            <a:lvl1pPr marL="0" indent="0" algn="l">
              <a:spcBef>
                <a:spcPts val="0"/>
              </a:spcBef>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5" name="Kuva 4" descr="Kuva, joka sisältää kohteen piirtäminen&#10;&#10;Kuvaus luotu automaattisesti">
            <a:extLst>
              <a:ext uri="{FF2B5EF4-FFF2-40B4-BE49-F238E27FC236}">
                <a16:creationId xmlns:a16="http://schemas.microsoft.com/office/drawing/2014/main" id="{9F4A7CA4-4ED6-4FA1-A806-89CDFA01838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84441" y="5868000"/>
            <a:ext cx="2885143" cy="396000"/>
          </a:xfrm>
          <a:prstGeom prst="rect">
            <a:avLst/>
          </a:prstGeom>
        </p:spPr>
      </p:pic>
      <p:sp>
        <p:nvSpPr>
          <p:cNvPr id="11" name="Kuvan paikkamerkki 27">
            <a:extLst>
              <a:ext uri="{FF2B5EF4-FFF2-40B4-BE49-F238E27FC236}">
                <a16:creationId xmlns:a16="http://schemas.microsoft.com/office/drawing/2014/main" id="{00DEB010-F5B7-4AFE-B25B-ED8658DAEE41}"/>
              </a:ext>
            </a:extLst>
          </p:cNvPr>
          <p:cNvSpPr>
            <a:spLocks noGrp="1"/>
          </p:cNvSpPr>
          <p:nvPr>
            <p:ph type="pic" sz="quarter" idx="10"/>
          </p:nvPr>
        </p:nvSpPr>
        <p:spPr>
          <a:xfrm>
            <a:off x="-21022" y="-21020"/>
            <a:ext cx="6165763" cy="6888830"/>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a:t>Lisää kuva napsauttamalla kuvaketta</a:t>
            </a:r>
          </a:p>
        </p:txBody>
      </p:sp>
      <p:sp>
        <p:nvSpPr>
          <p:cNvPr id="12" name="Vapaamuotoinen: Muoto 11">
            <a:extLst>
              <a:ext uri="{FF2B5EF4-FFF2-40B4-BE49-F238E27FC236}">
                <a16:creationId xmlns:a16="http://schemas.microsoft.com/office/drawing/2014/main" id="{8F398C1A-DF87-4D61-B03C-31FC69B2D58E}"/>
              </a:ext>
            </a:extLst>
          </p:cNvPr>
          <p:cNvSpPr/>
          <p:nvPr userDrawn="1"/>
        </p:nvSpPr>
        <p:spPr>
          <a:xfrm>
            <a:off x="351" y="0"/>
            <a:ext cx="3247345" cy="6875550"/>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87050740"/>
      </p:ext>
    </p:extLst>
  </p:cSld>
  <p:clrMapOvr>
    <a:masterClrMapping/>
  </p:clrMapOvr>
  <p:extLst>
    <p:ext uri="{DCECCB84-F9BA-43D5-87BE-67443E8EF086}">
      <p15:sldGuideLst xmlns:p15="http://schemas.microsoft.com/office/powerpoint/2012/main">
        <p15:guide id="1" pos="1912">
          <p15:clr>
            <a:srgbClr val="FBAE40"/>
          </p15:clr>
        </p15:guide>
        <p15:guide id="2" pos="386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 englanti">
    <p:spTree>
      <p:nvGrpSpPr>
        <p:cNvPr id="1" name=""/>
        <p:cNvGrpSpPr/>
        <p:nvPr/>
      </p:nvGrpSpPr>
      <p:grpSpPr>
        <a:xfrm>
          <a:off x="0" y="0"/>
          <a:ext cx="0" cy="0"/>
          <a:chOff x="0" y="0"/>
          <a:chExt cx="0" cy="0"/>
        </a:xfrm>
      </p:grpSpPr>
      <p:graphicFrame>
        <p:nvGraphicFramePr>
          <p:cNvPr id="5" name="Objekti 4" hidden="1">
            <a:extLst>
              <a:ext uri="{FF2B5EF4-FFF2-40B4-BE49-F238E27FC236}">
                <a16:creationId xmlns:a16="http://schemas.microsoft.com/office/drawing/2014/main" id="{1775F9A7-438D-40EB-88E3-022EEEDF07E1}"/>
              </a:ext>
            </a:extLst>
          </p:cNvPr>
          <p:cNvGraphicFramePr>
            <a:graphicFrameLocks noChangeAspect="1"/>
          </p:cNvGraphicFramePr>
          <p:nvPr userDrawn="1">
            <p:custDataLst>
              <p:tags r:id="rId1"/>
            </p:custDataLst>
            <p:extLst>
              <p:ext uri="{D42A27DB-BD31-4B8C-83A1-F6EECF244321}">
                <p14:modId xmlns:p14="http://schemas.microsoft.com/office/powerpoint/2010/main" val="2708044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kti 4" hidden="1">
                        <a:extLst>
                          <a:ext uri="{FF2B5EF4-FFF2-40B4-BE49-F238E27FC236}">
                            <a16:creationId xmlns:a16="http://schemas.microsoft.com/office/drawing/2014/main" id="{1775F9A7-438D-40EB-88E3-022EEEDF07E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uorakulmio 3" hidden="1">
            <a:extLst>
              <a:ext uri="{FF2B5EF4-FFF2-40B4-BE49-F238E27FC236}">
                <a16:creationId xmlns:a16="http://schemas.microsoft.com/office/drawing/2014/main" id="{07AEF138-DC4F-4E65-BEF8-6BB6CE1407D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 name="Otsikko 1">
            <a:extLst>
              <a:ext uri="{FF2B5EF4-FFF2-40B4-BE49-F238E27FC236}">
                <a16:creationId xmlns:a16="http://schemas.microsoft.com/office/drawing/2014/main" id="{A0E0CB56-3495-4C34-A152-2A6DF829887F}"/>
              </a:ext>
            </a:extLst>
          </p:cNvPr>
          <p:cNvSpPr>
            <a:spLocks noGrp="1"/>
          </p:cNvSpPr>
          <p:nvPr>
            <p:ph type="ctrTitle"/>
          </p:nvPr>
        </p:nvSpPr>
        <p:spPr>
          <a:xfrm>
            <a:off x="6120000" y="1684338"/>
            <a:ext cx="5580000" cy="1671648"/>
          </a:xfrm>
        </p:spPr>
        <p:txBody>
          <a:bodyPr anchor="b">
            <a:noAutofit/>
          </a:bodyPr>
          <a:lstStyle>
            <a:lvl1pPr algn="l">
              <a:lnSpc>
                <a:spcPct val="90000"/>
              </a:lnSpc>
              <a:defRPr sz="4200" baseline="0"/>
            </a:lvl1pPr>
          </a:lstStyle>
          <a:p>
            <a:r>
              <a:rPr lang="fi-FI"/>
              <a:t>Muokkaa perustyyl. napsautt.</a:t>
            </a:r>
            <a:endParaRPr lang="fi-FI" dirty="0"/>
          </a:p>
        </p:txBody>
      </p:sp>
      <p:sp>
        <p:nvSpPr>
          <p:cNvPr id="3" name="Alaotsikko 2">
            <a:extLst>
              <a:ext uri="{FF2B5EF4-FFF2-40B4-BE49-F238E27FC236}">
                <a16:creationId xmlns:a16="http://schemas.microsoft.com/office/drawing/2014/main" id="{8942C8DB-AC1A-44C6-8643-5202CDA31CAB}"/>
              </a:ext>
            </a:extLst>
          </p:cNvPr>
          <p:cNvSpPr>
            <a:spLocks noGrp="1"/>
          </p:cNvSpPr>
          <p:nvPr>
            <p:ph type="subTitle" idx="1"/>
          </p:nvPr>
        </p:nvSpPr>
        <p:spPr>
          <a:xfrm>
            <a:off x="6120000" y="3960000"/>
            <a:ext cx="4548000" cy="1090155"/>
          </a:xfrm>
        </p:spPr>
        <p:txBody>
          <a:bodyPr anchor="t" anchorCtr="0">
            <a:noAutofit/>
          </a:bodyPr>
          <a:lstStyle>
            <a:lvl1pPr marL="0" indent="0" algn="l">
              <a:spcBef>
                <a:spcPts val="0"/>
              </a:spcBef>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6" name="Kuva 5">
            <a:extLst>
              <a:ext uri="{FF2B5EF4-FFF2-40B4-BE49-F238E27FC236}">
                <a16:creationId xmlns:a16="http://schemas.microsoft.com/office/drawing/2014/main" id="{075F315D-BAFC-4A17-A399-B77A8A23169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9681" y="5868000"/>
            <a:ext cx="3394286" cy="396000"/>
          </a:xfrm>
          <a:prstGeom prst="rect">
            <a:avLst/>
          </a:prstGeom>
        </p:spPr>
      </p:pic>
      <p:sp>
        <p:nvSpPr>
          <p:cNvPr id="11" name="Kuvan paikkamerkki 27">
            <a:extLst>
              <a:ext uri="{FF2B5EF4-FFF2-40B4-BE49-F238E27FC236}">
                <a16:creationId xmlns:a16="http://schemas.microsoft.com/office/drawing/2014/main" id="{84402215-6AC6-4A31-86F4-BA0772630FA3}"/>
              </a:ext>
            </a:extLst>
          </p:cNvPr>
          <p:cNvSpPr>
            <a:spLocks noGrp="1"/>
          </p:cNvSpPr>
          <p:nvPr>
            <p:ph type="pic" sz="quarter" idx="10"/>
          </p:nvPr>
        </p:nvSpPr>
        <p:spPr>
          <a:xfrm>
            <a:off x="-21022" y="-21020"/>
            <a:ext cx="6165763" cy="6888830"/>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a:t>Lisää kuva napsauttamalla kuvaketta</a:t>
            </a:r>
          </a:p>
        </p:txBody>
      </p:sp>
      <p:sp>
        <p:nvSpPr>
          <p:cNvPr id="12" name="Vapaamuotoinen: Muoto 11">
            <a:extLst>
              <a:ext uri="{FF2B5EF4-FFF2-40B4-BE49-F238E27FC236}">
                <a16:creationId xmlns:a16="http://schemas.microsoft.com/office/drawing/2014/main" id="{25D75359-5C42-4AFB-A0B2-9C9301613CC9}"/>
              </a:ext>
            </a:extLst>
          </p:cNvPr>
          <p:cNvSpPr/>
          <p:nvPr userDrawn="1"/>
        </p:nvSpPr>
        <p:spPr>
          <a:xfrm>
            <a:off x="351" y="0"/>
            <a:ext cx="3247345" cy="6875550"/>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294291072"/>
      </p:ext>
    </p:extLst>
  </p:cSld>
  <p:clrMapOvr>
    <a:masterClrMapping/>
  </p:clrMapOvr>
  <p:extLst>
    <p:ext uri="{DCECCB84-F9BA-43D5-87BE-67443E8EF086}">
      <p15:sldGuideLst xmlns:p15="http://schemas.microsoft.com/office/powerpoint/2012/main">
        <p15:guide id="1" pos="1912">
          <p15:clr>
            <a:srgbClr val="FBAE40"/>
          </p15:clr>
        </p15:guide>
        <p15:guide id="2" pos="386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i ja kapea kuva">
    <p:spTree>
      <p:nvGrpSpPr>
        <p:cNvPr id="1" name=""/>
        <p:cNvGrpSpPr/>
        <p:nvPr/>
      </p:nvGrpSpPr>
      <p:grpSpPr>
        <a:xfrm>
          <a:off x="0" y="0"/>
          <a:ext cx="0" cy="0"/>
          <a:chOff x="0" y="0"/>
          <a:chExt cx="0" cy="0"/>
        </a:xfrm>
      </p:grpSpPr>
      <p:graphicFrame>
        <p:nvGraphicFramePr>
          <p:cNvPr id="7" name="Objekti 6" hidden="1">
            <a:extLst>
              <a:ext uri="{FF2B5EF4-FFF2-40B4-BE49-F238E27FC236}">
                <a16:creationId xmlns:a16="http://schemas.microsoft.com/office/drawing/2014/main" id="{C3BA4035-6220-4369-A76C-FB533DDAEC47}"/>
              </a:ext>
            </a:extLst>
          </p:cNvPr>
          <p:cNvGraphicFramePr>
            <a:graphicFrameLocks noChangeAspect="1"/>
          </p:cNvGraphicFramePr>
          <p:nvPr userDrawn="1">
            <p:custDataLst>
              <p:tags r:id="rId1"/>
            </p:custDataLst>
            <p:extLst>
              <p:ext uri="{D42A27DB-BD31-4B8C-83A1-F6EECF244321}">
                <p14:modId xmlns:p14="http://schemas.microsoft.com/office/powerpoint/2010/main" val="891491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Objekti 6" hidden="1">
                        <a:extLst>
                          <a:ext uri="{FF2B5EF4-FFF2-40B4-BE49-F238E27FC236}">
                            <a16:creationId xmlns:a16="http://schemas.microsoft.com/office/drawing/2014/main" id="{C3BA4035-6220-4369-A76C-FB533DDAEC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uorakulmio 5" hidden="1">
            <a:extLst>
              <a:ext uri="{FF2B5EF4-FFF2-40B4-BE49-F238E27FC236}">
                <a16:creationId xmlns:a16="http://schemas.microsoft.com/office/drawing/2014/main" id="{BC77A103-0051-479A-9849-2F36F002AF2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3200" b="1" i="0" baseline="0" dirty="0">
              <a:latin typeface="Arial" panose="020B0604020202020204" pitchFamily="34" charset="0"/>
              <a:ea typeface="+mj-ea"/>
              <a:cs typeface="+mj-cs"/>
              <a:sym typeface="Arial" panose="020B0604020202020204" pitchFamily="34" charset="0"/>
            </a:endParaRPr>
          </a:p>
        </p:txBody>
      </p:sp>
      <p:sp>
        <p:nvSpPr>
          <p:cNvPr id="2" name="Otsikko 1">
            <a:extLst>
              <a:ext uri="{FF2B5EF4-FFF2-40B4-BE49-F238E27FC236}">
                <a16:creationId xmlns:a16="http://schemas.microsoft.com/office/drawing/2014/main" id="{0CF3911C-5FB4-48D1-A672-900DDF1A507B}"/>
              </a:ext>
            </a:extLst>
          </p:cNvPr>
          <p:cNvSpPr>
            <a:spLocks noGrp="1"/>
          </p:cNvSpPr>
          <p:nvPr>
            <p:ph type="title"/>
          </p:nvPr>
        </p:nvSpPr>
        <p:spPr>
          <a:xfrm>
            <a:off x="540000" y="360000"/>
            <a:ext cx="9000000" cy="972000"/>
          </a:xfrm>
        </p:spPr>
        <p:txBody>
          <a:bodyPr/>
          <a:lstStyle/>
          <a:p>
            <a:r>
              <a:rPr lang="fi-FI"/>
              <a:t>Muokkaa perustyyl. napsautt.</a:t>
            </a:r>
            <a:endParaRPr lang="fi-FI" dirty="0"/>
          </a:p>
        </p:txBody>
      </p:sp>
      <p:sp>
        <p:nvSpPr>
          <p:cNvPr id="8" name="Kuvan paikkamerkki 7">
            <a:extLst>
              <a:ext uri="{FF2B5EF4-FFF2-40B4-BE49-F238E27FC236}">
                <a16:creationId xmlns:a16="http://schemas.microsoft.com/office/drawing/2014/main" id="{EE30280F-D683-4C1D-BA9C-E19DD9977BA2}"/>
              </a:ext>
            </a:extLst>
          </p:cNvPr>
          <p:cNvSpPr>
            <a:spLocks noGrp="1"/>
          </p:cNvSpPr>
          <p:nvPr>
            <p:ph type="pic" sz="quarter" idx="13"/>
          </p:nvPr>
        </p:nvSpPr>
        <p:spPr>
          <a:xfrm>
            <a:off x="9330763" y="0"/>
            <a:ext cx="2861237" cy="6867832"/>
          </a:xfrm>
          <a:custGeom>
            <a:avLst/>
            <a:gdLst>
              <a:gd name="connsiteX0" fmla="*/ 0 w 5535612"/>
              <a:gd name="connsiteY0" fmla="*/ 0 h 6858000"/>
              <a:gd name="connsiteX1" fmla="*/ 5535612 w 5535612"/>
              <a:gd name="connsiteY1" fmla="*/ 0 h 6858000"/>
              <a:gd name="connsiteX2" fmla="*/ 5535612 w 5535612"/>
              <a:gd name="connsiteY2" fmla="*/ 6858000 h 6858000"/>
              <a:gd name="connsiteX3" fmla="*/ 0 w 5535612"/>
              <a:gd name="connsiteY3" fmla="*/ 6858000 h 6858000"/>
              <a:gd name="connsiteX4" fmla="*/ 0 w 5535612"/>
              <a:gd name="connsiteY4" fmla="*/ 0 h 6858000"/>
              <a:gd name="connsiteX0" fmla="*/ 0 w 5535612"/>
              <a:gd name="connsiteY0" fmla="*/ 0 h 6867832"/>
              <a:gd name="connsiteX1" fmla="*/ 5535612 w 5535612"/>
              <a:gd name="connsiteY1" fmla="*/ 0 h 6867832"/>
              <a:gd name="connsiteX2" fmla="*/ 5535612 w 5535612"/>
              <a:gd name="connsiteY2" fmla="*/ 6858000 h 6867832"/>
              <a:gd name="connsiteX3" fmla="*/ 2674375 w 5535612"/>
              <a:gd name="connsiteY3" fmla="*/ 6867832 h 6867832"/>
              <a:gd name="connsiteX4" fmla="*/ 0 w 5535612"/>
              <a:gd name="connsiteY4" fmla="*/ 0 h 6867832"/>
              <a:gd name="connsiteX0" fmla="*/ 0 w 2861237"/>
              <a:gd name="connsiteY0" fmla="*/ 6867832 h 6867832"/>
              <a:gd name="connsiteX1" fmla="*/ 2861237 w 2861237"/>
              <a:gd name="connsiteY1" fmla="*/ 0 h 6867832"/>
              <a:gd name="connsiteX2" fmla="*/ 2861237 w 2861237"/>
              <a:gd name="connsiteY2" fmla="*/ 6858000 h 6867832"/>
              <a:gd name="connsiteX3" fmla="*/ 0 w 2861237"/>
              <a:gd name="connsiteY3" fmla="*/ 6867832 h 6867832"/>
              <a:gd name="connsiteX0" fmla="*/ 0 w 2861237"/>
              <a:gd name="connsiteY0" fmla="*/ 6867832 h 6867832"/>
              <a:gd name="connsiteX1" fmla="*/ 2861237 w 2861237"/>
              <a:gd name="connsiteY1" fmla="*/ 0 h 6867832"/>
              <a:gd name="connsiteX2" fmla="*/ 2861237 w 2861237"/>
              <a:gd name="connsiteY2" fmla="*/ 6858000 h 6867832"/>
              <a:gd name="connsiteX3" fmla="*/ 0 w 2861237"/>
              <a:gd name="connsiteY3" fmla="*/ 6867832 h 6867832"/>
              <a:gd name="connsiteX0" fmla="*/ 0 w 2861237"/>
              <a:gd name="connsiteY0" fmla="*/ 6867832 h 6867832"/>
              <a:gd name="connsiteX1" fmla="*/ 2861237 w 2861237"/>
              <a:gd name="connsiteY1" fmla="*/ 0 h 6867832"/>
              <a:gd name="connsiteX2" fmla="*/ 2861237 w 2861237"/>
              <a:gd name="connsiteY2" fmla="*/ 6858000 h 6867832"/>
              <a:gd name="connsiteX3" fmla="*/ 0 w 2861237"/>
              <a:gd name="connsiteY3" fmla="*/ 6867832 h 6867832"/>
              <a:gd name="connsiteX0" fmla="*/ 0 w 2861237"/>
              <a:gd name="connsiteY0" fmla="*/ 6867832 h 6867832"/>
              <a:gd name="connsiteX1" fmla="*/ 2861237 w 2861237"/>
              <a:gd name="connsiteY1" fmla="*/ 0 h 6867832"/>
              <a:gd name="connsiteX2" fmla="*/ 2861237 w 2861237"/>
              <a:gd name="connsiteY2" fmla="*/ 6858000 h 6867832"/>
              <a:gd name="connsiteX3" fmla="*/ 0 w 2861237"/>
              <a:gd name="connsiteY3" fmla="*/ 6867832 h 6867832"/>
            </a:gdLst>
            <a:ahLst/>
            <a:cxnLst>
              <a:cxn ang="0">
                <a:pos x="connsiteX0" y="connsiteY0"/>
              </a:cxn>
              <a:cxn ang="0">
                <a:pos x="connsiteX1" y="connsiteY1"/>
              </a:cxn>
              <a:cxn ang="0">
                <a:pos x="connsiteX2" y="connsiteY2"/>
              </a:cxn>
              <a:cxn ang="0">
                <a:pos x="connsiteX3" y="connsiteY3"/>
              </a:cxn>
            </a:cxnLst>
            <a:rect l="l" t="t" r="r" b="b"/>
            <a:pathLst>
              <a:path w="2861237" h="6867832">
                <a:moveTo>
                  <a:pt x="0" y="6867832"/>
                </a:moveTo>
                <a:lnTo>
                  <a:pt x="2861237" y="0"/>
                </a:lnTo>
                <a:lnTo>
                  <a:pt x="2861237" y="6858000"/>
                </a:lnTo>
                <a:cubicBezTo>
                  <a:pt x="1907491" y="6861277"/>
                  <a:pt x="2851371" y="6844891"/>
                  <a:pt x="0" y="6867832"/>
                </a:cubicBezTo>
                <a:close/>
              </a:path>
            </a:pathLst>
          </a:custGeom>
          <a:ln>
            <a:noFill/>
          </a:ln>
        </p:spPr>
        <p:style>
          <a:lnRef idx="2">
            <a:schemeClr val="accent1"/>
          </a:lnRef>
          <a:fillRef idx="1">
            <a:schemeClr val="lt1"/>
          </a:fillRef>
          <a:effectRef idx="0">
            <a:schemeClr val="accent1"/>
          </a:effectRef>
          <a:fontRef idx="minor">
            <a:schemeClr val="dk1"/>
          </a:fontRef>
        </p:style>
        <p:txBody>
          <a:bodyPr/>
          <a:lstStyle>
            <a:lvl1pPr>
              <a:defRPr/>
            </a:lvl1pPr>
          </a:lstStyle>
          <a:p>
            <a:r>
              <a:rPr lang="fi-FI"/>
              <a:t>Lisää kuva napsauttamalla kuvaketta</a:t>
            </a:r>
            <a:endParaRPr lang="fi-FI" dirty="0"/>
          </a:p>
        </p:txBody>
      </p:sp>
      <p:sp>
        <p:nvSpPr>
          <p:cNvPr id="10" name="Tekstin paikkamerkki 9">
            <a:extLst>
              <a:ext uri="{FF2B5EF4-FFF2-40B4-BE49-F238E27FC236}">
                <a16:creationId xmlns:a16="http://schemas.microsoft.com/office/drawing/2014/main" id="{61B67D3F-C7F8-4CD4-BFBF-7741C4FB5C1C}"/>
              </a:ext>
            </a:extLst>
          </p:cNvPr>
          <p:cNvSpPr>
            <a:spLocks noGrp="1"/>
          </p:cNvSpPr>
          <p:nvPr>
            <p:ph type="body" sz="quarter" idx="14"/>
          </p:nvPr>
        </p:nvSpPr>
        <p:spPr>
          <a:xfrm>
            <a:off x="540000" y="1692000"/>
            <a:ext cx="8999538" cy="4343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0CAC1CF6-61E1-438C-BCA1-DFDBD397C7EE}"/>
              </a:ext>
            </a:extLst>
          </p:cNvPr>
          <p:cNvSpPr>
            <a:spLocks noGrp="1"/>
          </p:cNvSpPr>
          <p:nvPr>
            <p:ph type="dt" sz="half" idx="15"/>
          </p:nvPr>
        </p:nvSpPr>
        <p:spPr/>
        <p:txBody>
          <a:bodyPr/>
          <a:lstStyle/>
          <a:p>
            <a:fld id="{CF41500E-4E84-4B90-98DC-C47374230753}" type="datetime1">
              <a:rPr lang="fi-FI" smtClean="0"/>
              <a:t>13.3.2023</a:t>
            </a:fld>
            <a:endParaRPr lang="fi-FI" dirty="0"/>
          </a:p>
        </p:txBody>
      </p:sp>
      <p:sp>
        <p:nvSpPr>
          <p:cNvPr id="4" name="Alatunnisteen paikkamerkki 3">
            <a:extLst>
              <a:ext uri="{FF2B5EF4-FFF2-40B4-BE49-F238E27FC236}">
                <a16:creationId xmlns:a16="http://schemas.microsoft.com/office/drawing/2014/main" id="{8D929283-EBEA-4C7A-A9AB-D452D558076D}"/>
              </a:ext>
            </a:extLst>
          </p:cNvPr>
          <p:cNvSpPr>
            <a:spLocks noGrp="1"/>
          </p:cNvSpPr>
          <p:nvPr>
            <p:ph type="ftr" sz="quarter" idx="16"/>
          </p:nvPr>
        </p:nvSpPr>
        <p:spPr/>
        <p:txBody>
          <a:bodyPr/>
          <a:lstStyle/>
          <a:p>
            <a:endParaRPr lang="fi-FI" dirty="0"/>
          </a:p>
        </p:txBody>
      </p:sp>
      <p:sp>
        <p:nvSpPr>
          <p:cNvPr id="5" name="Dian numeron paikkamerkki 4">
            <a:extLst>
              <a:ext uri="{FF2B5EF4-FFF2-40B4-BE49-F238E27FC236}">
                <a16:creationId xmlns:a16="http://schemas.microsoft.com/office/drawing/2014/main" id="{4D9CB206-E3DA-4C62-92B5-871FD76C223C}"/>
              </a:ext>
            </a:extLst>
          </p:cNvPr>
          <p:cNvSpPr>
            <a:spLocks noGrp="1"/>
          </p:cNvSpPr>
          <p:nvPr>
            <p:ph type="sldNum" sz="quarter" idx="17"/>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389305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kuva ja kuvateksti">
    <p:spTree>
      <p:nvGrpSpPr>
        <p:cNvPr id="1" name=""/>
        <p:cNvGrpSpPr/>
        <p:nvPr/>
      </p:nvGrpSpPr>
      <p:grpSpPr>
        <a:xfrm>
          <a:off x="0" y="0"/>
          <a:ext cx="0" cy="0"/>
          <a:chOff x="0" y="0"/>
          <a:chExt cx="0" cy="0"/>
        </a:xfrm>
      </p:grpSpPr>
      <p:graphicFrame>
        <p:nvGraphicFramePr>
          <p:cNvPr id="7" name="Objekti 6" hidden="1">
            <a:extLst>
              <a:ext uri="{FF2B5EF4-FFF2-40B4-BE49-F238E27FC236}">
                <a16:creationId xmlns:a16="http://schemas.microsoft.com/office/drawing/2014/main" id="{21DBFB21-C77C-4E6F-9EE7-50DAABE95815}"/>
              </a:ext>
            </a:extLst>
          </p:cNvPr>
          <p:cNvGraphicFramePr>
            <a:graphicFrameLocks noChangeAspect="1"/>
          </p:cNvGraphicFramePr>
          <p:nvPr userDrawn="1">
            <p:custDataLst>
              <p:tags r:id="rId1"/>
            </p:custDataLst>
            <p:extLst>
              <p:ext uri="{D42A27DB-BD31-4B8C-83A1-F6EECF244321}">
                <p14:modId xmlns:p14="http://schemas.microsoft.com/office/powerpoint/2010/main" val="396669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Objekti 6" hidden="1">
                        <a:extLst>
                          <a:ext uri="{FF2B5EF4-FFF2-40B4-BE49-F238E27FC236}">
                            <a16:creationId xmlns:a16="http://schemas.microsoft.com/office/drawing/2014/main" id="{21DBFB21-C77C-4E6F-9EE7-50DAABE958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uorakulmio 5" hidden="1">
            <a:extLst>
              <a:ext uri="{FF2B5EF4-FFF2-40B4-BE49-F238E27FC236}">
                <a16:creationId xmlns:a16="http://schemas.microsoft.com/office/drawing/2014/main" id="{C9151F14-D206-4EBA-B08C-6FD305E3790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3200" b="1" i="0" baseline="0" dirty="0">
              <a:latin typeface="Arial" panose="020B0604020202020204" pitchFamily="34" charset="0"/>
              <a:ea typeface="+mj-ea"/>
              <a:cs typeface="+mj-cs"/>
              <a:sym typeface="Arial" panose="020B0604020202020204" pitchFamily="34" charset="0"/>
            </a:endParaRPr>
          </a:p>
        </p:txBody>
      </p:sp>
      <p:sp>
        <p:nvSpPr>
          <p:cNvPr id="8" name="Kuvan paikkamerkki 7">
            <a:extLst>
              <a:ext uri="{FF2B5EF4-FFF2-40B4-BE49-F238E27FC236}">
                <a16:creationId xmlns:a16="http://schemas.microsoft.com/office/drawing/2014/main" id="{EE30280F-D683-4C1D-BA9C-E19DD9977BA2}"/>
              </a:ext>
            </a:extLst>
          </p:cNvPr>
          <p:cNvSpPr>
            <a:spLocks noGrp="1"/>
          </p:cNvSpPr>
          <p:nvPr>
            <p:ph type="pic" sz="quarter" idx="13"/>
          </p:nvPr>
        </p:nvSpPr>
        <p:spPr>
          <a:xfrm>
            <a:off x="3048000" y="0"/>
            <a:ext cx="9143999" cy="6867832"/>
          </a:xfrm>
          <a:custGeom>
            <a:avLst/>
            <a:gdLst>
              <a:gd name="connsiteX0" fmla="*/ 0 w 5535612"/>
              <a:gd name="connsiteY0" fmla="*/ 0 h 6858000"/>
              <a:gd name="connsiteX1" fmla="*/ 5535612 w 5535612"/>
              <a:gd name="connsiteY1" fmla="*/ 0 h 6858000"/>
              <a:gd name="connsiteX2" fmla="*/ 5535612 w 5535612"/>
              <a:gd name="connsiteY2" fmla="*/ 6858000 h 6858000"/>
              <a:gd name="connsiteX3" fmla="*/ 0 w 5535612"/>
              <a:gd name="connsiteY3" fmla="*/ 6858000 h 6858000"/>
              <a:gd name="connsiteX4" fmla="*/ 0 w 5535612"/>
              <a:gd name="connsiteY4" fmla="*/ 0 h 6858000"/>
              <a:gd name="connsiteX0" fmla="*/ 0 w 5535612"/>
              <a:gd name="connsiteY0" fmla="*/ 0 h 6867832"/>
              <a:gd name="connsiteX1" fmla="*/ 5535612 w 5535612"/>
              <a:gd name="connsiteY1" fmla="*/ 0 h 6867832"/>
              <a:gd name="connsiteX2" fmla="*/ 5535612 w 5535612"/>
              <a:gd name="connsiteY2" fmla="*/ 6858000 h 6867832"/>
              <a:gd name="connsiteX3" fmla="*/ 2674375 w 5535612"/>
              <a:gd name="connsiteY3" fmla="*/ 6867832 h 6867832"/>
              <a:gd name="connsiteX4" fmla="*/ 0 w 5535612"/>
              <a:gd name="connsiteY4" fmla="*/ 0 h 6867832"/>
              <a:gd name="connsiteX0" fmla="*/ 2714053 w 8249665"/>
              <a:gd name="connsiteY0" fmla="*/ 0 h 6867832"/>
              <a:gd name="connsiteX1" fmla="*/ 8249665 w 8249665"/>
              <a:gd name="connsiteY1" fmla="*/ 0 h 6867832"/>
              <a:gd name="connsiteX2" fmla="*/ 8249665 w 8249665"/>
              <a:gd name="connsiteY2" fmla="*/ 6858000 h 6867832"/>
              <a:gd name="connsiteX3" fmla="*/ 0 w 8249665"/>
              <a:gd name="connsiteY3" fmla="*/ 6867832 h 6867832"/>
              <a:gd name="connsiteX4" fmla="*/ 2714053 w 8249665"/>
              <a:gd name="connsiteY4" fmla="*/ 0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9665" h="6867832">
                <a:moveTo>
                  <a:pt x="2714053" y="0"/>
                </a:moveTo>
                <a:lnTo>
                  <a:pt x="8249665" y="0"/>
                </a:lnTo>
                <a:lnTo>
                  <a:pt x="8249665" y="6858000"/>
                </a:lnTo>
                <a:lnTo>
                  <a:pt x="0" y="6867832"/>
                </a:lnTo>
                <a:lnTo>
                  <a:pt x="2714053" y="0"/>
                </a:lnTo>
                <a:close/>
              </a:path>
            </a:pathLst>
          </a:custGeom>
          <a:ln>
            <a:noFill/>
          </a:ln>
        </p:spPr>
        <p:style>
          <a:lnRef idx="2">
            <a:schemeClr val="accent1"/>
          </a:lnRef>
          <a:fillRef idx="1">
            <a:schemeClr val="lt1"/>
          </a:fillRef>
          <a:effectRef idx="0">
            <a:schemeClr val="accent1"/>
          </a:effectRef>
          <a:fontRef idx="minor">
            <a:schemeClr val="dk1"/>
          </a:fontRef>
        </p:style>
        <p:txBody>
          <a:bodyPr/>
          <a:lstStyle/>
          <a:p>
            <a:r>
              <a:rPr lang="fi-FI"/>
              <a:t>Lisää kuva napsauttamalla kuvaketta</a:t>
            </a:r>
          </a:p>
        </p:txBody>
      </p:sp>
      <p:sp>
        <p:nvSpPr>
          <p:cNvPr id="2" name="Otsikko 1">
            <a:extLst>
              <a:ext uri="{FF2B5EF4-FFF2-40B4-BE49-F238E27FC236}">
                <a16:creationId xmlns:a16="http://schemas.microsoft.com/office/drawing/2014/main" id="{0CF3911C-5FB4-48D1-A672-900DDF1A507B}"/>
              </a:ext>
            </a:extLst>
          </p:cNvPr>
          <p:cNvSpPr>
            <a:spLocks noGrp="1"/>
          </p:cNvSpPr>
          <p:nvPr>
            <p:ph type="title"/>
          </p:nvPr>
        </p:nvSpPr>
        <p:spPr>
          <a:xfrm>
            <a:off x="540000" y="360000"/>
            <a:ext cx="4320000" cy="972000"/>
          </a:xfrm>
        </p:spPr>
        <p:txBody>
          <a:bodyPr/>
          <a:lstStyle/>
          <a:p>
            <a:r>
              <a:rPr lang="fi-FI"/>
              <a:t>Muokkaa perustyyl. napsautt.</a:t>
            </a:r>
            <a:endParaRPr lang="fi-FI" dirty="0"/>
          </a:p>
        </p:txBody>
      </p:sp>
      <p:sp>
        <p:nvSpPr>
          <p:cNvPr id="9" name="Tekstin paikkamerkki 8">
            <a:extLst>
              <a:ext uri="{FF2B5EF4-FFF2-40B4-BE49-F238E27FC236}">
                <a16:creationId xmlns:a16="http://schemas.microsoft.com/office/drawing/2014/main" id="{D24B1201-AD5E-4904-9A14-36A146BEF54F}"/>
              </a:ext>
            </a:extLst>
          </p:cNvPr>
          <p:cNvSpPr>
            <a:spLocks noGrp="1"/>
          </p:cNvSpPr>
          <p:nvPr>
            <p:ph type="body" sz="quarter" idx="14"/>
          </p:nvPr>
        </p:nvSpPr>
        <p:spPr>
          <a:xfrm>
            <a:off x="540000" y="1692000"/>
            <a:ext cx="3986264" cy="216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B62454FC-59FB-4190-8DB0-2A7A47F1A352}"/>
              </a:ext>
            </a:extLst>
          </p:cNvPr>
          <p:cNvSpPr>
            <a:spLocks noGrp="1"/>
          </p:cNvSpPr>
          <p:nvPr>
            <p:ph type="dt" sz="half" idx="15"/>
          </p:nvPr>
        </p:nvSpPr>
        <p:spPr/>
        <p:txBody>
          <a:bodyPr/>
          <a:lstStyle/>
          <a:p>
            <a:fld id="{885DB2C3-5FB0-4F59-B21B-A70EB4E273A2}" type="datetime1">
              <a:rPr lang="fi-FI" smtClean="0"/>
              <a:t>13.3.2023</a:t>
            </a:fld>
            <a:endParaRPr lang="fi-FI"/>
          </a:p>
        </p:txBody>
      </p:sp>
      <p:sp>
        <p:nvSpPr>
          <p:cNvPr id="4" name="Alatunnisteen paikkamerkki 3">
            <a:extLst>
              <a:ext uri="{FF2B5EF4-FFF2-40B4-BE49-F238E27FC236}">
                <a16:creationId xmlns:a16="http://schemas.microsoft.com/office/drawing/2014/main" id="{35DE6AF3-D091-4C8E-947C-E46F9BFFBD6C}"/>
              </a:ext>
            </a:extLst>
          </p:cNvPr>
          <p:cNvSpPr>
            <a:spLocks noGrp="1"/>
          </p:cNvSpPr>
          <p:nvPr>
            <p:ph type="ftr" sz="quarter" idx="16"/>
          </p:nvPr>
        </p:nvSpPr>
        <p:spPr/>
        <p:txBody>
          <a:bodyPr/>
          <a:lstStyle/>
          <a:p>
            <a:endParaRPr lang="fi-FI" dirty="0"/>
          </a:p>
        </p:txBody>
      </p:sp>
      <p:sp>
        <p:nvSpPr>
          <p:cNvPr id="5" name="Dian numeron paikkamerkki 4">
            <a:extLst>
              <a:ext uri="{FF2B5EF4-FFF2-40B4-BE49-F238E27FC236}">
                <a16:creationId xmlns:a16="http://schemas.microsoft.com/office/drawing/2014/main" id="{EE6F8374-7E9F-4886-A277-DB240A362428}"/>
              </a:ext>
            </a:extLst>
          </p:cNvPr>
          <p:cNvSpPr>
            <a:spLocks noGrp="1"/>
          </p:cNvSpPr>
          <p:nvPr>
            <p:ph type="sldNum" sz="quarter" idx="17"/>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54578666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palstainen tekstisivu">
    <p:spTree>
      <p:nvGrpSpPr>
        <p:cNvPr id="1" name=""/>
        <p:cNvGrpSpPr/>
        <p:nvPr/>
      </p:nvGrpSpPr>
      <p:grpSpPr>
        <a:xfrm>
          <a:off x="0" y="0"/>
          <a:ext cx="0" cy="0"/>
          <a:chOff x="0" y="0"/>
          <a:chExt cx="0" cy="0"/>
        </a:xfrm>
      </p:grpSpPr>
      <p:graphicFrame>
        <p:nvGraphicFramePr>
          <p:cNvPr id="7" name="Objekti 6" hidden="1">
            <a:extLst>
              <a:ext uri="{FF2B5EF4-FFF2-40B4-BE49-F238E27FC236}">
                <a16:creationId xmlns:a16="http://schemas.microsoft.com/office/drawing/2014/main" id="{D3BBE4A8-3732-4C2D-8E9F-CC670BD5D2C8}"/>
              </a:ext>
            </a:extLst>
          </p:cNvPr>
          <p:cNvGraphicFramePr>
            <a:graphicFrameLocks noChangeAspect="1"/>
          </p:cNvGraphicFramePr>
          <p:nvPr userDrawn="1">
            <p:custDataLst>
              <p:tags r:id="rId1"/>
            </p:custDataLst>
            <p:extLst>
              <p:ext uri="{D42A27DB-BD31-4B8C-83A1-F6EECF244321}">
                <p14:modId xmlns:p14="http://schemas.microsoft.com/office/powerpoint/2010/main" val="2138293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Objekti 6" hidden="1">
                        <a:extLst>
                          <a:ext uri="{FF2B5EF4-FFF2-40B4-BE49-F238E27FC236}">
                            <a16:creationId xmlns:a16="http://schemas.microsoft.com/office/drawing/2014/main" id="{D3BBE4A8-3732-4C2D-8E9F-CC670BD5D2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uorakulmio 5" hidden="1">
            <a:extLst>
              <a:ext uri="{FF2B5EF4-FFF2-40B4-BE49-F238E27FC236}">
                <a16:creationId xmlns:a16="http://schemas.microsoft.com/office/drawing/2014/main" id="{E4351BFE-98C7-45A2-A82F-3ECF00E4992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3200" b="1" i="0" baseline="0" dirty="0">
              <a:latin typeface="Arial" panose="020B0604020202020204" pitchFamily="34" charset="0"/>
              <a:ea typeface="+mj-ea"/>
              <a:cs typeface="+mj-cs"/>
              <a:sym typeface="Arial" panose="020B0604020202020204" pitchFamily="34" charset="0"/>
            </a:endParaRPr>
          </a:p>
        </p:txBody>
      </p:sp>
      <p:sp>
        <p:nvSpPr>
          <p:cNvPr id="2" name="Otsikko 1">
            <a:extLst>
              <a:ext uri="{FF2B5EF4-FFF2-40B4-BE49-F238E27FC236}">
                <a16:creationId xmlns:a16="http://schemas.microsoft.com/office/drawing/2014/main" id="{B8A092C2-9800-4696-B18B-CCD2D8D8E193}"/>
              </a:ext>
            </a:extLst>
          </p:cNvPr>
          <p:cNvSpPr>
            <a:spLocks noGrp="1"/>
          </p:cNvSpPr>
          <p:nvPr>
            <p:ph type="title"/>
          </p:nvPr>
        </p:nvSpPr>
        <p:spPr>
          <a:xfrm>
            <a:off x="540000" y="360000"/>
            <a:ext cx="11088000" cy="972000"/>
          </a:xfrm>
        </p:spPr>
        <p:txBody>
          <a:bodyPr/>
          <a:lstStyle/>
          <a:p>
            <a:r>
              <a:rPr lang="fi-FI"/>
              <a:t>Muokkaa perustyyl. napsautt.</a:t>
            </a:r>
            <a:endParaRPr lang="fi-FI" dirty="0"/>
          </a:p>
        </p:txBody>
      </p:sp>
      <p:sp>
        <p:nvSpPr>
          <p:cNvPr id="9" name="Tekstin paikkamerkki 8">
            <a:extLst>
              <a:ext uri="{FF2B5EF4-FFF2-40B4-BE49-F238E27FC236}">
                <a16:creationId xmlns:a16="http://schemas.microsoft.com/office/drawing/2014/main" id="{CCFC2567-2D3D-4693-B59E-EBA2FFD29AD5}"/>
              </a:ext>
            </a:extLst>
          </p:cNvPr>
          <p:cNvSpPr>
            <a:spLocks noGrp="1"/>
          </p:cNvSpPr>
          <p:nvPr>
            <p:ph type="body" sz="quarter" idx="13"/>
          </p:nvPr>
        </p:nvSpPr>
        <p:spPr>
          <a:xfrm>
            <a:off x="540000" y="1692000"/>
            <a:ext cx="5220000" cy="4351338"/>
          </a:xfrm>
        </p:spPr>
        <p:txBody>
          <a:bodyPr/>
          <a:lstStyle>
            <a:lvl1pPr marL="216000" indent="-216000">
              <a:buFont typeface="Arial" panose="020B0604020202020204" pitchFamily="34" charset="0"/>
              <a:buChar char="•"/>
              <a:defRPr/>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ekstin paikkamerkki 8">
            <a:extLst>
              <a:ext uri="{FF2B5EF4-FFF2-40B4-BE49-F238E27FC236}">
                <a16:creationId xmlns:a16="http://schemas.microsoft.com/office/drawing/2014/main" id="{93491ADA-8EBC-42DE-B467-E4F91AC6956D}"/>
              </a:ext>
            </a:extLst>
          </p:cNvPr>
          <p:cNvSpPr>
            <a:spLocks noGrp="1"/>
          </p:cNvSpPr>
          <p:nvPr>
            <p:ph type="body" sz="quarter" idx="14"/>
          </p:nvPr>
        </p:nvSpPr>
        <p:spPr>
          <a:xfrm>
            <a:off x="6408000" y="1692000"/>
            <a:ext cx="52200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27DABBE5-979E-4B71-951D-A9FE78BC6D85}"/>
              </a:ext>
            </a:extLst>
          </p:cNvPr>
          <p:cNvSpPr>
            <a:spLocks noGrp="1"/>
          </p:cNvSpPr>
          <p:nvPr>
            <p:ph type="dt" sz="half" idx="15"/>
          </p:nvPr>
        </p:nvSpPr>
        <p:spPr/>
        <p:txBody>
          <a:bodyPr/>
          <a:lstStyle/>
          <a:p>
            <a:fld id="{BB64B3D9-C2DF-4D3B-A309-126ACDE1AB83}" type="datetime1">
              <a:rPr lang="fi-FI" smtClean="0"/>
              <a:t>13.3.2023</a:t>
            </a:fld>
            <a:endParaRPr lang="fi-FI"/>
          </a:p>
        </p:txBody>
      </p:sp>
      <p:sp>
        <p:nvSpPr>
          <p:cNvPr id="4" name="Alatunnisteen paikkamerkki 3">
            <a:extLst>
              <a:ext uri="{FF2B5EF4-FFF2-40B4-BE49-F238E27FC236}">
                <a16:creationId xmlns:a16="http://schemas.microsoft.com/office/drawing/2014/main" id="{F855C5CC-91C2-406C-9EF8-54DDC07D1F32}"/>
              </a:ext>
            </a:extLst>
          </p:cNvPr>
          <p:cNvSpPr>
            <a:spLocks noGrp="1"/>
          </p:cNvSpPr>
          <p:nvPr>
            <p:ph type="ftr" sz="quarter" idx="16"/>
          </p:nvPr>
        </p:nvSpPr>
        <p:spPr/>
        <p:txBody>
          <a:bodyPr/>
          <a:lstStyle/>
          <a:p>
            <a:endParaRPr lang="fi-FI" dirty="0"/>
          </a:p>
        </p:txBody>
      </p:sp>
      <p:sp>
        <p:nvSpPr>
          <p:cNvPr id="5" name="Dian numeron paikkamerkki 4">
            <a:extLst>
              <a:ext uri="{FF2B5EF4-FFF2-40B4-BE49-F238E27FC236}">
                <a16:creationId xmlns:a16="http://schemas.microsoft.com/office/drawing/2014/main" id="{2888F8ED-5292-4BB2-BFEF-68477895F814}"/>
              </a:ext>
            </a:extLst>
          </p:cNvPr>
          <p:cNvSpPr>
            <a:spLocks noGrp="1"/>
          </p:cNvSpPr>
          <p:nvPr>
            <p:ph type="sldNum" sz="quarter" idx="17"/>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260879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 tai nosto">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EE30280F-D683-4C1D-BA9C-E19DD9977BA2}"/>
              </a:ext>
            </a:extLst>
          </p:cNvPr>
          <p:cNvSpPr>
            <a:spLocks noGrp="1"/>
          </p:cNvSpPr>
          <p:nvPr>
            <p:ph type="pic" sz="quarter" idx="13"/>
          </p:nvPr>
        </p:nvSpPr>
        <p:spPr>
          <a:xfrm>
            <a:off x="6656388" y="0"/>
            <a:ext cx="5535612" cy="6867832"/>
          </a:xfrm>
          <a:custGeom>
            <a:avLst/>
            <a:gdLst>
              <a:gd name="connsiteX0" fmla="*/ 0 w 5535612"/>
              <a:gd name="connsiteY0" fmla="*/ 0 h 6858000"/>
              <a:gd name="connsiteX1" fmla="*/ 5535612 w 5535612"/>
              <a:gd name="connsiteY1" fmla="*/ 0 h 6858000"/>
              <a:gd name="connsiteX2" fmla="*/ 5535612 w 5535612"/>
              <a:gd name="connsiteY2" fmla="*/ 6858000 h 6858000"/>
              <a:gd name="connsiteX3" fmla="*/ 0 w 5535612"/>
              <a:gd name="connsiteY3" fmla="*/ 6858000 h 6858000"/>
              <a:gd name="connsiteX4" fmla="*/ 0 w 5535612"/>
              <a:gd name="connsiteY4" fmla="*/ 0 h 6858000"/>
              <a:gd name="connsiteX0" fmla="*/ 0 w 5535612"/>
              <a:gd name="connsiteY0" fmla="*/ 0 h 6867832"/>
              <a:gd name="connsiteX1" fmla="*/ 5535612 w 5535612"/>
              <a:gd name="connsiteY1" fmla="*/ 0 h 6867832"/>
              <a:gd name="connsiteX2" fmla="*/ 5535612 w 5535612"/>
              <a:gd name="connsiteY2" fmla="*/ 6858000 h 6867832"/>
              <a:gd name="connsiteX3" fmla="*/ 2674375 w 5535612"/>
              <a:gd name="connsiteY3" fmla="*/ 6867832 h 6867832"/>
              <a:gd name="connsiteX4" fmla="*/ 0 w 5535612"/>
              <a:gd name="connsiteY4" fmla="*/ 0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5612" h="6867832">
                <a:moveTo>
                  <a:pt x="0" y="0"/>
                </a:moveTo>
                <a:lnTo>
                  <a:pt x="5535612" y="0"/>
                </a:lnTo>
                <a:lnTo>
                  <a:pt x="5535612" y="6858000"/>
                </a:lnTo>
                <a:lnTo>
                  <a:pt x="2674375" y="6867832"/>
                </a:lnTo>
                <a:lnTo>
                  <a:pt x="0" y="0"/>
                </a:lnTo>
                <a:close/>
              </a:path>
            </a:pathLst>
          </a:custGeom>
          <a:ln>
            <a:noFill/>
          </a:ln>
        </p:spPr>
        <p:style>
          <a:lnRef idx="2">
            <a:schemeClr val="accent1"/>
          </a:lnRef>
          <a:fillRef idx="1">
            <a:schemeClr val="lt1"/>
          </a:fillRef>
          <a:effectRef idx="0">
            <a:schemeClr val="accent1"/>
          </a:effectRef>
          <a:fontRef idx="minor">
            <a:schemeClr val="dk1"/>
          </a:fontRef>
        </p:style>
        <p:txBody>
          <a:bodyPr/>
          <a:lstStyle/>
          <a:p>
            <a:r>
              <a:rPr lang="fi-FI"/>
              <a:t>Lisää kuva napsauttamalla kuvaketta</a:t>
            </a:r>
          </a:p>
        </p:txBody>
      </p:sp>
      <p:sp>
        <p:nvSpPr>
          <p:cNvPr id="7" name="Otsikko 6">
            <a:extLst>
              <a:ext uri="{FF2B5EF4-FFF2-40B4-BE49-F238E27FC236}">
                <a16:creationId xmlns:a16="http://schemas.microsoft.com/office/drawing/2014/main" id="{1A1685AD-22D4-4601-9BC6-B5AD3DCE05A0}"/>
              </a:ext>
            </a:extLst>
          </p:cNvPr>
          <p:cNvSpPr>
            <a:spLocks noGrp="1"/>
          </p:cNvSpPr>
          <p:nvPr>
            <p:ph type="title"/>
          </p:nvPr>
        </p:nvSpPr>
        <p:spPr>
          <a:xfrm>
            <a:off x="540000" y="540000"/>
            <a:ext cx="5580000" cy="5760000"/>
          </a:xfrm>
        </p:spPr>
        <p:txBody>
          <a:bodyPr anchor="ctr" anchorCtr="0">
            <a:normAutofit/>
          </a:bodyPr>
          <a:lstStyle>
            <a:lvl1pPr>
              <a:lnSpc>
                <a:spcPct val="90000"/>
              </a:lnSpc>
              <a:defRPr sz="3800" baseline="0"/>
            </a:lvl1pPr>
          </a:lstStyle>
          <a:p>
            <a:r>
              <a:rPr lang="fi-FI"/>
              <a:t>Muokkaa perustyyl. napsautt.</a:t>
            </a:r>
          </a:p>
        </p:txBody>
      </p:sp>
      <p:sp>
        <p:nvSpPr>
          <p:cNvPr id="2" name="Päivämäärän paikkamerkki 1">
            <a:extLst>
              <a:ext uri="{FF2B5EF4-FFF2-40B4-BE49-F238E27FC236}">
                <a16:creationId xmlns:a16="http://schemas.microsoft.com/office/drawing/2014/main" id="{4ABBBCCC-AC00-43A7-8477-89FAA6E6C6A4}"/>
              </a:ext>
            </a:extLst>
          </p:cNvPr>
          <p:cNvSpPr>
            <a:spLocks noGrp="1"/>
          </p:cNvSpPr>
          <p:nvPr>
            <p:ph type="dt" sz="half" idx="14"/>
          </p:nvPr>
        </p:nvSpPr>
        <p:spPr/>
        <p:txBody>
          <a:bodyPr/>
          <a:lstStyle/>
          <a:p>
            <a:fld id="{60C23177-81C6-4822-8CE2-4A6715D7BC16}" type="datetime1">
              <a:rPr lang="fi-FI" smtClean="0"/>
              <a:t>13.3.2023</a:t>
            </a:fld>
            <a:endParaRPr lang="fi-FI"/>
          </a:p>
        </p:txBody>
      </p:sp>
      <p:sp>
        <p:nvSpPr>
          <p:cNvPr id="3" name="Alatunnisteen paikkamerkki 2">
            <a:extLst>
              <a:ext uri="{FF2B5EF4-FFF2-40B4-BE49-F238E27FC236}">
                <a16:creationId xmlns:a16="http://schemas.microsoft.com/office/drawing/2014/main" id="{4F13AC6A-0AEC-4D3D-A648-7004FC923C65}"/>
              </a:ext>
            </a:extLst>
          </p:cNvPr>
          <p:cNvSpPr>
            <a:spLocks noGrp="1"/>
          </p:cNvSpPr>
          <p:nvPr>
            <p:ph type="ftr" sz="quarter" idx="15"/>
          </p:nvPr>
        </p:nvSpPr>
        <p:spPr/>
        <p:txBody>
          <a:bodyPr/>
          <a:lstStyle/>
          <a:p>
            <a:endParaRPr lang="fi-FI" dirty="0"/>
          </a:p>
        </p:txBody>
      </p:sp>
      <p:sp>
        <p:nvSpPr>
          <p:cNvPr id="4" name="Dian numeron paikkamerkki 3">
            <a:extLst>
              <a:ext uri="{FF2B5EF4-FFF2-40B4-BE49-F238E27FC236}">
                <a16:creationId xmlns:a16="http://schemas.microsoft.com/office/drawing/2014/main" id="{00DC5AE9-300D-41CE-B879-D22E8BBFF226}"/>
              </a:ext>
            </a:extLst>
          </p:cNvPr>
          <p:cNvSpPr>
            <a:spLocks noGrp="1"/>
          </p:cNvSpPr>
          <p:nvPr>
            <p:ph type="sldNum" sz="quarter" idx="16"/>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1804713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ä ja grafiikk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F3911C-5FB4-48D1-A672-900DDF1A507B}"/>
              </a:ext>
            </a:extLst>
          </p:cNvPr>
          <p:cNvSpPr>
            <a:spLocks noGrp="1"/>
          </p:cNvSpPr>
          <p:nvPr>
            <p:ph type="title"/>
          </p:nvPr>
        </p:nvSpPr>
        <p:spPr>
          <a:xfrm>
            <a:off x="540000" y="360000"/>
            <a:ext cx="5220000" cy="972000"/>
          </a:xfrm>
        </p:spPr>
        <p:txBody>
          <a:bodyPr/>
          <a:lstStyle/>
          <a:p>
            <a:r>
              <a:rPr lang="fi-FI"/>
              <a:t>Muokkaa perustyyl. napsautt.</a:t>
            </a:r>
          </a:p>
        </p:txBody>
      </p:sp>
      <p:sp>
        <p:nvSpPr>
          <p:cNvPr id="12" name="Kaavion paikkamerkki 11">
            <a:extLst>
              <a:ext uri="{FF2B5EF4-FFF2-40B4-BE49-F238E27FC236}">
                <a16:creationId xmlns:a16="http://schemas.microsoft.com/office/drawing/2014/main" id="{B81C5573-FA74-41F1-92C1-11E3450F3CE3}"/>
              </a:ext>
            </a:extLst>
          </p:cNvPr>
          <p:cNvSpPr>
            <a:spLocks noGrp="1"/>
          </p:cNvSpPr>
          <p:nvPr>
            <p:ph type="chart" sz="quarter" idx="13"/>
          </p:nvPr>
        </p:nvSpPr>
        <p:spPr>
          <a:xfrm>
            <a:off x="6466195" y="360363"/>
            <a:ext cx="5219700" cy="5760000"/>
          </a:xfrm>
        </p:spPr>
        <p:txBody>
          <a:bodyPr/>
          <a:lstStyle/>
          <a:p>
            <a:r>
              <a:rPr lang="fi-FI"/>
              <a:t>Lisää kaavio napsauttamalla kuvaketta</a:t>
            </a:r>
            <a:endParaRPr lang="fi-FI" dirty="0"/>
          </a:p>
        </p:txBody>
      </p:sp>
      <p:sp>
        <p:nvSpPr>
          <p:cNvPr id="8" name="Tekstin paikkamerkki 7">
            <a:extLst>
              <a:ext uri="{FF2B5EF4-FFF2-40B4-BE49-F238E27FC236}">
                <a16:creationId xmlns:a16="http://schemas.microsoft.com/office/drawing/2014/main" id="{AD067D7F-5108-4FF0-AE9C-BD0CDBC3FCCA}"/>
              </a:ext>
            </a:extLst>
          </p:cNvPr>
          <p:cNvSpPr>
            <a:spLocks noGrp="1"/>
          </p:cNvSpPr>
          <p:nvPr>
            <p:ph type="body" sz="quarter" idx="14"/>
          </p:nvPr>
        </p:nvSpPr>
        <p:spPr>
          <a:xfrm>
            <a:off x="540000" y="1692000"/>
            <a:ext cx="5199063" cy="44360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A865725A-2CA8-4B22-85E0-1332525E3486}"/>
              </a:ext>
            </a:extLst>
          </p:cNvPr>
          <p:cNvSpPr>
            <a:spLocks noGrp="1"/>
          </p:cNvSpPr>
          <p:nvPr>
            <p:ph type="dt" sz="half" idx="15"/>
          </p:nvPr>
        </p:nvSpPr>
        <p:spPr/>
        <p:txBody>
          <a:bodyPr/>
          <a:lstStyle/>
          <a:p>
            <a:fld id="{8420ACDD-AEFD-41DA-9C51-12B02F3B3DD9}" type="datetime1">
              <a:rPr lang="fi-FI" smtClean="0"/>
              <a:t>13.3.2023</a:t>
            </a:fld>
            <a:endParaRPr lang="fi-FI"/>
          </a:p>
        </p:txBody>
      </p:sp>
      <p:sp>
        <p:nvSpPr>
          <p:cNvPr id="4" name="Alatunnisteen paikkamerkki 3">
            <a:extLst>
              <a:ext uri="{FF2B5EF4-FFF2-40B4-BE49-F238E27FC236}">
                <a16:creationId xmlns:a16="http://schemas.microsoft.com/office/drawing/2014/main" id="{0C108747-3837-41D1-9177-91663635C4A1}"/>
              </a:ext>
            </a:extLst>
          </p:cNvPr>
          <p:cNvSpPr>
            <a:spLocks noGrp="1"/>
          </p:cNvSpPr>
          <p:nvPr>
            <p:ph type="ftr" sz="quarter" idx="16"/>
          </p:nvPr>
        </p:nvSpPr>
        <p:spPr/>
        <p:txBody>
          <a:bodyPr/>
          <a:lstStyle/>
          <a:p>
            <a:endParaRPr lang="fi-FI" dirty="0"/>
          </a:p>
        </p:txBody>
      </p:sp>
      <p:sp>
        <p:nvSpPr>
          <p:cNvPr id="5" name="Dian numeron paikkamerkki 4">
            <a:extLst>
              <a:ext uri="{FF2B5EF4-FFF2-40B4-BE49-F238E27FC236}">
                <a16:creationId xmlns:a16="http://schemas.microsoft.com/office/drawing/2014/main" id="{35F60A17-9867-450C-8D86-FE17CA4A982E}"/>
              </a:ext>
            </a:extLst>
          </p:cNvPr>
          <p:cNvSpPr>
            <a:spLocks noGrp="1"/>
          </p:cNvSpPr>
          <p:nvPr>
            <p:ph type="sldNum" sz="quarter" idx="17"/>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2903251427"/>
      </p:ext>
    </p:extLst>
  </p:cSld>
  <p:clrMapOvr>
    <a:masterClrMapping/>
  </p:clrMapOvr>
  <p:extLst>
    <p:ext uri="{DCECCB84-F9BA-43D5-87BE-67443E8EF086}">
      <p15:sldGuideLst xmlns:p15="http://schemas.microsoft.com/office/powerpoint/2012/main">
        <p15:guide id="2" pos="40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kti 8" hidden="1">
            <a:extLst>
              <a:ext uri="{FF2B5EF4-FFF2-40B4-BE49-F238E27FC236}">
                <a16:creationId xmlns:a16="http://schemas.microsoft.com/office/drawing/2014/main" id="{01FFD506-F864-4D82-A687-A4B63550FAEA}"/>
              </a:ext>
            </a:extLst>
          </p:cNvPr>
          <p:cNvGraphicFramePr>
            <a:graphicFrameLocks noChangeAspect="1"/>
          </p:cNvGraphicFramePr>
          <p:nvPr userDrawn="1">
            <p:custDataLst>
              <p:tags r:id="rId17"/>
            </p:custDataLst>
            <p:extLst>
              <p:ext uri="{D42A27DB-BD31-4B8C-83A1-F6EECF244321}">
                <p14:modId xmlns:p14="http://schemas.microsoft.com/office/powerpoint/2010/main" val="3419572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6" progId="TCLayout.ActiveDocument.1">
                  <p:embed/>
                </p:oleObj>
              </mc:Choice>
              <mc:Fallback>
                <p:oleObj name="think-cell Slide" r:id="rId19" imgW="395" imgH="396" progId="TCLayout.ActiveDocument.1">
                  <p:embed/>
                  <p:pic>
                    <p:nvPicPr>
                      <p:cNvPr id="9" name="Objekti 8" hidden="1">
                        <a:extLst>
                          <a:ext uri="{FF2B5EF4-FFF2-40B4-BE49-F238E27FC236}">
                            <a16:creationId xmlns:a16="http://schemas.microsoft.com/office/drawing/2014/main" id="{01FFD506-F864-4D82-A687-A4B63550FAEA}"/>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8" name="Suorakulmio 7" hidden="1">
            <a:extLst>
              <a:ext uri="{FF2B5EF4-FFF2-40B4-BE49-F238E27FC236}">
                <a16:creationId xmlns:a16="http://schemas.microsoft.com/office/drawing/2014/main" id="{FD5EC254-8AF4-4A4E-BB59-CCDD6B280DAE}"/>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3200" b="1" i="0" baseline="0" dirty="0">
              <a:latin typeface="Arial" panose="020B0604020202020204" pitchFamily="34" charset="0"/>
              <a:ea typeface="+mj-ea"/>
              <a:cs typeface="+mj-cs"/>
              <a:sym typeface="Arial" panose="020B0604020202020204" pitchFamily="34" charset="0"/>
            </a:endParaRPr>
          </a:p>
        </p:txBody>
      </p:sp>
      <p:sp>
        <p:nvSpPr>
          <p:cNvPr id="2" name="Otsikon paikkamerkki 1">
            <a:extLst>
              <a:ext uri="{FF2B5EF4-FFF2-40B4-BE49-F238E27FC236}">
                <a16:creationId xmlns:a16="http://schemas.microsoft.com/office/drawing/2014/main" id="{34F467FD-623F-4ACA-87E6-5F1356B1775D}"/>
              </a:ext>
            </a:extLst>
          </p:cNvPr>
          <p:cNvSpPr>
            <a:spLocks noGrp="1"/>
          </p:cNvSpPr>
          <p:nvPr>
            <p:ph type="title"/>
          </p:nvPr>
        </p:nvSpPr>
        <p:spPr>
          <a:xfrm>
            <a:off x="540000" y="360000"/>
            <a:ext cx="9000000" cy="972000"/>
          </a:xfrm>
          <a:prstGeom prst="rect">
            <a:avLst/>
          </a:prstGeom>
        </p:spPr>
        <p:txBody>
          <a:bodyPr vert="horz" lIns="0" tIns="0" rIns="0" bIns="0" rtlCol="0" anchor="b"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D4AD7BF9-5B1D-4AF7-9CDD-1F804BBA87B7}"/>
              </a:ext>
            </a:extLst>
          </p:cNvPr>
          <p:cNvSpPr>
            <a:spLocks noGrp="1"/>
          </p:cNvSpPr>
          <p:nvPr>
            <p:ph type="body" idx="1"/>
          </p:nvPr>
        </p:nvSpPr>
        <p:spPr>
          <a:xfrm>
            <a:off x="540000" y="1692000"/>
            <a:ext cx="6300000" cy="4572000"/>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6D4381B7-3DFF-420E-8B6A-B6ACA7BE5358}"/>
              </a:ext>
            </a:extLst>
          </p:cNvPr>
          <p:cNvSpPr>
            <a:spLocks noGrp="1"/>
          </p:cNvSpPr>
          <p:nvPr>
            <p:ph type="dt" sz="half" idx="2"/>
          </p:nvPr>
        </p:nvSpPr>
        <p:spPr>
          <a:xfrm>
            <a:off x="1574127" y="6462511"/>
            <a:ext cx="732232" cy="180001"/>
          </a:xfrm>
          <a:prstGeom prst="rect">
            <a:avLst/>
          </a:prstGeom>
        </p:spPr>
        <p:txBody>
          <a:bodyPr vert="horz" lIns="0" tIns="0" rIns="0" bIns="0" rtlCol="0" anchor="ctr"/>
          <a:lstStyle>
            <a:lvl1pPr algn="l">
              <a:defRPr sz="900">
                <a:solidFill>
                  <a:schemeClr val="accent1"/>
                </a:solidFill>
              </a:defRPr>
            </a:lvl1pPr>
          </a:lstStyle>
          <a:p>
            <a:fld id="{095CFC36-789F-4B6B-BEE7-671B9B40FD2A}" type="datetime1">
              <a:rPr lang="fi-FI" smtClean="0"/>
              <a:t>13.3.2023</a:t>
            </a:fld>
            <a:endParaRPr lang="fi-FI" dirty="0"/>
          </a:p>
        </p:txBody>
      </p:sp>
      <p:sp>
        <p:nvSpPr>
          <p:cNvPr id="6" name="Dian numeron paikkamerkki 5">
            <a:extLst>
              <a:ext uri="{FF2B5EF4-FFF2-40B4-BE49-F238E27FC236}">
                <a16:creationId xmlns:a16="http://schemas.microsoft.com/office/drawing/2014/main" id="{CDCAF5B3-53B6-4C7D-A6BE-5DB4C46A95B8}"/>
              </a:ext>
            </a:extLst>
          </p:cNvPr>
          <p:cNvSpPr>
            <a:spLocks noGrp="1"/>
          </p:cNvSpPr>
          <p:nvPr>
            <p:ph type="sldNum" sz="quarter" idx="4"/>
          </p:nvPr>
        </p:nvSpPr>
        <p:spPr>
          <a:xfrm>
            <a:off x="1233227" y="6462512"/>
            <a:ext cx="323834" cy="180000"/>
          </a:xfrm>
          <a:prstGeom prst="rect">
            <a:avLst/>
          </a:prstGeom>
        </p:spPr>
        <p:txBody>
          <a:bodyPr vert="horz" lIns="0" tIns="0" rIns="0" bIns="0" rtlCol="0" anchor="ctr"/>
          <a:lstStyle>
            <a:lvl1pPr algn="l">
              <a:defRPr sz="900">
                <a:solidFill>
                  <a:schemeClr val="accent1"/>
                </a:solidFill>
              </a:defRPr>
            </a:lvl1pPr>
          </a:lstStyle>
          <a:p>
            <a:fld id="{628F3778-6073-48C0-8E18-EFC09B82139A}" type="slidenum">
              <a:rPr lang="fi-FI" smtClean="0"/>
              <a:pPr/>
              <a:t>‹#›</a:t>
            </a:fld>
            <a:endParaRPr lang="fi-FI" dirty="0"/>
          </a:p>
        </p:txBody>
      </p:sp>
      <p:sp>
        <p:nvSpPr>
          <p:cNvPr id="5" name="Alatunnisteen paikkamerkki 4">
            <a:extLst>
              <a:ext uri="{FF2B5EF4-FFF2-40B4-BE49-F238E27FC236}">
                <a16:creationId xmlns:a16="http://schemas.microsoft.com/office/drawing/2014/main" id="{3DE342DE-6900-41D3-861D-47AE2BBF4B89}"/>
              </a:ext>
            </a:extLst>
          </p:cNvPr>
          <p:cNvSpPr>
            <a:spLocks noGrp="1"/>
          </p:cNvSpPr>
          <p:nvPr>
            <p:ph type="ftr" sz="quarter" idx="3"/>
          </p:nvPr>
        </p:nvSpPr>
        <p:spPr>
          <a:xfrm>
            <a:off x="2327401" y="6462511"/>
            <a:ext cx="4441819" cy="180001"/>
          </a:xfrm>
          <a:prstGeom prst="rect">
            <a:avLst/>
          </a:prstGeom>
        </p:spPr>
        <p:txBody>
          <a:bodyPr vert="horz" lIns="0" tIns="0" rIns="0" bIns="0" rtlCol="0" anchor="ctr"/>
          <a:lstStyle>
            <a:lvl1pPr algn="l">
              <a:defRPr sz="900">
                <a:solidFill>
                  <a:schemeClr val="accent1"/>
                </a:solidFill>
              </a:defRPr>
            </a:lvl1pPr>
          </a:lstStyle>
          <a:p>
            <a:endParaRPr lang="fi-FI" dirty="0"/>
          </a:p>
        </p:txBody>
      </p:sp>
      <p:pic>
        <p:nvPicPr>
          <p:cNvPr id="10" name="Kuva 9" descr="Kuva, joka sisältää kohteen näyttö, objekti, valaistu, istuminen&#10;&#10;Kuvaus luotu automaattisesti">
            <a:extLst>
              <a:ext uri="{FF2B5EF4-FFF2-40B4-BE49-F238E27FC236}">
                <a16:creationId xmlns:a16="http://schemas.microsoft.com/office/drawing/2014/main" id="{5E5D83C3-C317-4DEE-83C5-14F848682962}"/>
              </a:ext>
            </a:extLst>
          </p:cNvPr>
          <p:cNvPicPr>
            <a:picLocks noChangeAspect="1"/>
          </p:cNvPicPr>
          <p:nvPr userDrawn="1"/>
        </p:nvPicPr>
        <p:blipFill>
          <a:blip r:embed="rId21" cstate="hqprint">
            <a:extLst>
              <a:ext uri="{28A0092B-C50C-407E-A947-70E740481C1C}">
                <a14:useLocalDpi xmlns:a14="http://schemas.microsoft.com/office/drawing/2010/main" val="0"/>
              </a:ext>
            </a:extLst>
          </a:blip>
          <a:stretch>
            <a:fillRect/>
          </a:stretch>
        </p:blipFill>
        <p:spPr>
          <a:xfrm>
            <a:off x="552700" y="6432756"/>
            <a:ext cx="534098" cy="180000"/>
          </a:xfrm>
          <a:prstGeom prst="rect">
            <a:avLst/>
          </a:prstGeom>
        </p:spPr>
      </p:pic>
    </p:spTree>
    <p:extLst>
      <p:ext uri="{BB962C8B-B14F-4D97-AF65-F5344CB8AC3E}">
        <p14:creationId xmlns:p14="http://schemas.microsoft.com/office/powerpoint/2010/main" val="186955080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0" r:id="rId3"/>
    <p:sldLayoutId id="2147483661" r:id="rId4"/>
    <p:sldLayoutId id="2147483663" r:id="rId5"/>
    <p:sldLayoutId id="2147483666" r:id="rId6"/>
    <p:sldLayoutId id="2147483652" r:id="rId7"/>
    <p:sldLayoutId id="2147483664" r:id="rId8"/>
    <p:sldLayoutId id="2147483650" r:id="rId9"/>
    <p:sldLayoutId id="2147483665" r:id="rId10"/>
    <p:sldLayoutId id="2147483654" r:id="rId11"/>
    <p:sldLayoutId id="2147483668" r:id="rId12"/>
    <p:sldLayoutId id="2147483669" r:id="rId13"/>
    <p:sldLayoutId id="2147483670" r:id="rId14"/>
    <p:sldLayoutId id="2147483671" r:id="rId15"/>
  </p:sldLayoutIdLst>
  <p:hf hdr="0"/>
  <p:txStyles>
    <p:titleStyle>
      <a:lvl1pPr algn="l" defTabSz="360000" rtl="0" eaLnBrk="1" latinLnBrk="0" hangingPunct="1">
        <a:lnSpc>
          <a:spcPct val="85000"/>
        </a:lnSpc>
        <a:spcBef>
          <a:spcPct val="0"/>
        </a:spcBef>
        <a:buNone/>
        <a:defRPr sz="3200" b="1" kern="1200" spc="-20" baseline="0">
          <a:solidFill>
            <a:schemeClr val="accent1"/>
          </a:solidFill>
          <a:latin typeface="+mj-lt"/>
          <a:ea typeface="+mj-ea"/>
          <a:cs typeface="+mj-cs"/>
        </a:defRPr>
      </a:lvl1pPr>
    </p:titleStyle>
    <p:bodyStyle>
      <a:lvl1pPr marL="216000" indent="-216000" algn="l" defTabSz="2160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31800" indent="-216000" algn="l" defTabSz="2160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2pPr>
      <a:lvl3pPr marL="648000" indent="-216000" algn="l" defTabSz="2160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3pPr>
      <a:lvl4pPr marL="864000" indent="-216000" algn="l" defTabSz="2160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1080000" indent="-216000" algn="l" defTabSz="2160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7" userDrawn="1">
          <p15:clr>
            <a:srgbClr val="F26B43"/>
          </p15:clr>
        </p15:guide>
        <p15:guide id="4" orient="horz" pos="4156" userDrawn="1">
          <p15:clr>
            <a:srgbClr val="F26B43"/>
          </p15:clr>
        </p15:guide>
        <p15:guide id="5" pos="735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chart" Target="../charts/chart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87FBA1-EDCE-4B8C-AE5E-65EEF9865EB0}"/>
              </a:ext>
            </a:extLst>
          </p:cNvPr>
          <p:cNvSpPr>
            <a:spLocks noGrp="1"/>
          </p:cNvSpPr>
          <p:nvPr>
            <p:ph type="ctrTitle"/>
          </p:nvPr>
        </p:nvSpPr>
        <p:spPr/>
        <p:txBody>
          <a:bodyPr/>
          <a:lstStyle/>
          <a:p>
            <a:r>
              <a:rPr lang="fi-FI" dirty="0"/>
              <a:t>Saaripoikkeuksen arviointi</a:t>
            </a:r>
          </a:p>
        </p:txBody>
      </p:sp>
      <p:sp>
        <p:nvSpPr>
          <p:cNvPr id="3" name="Alaotsikko 2">
            <a:extLst>
              <a:ext uri="{FF2B5EF4-FFF2-40B4-BE49-F238E27FC236}">
                <a16:creationId xmlns:a16="http://schemas.microsoft.com/office/drawing/2014/main" id="{D6B4B423-150F-4BD3-B5A8-5FE8DFE33921}"/>
              </a:ext>
            </a:extLst>
          </p:cNvPr>
          <p:cNvSpPr>
            <a:spLocks noGrp="1"/>
          </p:cNvSpPr>
          <p:nvPr>
            <p:ph type="subTitle" idx="1"/>
          </p:nvPr>
        </p:nvSpPr>
        <p:spPr/>
        <p:txBody>
          <a:bodyPr/>
          <a:lstStyle/>
          <a:p>
            <a:r>
              <a:rPr lang="fi-FI" dirty="0"/>
              <a:t>13.3.2023</a:t>
            </a:r>
          </a:p>
        </p:txBody>
      </p:sp>
      <p:pic>
        <p:nvPicPr>
          <p:cNvPr id="16" name="Picture Placeholder 15" descr="A picture containing water, sky, outdoor, boat&#10;&#10;Description automatically generated">
            <a:extLst>
              <a:ext uri="{FF2B5EF4-FFF2-40B4-BE49-F238E27FC236}">
                <a16:creationId xmlns:a16="http://schemas.microsoft.com/office/drawing/2014/main" id="{38A58638-E23B-6FD6-14E5-35E3FE625FD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6862" r="33061"/>
          <a:stretch/>
        </p:blipFill>
        <p:spPr>
          <a:xfrm>
            <a:off x="-21022" y="-21020"/>
            <a:ext cx="6165763" cy="6888830"/>
          </a:xfrm>
        </p:spPr>
      </p:pic>
    </p:spTree>
    <p:extLst>
      <p:ext uri="{BB962C8B-B14F-4D97-AF65-F5344CB8AC3E}">
        <p14:creationId xmlns:p14="http://schemas.microsoft.com/office/powerpoint/2010/main" val="3790423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36FD-4B59-9744-36B4-4389A2C92D9A}"/>
              </a:ext>
            </a:extLst>
          </p:cNvPr>
          <p:cNvSpPr>
            <a:spLocks noGrp="1"/>
          </p:cNvSpPr>
          <p:nvPr>
            <p:ph type="title"/>
          </p:nvPr>
        </p:nvSpPr>
        <p:spPr/>
        <p:txBody>
          <a:bodyPr/>
          <a:lstStyle/>
          <a:p>
            <a:r>
              <a:rPr lang="fi-FI" dirty="0"/>
              <a:t>Päästöoikeuksien kustannukset saaripoikkeuksen kanssa</a:t>
            </a:r>
          </a:p>
        </p:txBody>
      </p:sp>
      <p:sp>
        <p:nvSpPr>
          <p:cNvPr id="3" name="Text Placeholder 2">
            <a:extLst>
              <a:ext uri="{FF2B5EF4-FFF2-40B4-BE49-F238E27FC236}">
                <a16:creationId xmlns:a16="http://schemas.microsoft.com/office/drawing/2014/main" id="{BDA735CD-A96A-718C-3DBB-F0076C0951A8}"/>
              </a:ext>
            </a:extLst>
          </p:cNvPr>
          <p:cNvSpPr>
            <a:spLocks noGrp="1"/>
          </p:cNvSpPr>
          <p:nvPr>
            <p:ph type="body" sz="quarter" idx="13"/>
          </p:nvPr>
        </p:nvSpPr>
        <p:spPr>
          <a:xfrm>
            <a:off x="540000" y="1637775"/>
            <a:ext cx="5223492" cy="4405562"/>
          </a:xfrm>
        </p:spPr>
        <p:txBody>
          <a:bodyPr/>
          <a:lstStyle/>
          <a:p>
            <a:pPr marL="0" indent="0">
              <a:buNone/>
            </a:pPr>
            <a:r>
              <a:rPr lang="fi-FI" sz="1300" dirty="0"/>
              <a:t>Taulukossa 8 esitetään arviot tarkastelluilla reiteillä ja liikennöinnissä päästökaupan piiriin tulevien päästöoikeuksien täysihintaisista hankintakustannuksista tilanteessa (vuosi 2026), jossa saaripoikkeus on otettu käyttöön ja päästökaupan säännöt ovat kuten ne on määritelty kolmannesta vuodesta eteenpäin. Päästöoikeuden hintana on käytetty 100 euroa hiilidioksiditonnia kohden. </a:t>
            </a:r>
          </a:p>
          <a:p>
            <a:pPr marL="0" indent="0">
              <a:buNone/>
            </a:pPr>
            <a:r>
              <a:rPr lang="fi-FI" sz="1300" dirty="0"/>
              <a:t>Saaripoikkeuksen mukainen huojennus määritetään poistamalla Manner-Suomi–Ahvenanmaa-välisen osuuden päästöt päästöoikeuksien täydestä hankintakustannuksesta. </a:t>
            </a:r>
          </a:p>
          <a:p>
            <a:pPr marL="0" indent="0">
              <a:buNone/>
            </a:pPr>
            <a:r>
              <a:rPr lang="fi-FI" sz="1300" dirty="0"/>
              <a:t>Päästöoikeuksien ensimmäisten vuosien alennusten seurauksena saaripoikkeuksen tuoman huojennuksen suuruus olisi 7,2 miljoonaa euroa vuonna 2024 ja 12,7 miljoonaa euroa vuonna 2025.</a:t>
            </a:r>
          </a:p>
          <a:p>
            <a:pPr marL="0" indent="0">
              <a:buNone/>
            </a:pPr>
            <a:r>
              <a:rPr lang="fi-FI" sz="1300" dirty="0"/>
              <a:t>Saaripoikkeus tarkoittaa laskennallisesti 18,1 miljoonan euron vuotuista maksuhuojennusta Manner-Suomen ja Ahvenanmaan väliselle matkustaja-alusliikenteelle päästökaupan toimintavuosina 2026–2030. </a:t>
            </a:r>
          </a:p>
          <a:p>
            <a:pPr marL="0" indent="0">
              <a:buNone/>
            </a:pPr>
            <a:r>
              <a:rPr lang="fi-FI" sz="1300" dirty="0"/>
              <a:t>Käytännössä niin päästökaupan lisäkustannukset kuin saaripoikkeuksen mahdollistama huojennus kohdistuisivat kuitenkin suurelta osin Suomen ja Ruotsin välisille Ahvenanmaan kautta kulkeville matkustus- ja kuljetusvirroille, jotka eivät liity muutoin suoraan Ahvenanmaahan ja sen talouteen.</a:t>
            </a:r>
          </a:p>
          <a:p>
            <a:pPr marL="0" indent="0">
              <a:buNone/>
            </a:pPr>
            <a:endParaRPr lang="fi-FI" sz="1400" dirty="0"/>
          </a:p>
          <a:p>
            <a:pPr marL="0" indent="0">
              <a:buNone/>
            </a:pPr>
            <a:endParaRPr lang="fi-FI" sz="1400" dirty="0"/>
          </a:p>
          <a:p>
            <a:pPr marL="0" indent="0">
              <a:buNone/>
            </a:pPr>
            <a:endParaRPr lang="fi-FI" sz="1400" dirty="0"/>
          </a:p>
          <a:p>
            <a:pPr marL="342900" indent="-342900">
              <a:buFont typeface="+mj-lt"/>
              <a:buAutoNum type="arabicPeriod"/>
            </a:pPr>
            <a:endParaRPr lang="fi-FI" sz="1400" dirty="0"/>
          </a:p>
          <a:p>
            <a:pPr marL="342900" indent="-342900">
              <a:buFont typeface="+mj-lt"/>
              <a:buAutoNum type="arabicPeriod"/>
            </a:pPr>
            <a:endParaRPr lang="fi-FI" sz="1400" dirty="0"/>
          </a:p>
          <a:p>
            <a:pPr marL="342900" indent="-342900">
              <a:buFont typeface="+mj-lt"/>
              <a:buAutoNum type="arabicPeriod"/>
            </a:pPr>
            <a:endParaRPr lang="fi-FI" sz="1400" dirty="0"/>
          </a:p>
          <a:p>
            <a:pPr marL="342900" indent="-342900">
              <a:buFont typeface="+mj-lt"/>
              <a:buAutoNum type="arabicPeriod"/>
            </a:pPr>
            <a:endParaRPr lang="fi-FI" sz="1400" dirty="0"/>
          </a:p>
        </p:txBody>
      </p:sp>
      <p:sp>
        <p:nvSpPr>
          <p:cNvPr id="5" name="Date Placeholder 4">
            <a:extLst>
              <a:ext uri="{FF2B5EF4-FFF2-40B4-BE49-F238E27FC236}">
                <a16:creationId xmlns:a16="http://schemas.microsoft.com/office/drawing/2014/main" id="{65BA3C8B-81BC-1ED5-058C-BF3D9AB8D131}"/>
              </a:ext>
            </a:extLst>
          </p:cNvPr>
          <p:cNvSpPr>
            <a:spLocks noGrp="1"/>
          </p:cNvSpPr>
          <p:nvPr>
            <p:ph type="dt" sz="half" idx="15"/>
          </p:nvPr>
        </p:nvSpPr>
        <p:spPr/>
        <p:txBody>
          <a:bodyPr/>
          <a:lstStyle/>
          <a:p>
            <a:fld id="{BB64B3D9-C2DF-4D3B-A309-126ACDE1AB83}" type="datetime1">
              <a:rPr lang="fi-FI" smtClean="0"/>
              <a:t>13.3.2023</a:t>
            </a:fld>
            <a:endParaRPr lang="fi-FI"/>
          </a:p>
        </p:txBody>
      </p:sp>
      <p:sp>
        <p:nvSpPr>
          <p:cNvPr id="6" name="Footer Placeholder 5">
            <a:extLst>
              <a:ext uri="{FF2B5EF4-FFF2-40B4-BE49-F238E27FC236}">
                <a16:creationId xmlns:a16="http://schemas.microsoft.com/office/drawing/2014/main" id="{746A69A6-BE66-1377-17E2-F1B557010760}"/>
              </a:ext>
            </a:extLst>
          </p:cNvPr>
          <p:cNvSpPr>
            <a:spLocks noGrp="1"/>
          </p:cNvSpPr>
          <p:nvPr>
            <p:ph type="ftr" sz="quarter" idx="16"/>
          </p:nvPr>
        </p:nvSpPr>
        <p:spPr/>
        <p:txBody>
          <a:bodyPr/>
          <a:lstStyle/>
          <a:p>
            <a:endParaRPr lang="fi-FI" dirty="0"/>
          </a:p>
        </p:txBody>
      </p:sp>
      <p:sp>
        <p:nvSpPr>
          <p:cNvPr id="7" name="Slide Number Placeholder 6">
            <a:extLst>
              <a:ext uri="{FF2B5EF4-FFF2-40B4-BE49-F238E27FC236}">
                <a16:creationId xmlns:a16="http://schemas.microsoft.com/office/drawing/2014/main" id="{F7BF6FAB-9385-82B4-2A05-BB119401672E}"/>
              </a:ext>
            </a:extLst>
          </p:cNvPr>
          <p:cNvSpPr>
            <a:spLocks noGrp="1"/>
          </p:cNvSpPr>
          <p:nvPr>
            <p:ph type="sldNum" sz="quarter" idx="17"/>
          </p:nvPr>
        </p:nvSpPr>
        <p:spPr/>
        <p:txBody>
          <a:bodyPr/>
          <a:lstStyle/>
          <a:p>
            <a:fld id="{628F3778-6073-48C0-8E18-EFC09B82139A}" type="slidenum">
              <a:rPr lang="fi-FI" smtClean="0"/>
              <a:pPr/>
              <a:t>10</a:t>
            </a:fld>
            <a:endParaRPr lang="fi-FI"/>
          </a:p>
        </p:txBody>
      </p:sp>
      <p:graphicFrame>
        <p:nvGraphicFramePr>
          <p:cNvPr id="10" name="Table 9">
            <a:extLst>
              <a:ext uri="{FF2B5EF4-FFF2-40B4-BE49-F238E27FC236}">
                <a16:creationId xmlns:a16="http://schemas.microsoft.com/office/drawing/2014/main" id="{4C752D04-71BC-B453-F986-3CBA1F6887C3}"/>
              </a:ext>
            </a:extLst>
          </p:cNvPr>
          <p:cNvGraphicFramePr>
            <a:graphicFrameLocks noGrp="1"/>
          </p:cNvGraphicFramePr>
          <p:nvPr>
            <p:extLst>
              <p:ext uri="{D42A27DB-BD31-4B8C-83A1-F6EECF244321}">
                <p14:modId xmlns:p14="http://schemas.microsoft.com/office/powerpoint/2010/main" val="3587343165"/>
              </p:ext>
            </p:extLst>
          </p:nvPr>
        </p:nvGraphicFramePr>
        <p:xfrm>
          <a:off x="6084000" y="2263143"/>
          <a:ext cx="5627298" cy="4162149"/>
        </p:xfrm>
        <a:graphic>
          <a:graphicData uri="http://schemas.openxmlformats.org/drawingml/2006/table">
            <a:tbl>
              <a:tblPr firstRow="1" bandRow="1">
                <a:tableStyleId>{5C22544A-7EE6-4342-B048-85BDC9FD1C3A}</a:tableStyleId>
              </a:tblPr>
              <a:tblGrid>
                <a:gridCol w="2435525">
                  <a:extLst>
                    <a:ext uri="{9D8B030D-6E8A-4147-A177-3AD203B41FA5}">
                      <a16:colId xmlns:a16="http://schemas.microsoft.com/office/drawing/2014/main" val="3665127190"/>
                    </a:ext>
                  </a:extLst>
                </a:gridCol>
                <a:gridCol w="1130060">
                  <a:extLst>
                    <a:ext uri="{9D8B030D-6E8A-4147-A177-3AD203B41FA5}">
                      <a16:colId xmlns:a16="http://schemas.microsoft.com/office/drawing/2014/main" val="677869801"/>
                    </a:ext>
                  </a:extLst>
                </a:gridCol>
                <a:gridCol w="1173192">
                  <a:extLst>
                    <a:ext uri="{9D8B030D-6E8A-4147-A177-3AD203B41FA5}">
                      <a16:colId xmlns:a16="http://schemas.microsoft.com/office/drawing/2014/main" val="117770781"/>
                    </a:ext>
                  </a:extLst>
                </a:gridCol>
                <a:gridCol w="888521">
                  <a:extLst>
                    <a:ext uri="{9D8B030D-6E8A-4147-A177-3AD203B41FA5}">
                      <a16:colId xmlns:a16="http://schemas.microsoft.com/office/drawing/2014/main" val="1413646571"/>
                    </a:ext>
                  </a:extLst>
                </a:gridCol>
              </a:tblGrid>
              <a:tr h="788125">
                <a:tc>
                  <a:txBody>
                    <a:bodyPr/>
                    <a:lstStyle/>
                    <a:p>
                      <a:pPr algn="l" fontAlgn="ctr"/>
                      <a:endParaRPr lang="fi-FI" sz="1200" b="1" i="0" u="none" strike="noStrike" dirty="0">
                        <a:solidFill>
                          <a:schemeClr val="bg1"/>
                        </a:solidFill>
                        <a:effectLst/>
                        <a:latin typeface="+mj-lt"/>
                      </a:endParaRPr>
                    </a:p>
                  </a:txBody>
                  <a:tcPr marL="72000" marR="72000" marT="72000" marB="72000" anchor="ctr"/>
                </a:tc>
                <a:tc>
                  <a:txBody>
                    <a:bodyPr/>
                    <a:lstStyle/>
                    <a:p>
                      <a:pPr algn="l" fontAlgn="ctr"/>
                      <a:r>
                        <a:rPr lang="fi-FI" sz="1200" b="1" u="none" strike="noStrike" dirty="0">
                          <a:solidFill>
                            <a:schemeClr val="bg1"/>
                          </a:solidFill>
                          <a:effectLst/>
                          <a:latin typeface="+mj-lt"/>
                        </a:rPr>
                        <a:t>Manner-Suomi-Ahvenanmaa</a:t>
                      </a:r>
                    </a:p>
                  </a:txBody>
                  <a:tcPr marL="72000" marR="72000" marT="72000" marB="72000" anchor="ctr"/>
                </a:tc>
                <a:tc>
                  <a:txBody>
                    <a:bodyPr/>
                    <a:lstStyle/>
                    <a:p>
                      <a:pPr algn="l" fontAlgn="ctr"/>
                      <a:r>
                        <a:rPr lang="fi-FI" sz="1200" b="1" u="none" strike="noStrike" dirty="0">
                          <a:solidFill>
                            <a:schemeClr val="bg1"/>
                          </a:solidFill>
                          <a:effectLst/>
                          <a:latin typeface="+mj-lt"/>
                        </a:rPr>
                        <a:t>Ahvenanmaa-Ruotsi</a:t>
                      </a:r>
                    </a:p>
                  </a:txBody>
                  <a:tcPr marL="72000" marR="72000" marT="72000" marB="72000" anchor="ctr"/>
                </a:tc>
                <a:tc>
                  <a:txBody>
                    <a:bodyPr/>
                    <a:lstStyle/>
                    <a:p>
                      <a:pPr algn="l" fontAlgn="ctr"/>
                      <a:r>
                        <a:rPr lang="fi-FI" sz="1200" b="1" u="none" strike="noStrike" dirty="0">
                          <a:solidFill>
                            <a:schemeClr val="bg1"/>
                          </a:solidFill>
                          <a:effectLst/>
                          <a:latin typeface="+mj-lt"/>
                        </a:rPr>
                        <a:t>Koko reitti</a:t>
                      </a:r>
                    </a:p>
                  </a:txBody>
                  <a:tcPr marL="72000" marR="72000" marT="72000" marB="72000" anchor="ctr"/>
                </a:tc>
                <a:extLst>
                  <a:ext uri="{0D108BD9-81ED-4DB2-BD59-A6C34878D82A}">
                    <a16:rowId xmlns:a16="http://schemas.microsoft.com/office/drawing/2014/main" val="1833527731"/>
                  </a:ext>
                </a:extLst>
              </a:tr>
              <a:tr h="820001">
                <a:tc>
                  <a:txBody>
                    <a:bodyPr/>
                    <a:lstStyle/>
                    <a:p>
                      <a:pPr algn="l" fontAlgn="ctr"/>
                      <a:r>
                        <a:rPr lang="fi-FI" sz="1200" b="1" u="none" strike="noStrike" dirty="0">
                          <a:solidFill>
                            <a:schemeClr val="tx1"/>
                          </a:solidFill>
                          <a:effectLst/>
                          <a:latin typeface="+mj-lt"/>
                        </a:rPr>
                        <a:t>Manner-Suomi–Ahvenanmaa–Ruotsi</a:t>
                      </a:r>
                      <a:r>
                        <a:rPr lang="fi-FI" sz="1200" u="none" strike="noStrike" dirty="0">
                          <a:solidFill>
                            <a:schemeClr val="tx1"/>
                          </a:solidFill>
                          <a:effectLst/>
                          <a:latin typeface="+mj-lt"/>
                        </a:rPr>
                        <a:t> </a:t>
                      </a:r>
                      <a:r>
                        <a:rPr lang="fi-FI" sz="1200" u="none" strike="noStrike" kern="1200" dirty="0">
                          <a:solidFill>
                            <a:schemeClr val="tx1"/>
                          </a:solidFill>
                          <a:effectLst/>
                          <a:latin typeface="+mn-lt"/>
                          <a:ea typeface="+mn-ea"/>
                          <a:cs typeface="+mn-cs"/>
                        </a:rPr>
                        <a:t>(vain Suomi-Ahvenanmaa-Ruotsi -reiteillä liikennöivien alusten päästöt)</a:t>
                      </a:r>
                      <a:endParaRPr lang="fi-FI" sz="1200" b="0" i="0" u="none" strike="noStrike" kern="1200" dirty="0">
                        <a:solidFill>
                          <a:schemeClr val="tx1"/>
                        </a:solidFill>
                        <a:effectLst/>
                        <a:latin typeface="+mn-lt"/>
                        <a:ea typeface="+mn-ea"/>
                        <a:cs typeface="+mn-cs"/>
                      </a:endParaRPr>
                    </a:p>
                  </a:txBody>
                  <a:tcPr marL="72000" marR="72000" marT="72000" marB="72000" anchor="ctr"/>
                </a:tc>
                <a:tc>
                  <a:txBody>
                    <a:bodyPr/>
                    <a:lstStyle/>
                    <a:p>
                      <a:pPr algn="ctr" fontAlgn="ctr"/>
                      <a:r>
                        <a:rPr lang="fi-FI" sz="1200" b="0" i="0" u="none" strike="noStrike" dirty="0">
                          <a:solidFill>
                            <a:schemeClr val="tx1"/>
                          </a:solidFill>
                          <a:effectLst/>
                          <a:latin typeface="+mj-lt"/>
                        </a:rPr>
                        <a:t>0 M€</a:t>
                      </a:r>
                    </a:p>
                    <a:p>
                      <a:pPr algn="ctr" fontAlgn="ctr"/>
                      <a:r>
                        <a:rPr lang="fi-FI" sz="1200" b="0" i="0" u="none" strike="noStrike" dirty="0">
                          <a:solidFill>
                            <a:schemeClr val="tx1"/>
                          </a:solidFill>
                          <a:effectLst/>
                          <a:latin typeface="+mj-lt"/>
                        </a:rPr>
                        <a:t>(-18,1 M€)</a:t>
                      </a:r>
                    </a:p>
                  </a:txBody>
                  <a:tcPr marL="72000" marR="72000" marT="72000" marB="72000" anchor="ctr"/>
                </a:tc>
                <a:tc>
                  <a:txBody>
                    <a:bodyPr/>
                    <a:lstStyle/>
                    <a:p>
                      <a:pPr algn="ctr" fontAlgn="ctr"/>
                      <a:r>
                        <a:rPr lang="fi-FI" sz="1200" b="0" i="0" u="none" strike="noStrike" dirty="0">
                          <a:solidFill>
                            <a:schemeClr val="tx1"/>
                          </a:solidFill>
                          <a:effectLst/>
                          <a:latin typeface="+mj-lt"/>
                        </a:rPr>
                        <a:t>16,4 M€</a:t>
                      </a:r>
                    </a:p>
                  </a:txBody>
                  <a:tcPr marL="72000" marR="72000" marT="72000" marB="72000" anchor="ctr"/>
                </a:tc>
                <a:tc>
                  <a:txBody>
                    <a:bodyPr/>
                    <a:lstStyle/>
                    <a:p>
                      <a:pPr algn="ctr" fontAlgn="ctr"/>
                      <a:r>
                        <a:rPr lang="fi-FI" sz="1200" b="1" i="0" u="none" strike="noStrike" dirty="0">
                          <a:solidFill>
                            <a:schemeClr val="tx1"/>
                          </a:solidFill>
                          <a:effectLst/>
                          <a:latin typeface="+mj-lt"/>
                        </a:rPr>
                        <a:t>16,4 M€</a:t>
                      </a:r>
                    </a:p>
                    <a:p>
                      <a:pPr marL="0" marR="0" lvl="0" indent="0" algn="ctr" defTabSz="914400" rtl="0" eaLnBrk="1" fontAlgn="ctr" latinLnBrk="0" hangingPunct="1">
                        <a:lnSpc>
                          <a:spcPct val="100000"/>
                        </a:lnSpc>
                        <a:spcBef>
                          <a:spcPts val="0"/>
                        </a:spcBef>
                        <a:spcAft>
                          <a:spcPts val="0"/>
                        </a:spcAft>
                        <a:buClrTx/>
                        <a:buSzTx/>
                        <a:buFontTx/>
                        <a:buNone/>
                        <a:tabLst/>
                        <a:defRPr/>
                      </a:pPr>
                      <a:r>
                        <a:rPr lang="fi-FI" sz="1200" b="0" i="0" u="none" strike="noStrike" kern="1200" dirty="0">
                          <a:solidFill>
                            <a:schemeClr val="tx1"/>
                          </a:solidFill>
                          <a:effectLst/>
                          <a:latin typeface="+mn-lt"/>
                          <a:ea typeface="+mn-ea"/>
                          <a:cs typeface="+mn-cs"/>
                        </a:rPr>
                        <a:t>(-18,1 M€)</a:t>
                      </a:r>
                    </a:p>
                  </a:txBody>
                  <a:tcPr marL="72000" marR="72000" marT="72000" marB="72000" anchor="ctr"/>
                </a:tc>
                <a:extLst>
                  <a:ext uri="{0D108BD9-81ED-4DB2-BD59-A6C34878D82A}">
                    <a16:rowId xmlns:a16="http://schemas.microsoft.com/office/drawing/2014/main" val="1382799115"/>
                  </a:ext>
                </a:extLst>
              </a:tr>
              <a:tr h="820001">
                <a:tc>
                  <a:txBody>
                    <a:bodyPr/>
                    <a:lstStyle/>
                    <a:p>
                      <a:pPr algn="l" fontAlgn="ctr"/>
                      <a:r>
                        <a:rPr lang="fi-FI" sz="1200" b="1" u="none" strike="noStrike" dirty="0">
                          <a:solidFill>
                            <a:schemeClr val="tx1"/>
                          </a:solidFill>
                          <a:effectLst/>
                          <a:latin typeface="+mj-lt"/>
                        </a:rPr>
                        <a:t>Manner-Suomi–Ahvenanmaa–Ruotsi</a:t>
                      </a:r>
                      <a:r>
                        <a:rPr lang="fi-FI" sz="1200" u="none" strike="noStrike" dirty="0">
                          <a:solidFill>
                            <a:schemeClr val="tx1"/>
                          </a:solidFill>
                          <a:effectLst/>
                          <a:latin typeface="+mj-lt"/>
                        </a:rPr>
                        <a:t> (vain Suomi</a:t>
                      </a:r>
                      <a:r>
                        <a:rPr lang="fi-FI" sz="1200" u="none" strike="noStrike" kern="1200" dirty="0">
                          <a:solidFill>
                            <a:schemeClr val="tx1"/>
                          </a:solidFill>
                          <a:effectLst/>
                          <a:latin typeface="+mn-lt"/>
                          <a:ea typeface="+mn-ea"/>
                          <a:cs typeface="+mn-cs"/>
                        </a:rPr>
                        <a:t>–</a:t>
                      </a:r>
                      <a:r>
                        <a:rPr lang="fi-FI" sz="1200" u="none" strike="noStrike" dirty="0">
                          <a:solidFill>
                            <a:schemeClr val="tx1"/>
                          </a:solidFill>
                          <a:effectLst/>
                          <a:latin typeface="+mj-lt"/>
                        </a:rPr>
                        <a:t>Ahvenanmaa–Ruotsi -reiteillä liikennöivien alusten päästöt)</a:t>
                      </a:r>
                      <a:endParaRPr lang="fi-FI" sz="1200" b="0" i="0" u="none" strike="noStrike" dirty="0">
                        <a:solidFill>
                          <a:schemeClr val="tx1"/>
                        </a:solidFill>
                        <a:effectLst/>
                        <a:latin typeface="+mj-lt"/>
                      </a:endParaRPr>
                    </a:p>
                  </a:txBody>
                  <a:tcPr marL="72000" marR="72000" marT="72000" marB="72000" anchor="ctr"/>
                </a:tc>
                <a:tc>
                  <a:txBody>
                    <a:bodyPr/>
                    <a:lstStyle/>
                    <a:p>
                      <a:pPr algn="ctr" fontAlgn="ctr"/>
                      <a:r>
                        <a:rPr lang="fi-FI" sz="1200" b="0" i="0" u="none" strike="noStrike" dirty="0">
                          <a:solidFill>
                            <a:schemeClr val="tx1"/>
                          </a:solidFill>
                          <a:effectLst/>
                          <a:latin typeface="+mj-lt"/>
                        </a:rPr>
                        <a:t>0 M€</a:t>
                      </a:r>
                    </a:p>
                    <a:p>
                      <a:pPr marL="0" marR="0" lvl="0" indent="0" algn="ctr" defTabSz="914400" rtl="0" eaLnBrk="1" fontAlgn="ctr" latinLnBrk="0" hangingPunct="1">
                        <a:lnSpc>
                          <a:spcPct val="100000"/>
                        </a:lnSpc>
                        <a:spcBef>
                          <a:spcPts val="0"/>
                        </a:spcBef>
                        <a:spcAft>
                          <a:spcPts val="0"/>
                        </a:spcAft>
                        <a:buClrTx/>
                        <a:buSzTx/>
                        <a:buFontTx/>
                        <a:buNone/>
                        <a:tabLst/>
                        <a:defRPr/>
                      </a:pPr>
                      <a:r>
                        <a:rPr lang="fi-FI" sz="1200" b="0" i="0" u="none" strike="noStrike" kern="1200" dirty="0">
                          <a:solidFill>
                            <a:schemeClr val="tx1"/>
                          </a:solidFill>
                          <a:effectLst/>
                          <a:latin typeface="+mn-lt"/>
                          <a:ea typeface="+mn-ea"/>
                          <a:cs typeface="+mn-cs"/>
                        </a:rPr>
                        <a:t>(-18,1 M€)</a:t>
                      </a:r>
                    </a:p>
                  </a:txBody>
                  <a:tcPr marL="72000" marR="72000" marT="72000" marB="72000" anchor="ctr"/>
                </a:tc>
                <a:tc>
                  <a:txBody>
                    <a:bodyPr/>
                    <a:lstStyle/>
                    <a:p>
                      <a:pPr algn="ctr" fontAlgn="ctr"/>
                      <a:r>
                        <a:rPr lang="fi-FI" sz="1200" b="0" i="0" u="none" strike="noStrike" dirty="0">
                          <a:solidFill>
                            <a:schemeClr val="tx1"/>
                          </a:solidFill>
                          <a:effectLst/>
                          <a:latin typeface="+mj-lt"/>
                        </a:rPr>
                        <a:t>22,1 M€</a:t>
                      </a:r>
                    </a:p>
                  </a:txBody>
                  <a:tcPr marL="72000" marR="72000" marT="72000" marB="72000" anchor="ctr"/>
                </a:tc>
                <a:tc>
                  <a:txBody>
                    <a:bodyPr/>
                    <a:lstStyle/>
                    <a:p>
                      <a:pPr algn="ctr" fontAlgn="ctr"/>
                      <a:r>
                        <a:rPr lang="fi-FI" sz="1200" b="1" i="0" u="none" strike="noStrike" dirty="0">
                          <a:solidFill>
                            <a:schemeClr val="tx1"/>
                          </a:solidFill>
                          <a:effectLst/>
                          <a:latin typeface="+mj-lt"/>
                        </a:rPr>
                        <a:t>22,1 M€</a:t>
                      </a:r>
                    </a:p>
                    <a:p>
                      <a:pPr marL="0" marR="0" lvl="0" indent="0" algn="ctr" defTabSz="914400" rtl="0" eaLnBrk="1" fontAlgn="ctr" latinLnBrk="0" hangingPunct="1">
                        <a:lnSpc>
                          <a:spcPct val="100000"/>
                        </a:lnSpc>
                        <a:spcBef>
                          <a:spcPts val="0"/>
                        </a:spcBef>
                        <a:spcAft>
                          <a:spcPts val="0"/>
                        </a:spcAft>
                        <a:buClrTx/>
                        <a:buSzTx/>
                        <a:buFontTx/>
                        <a:buNone/>
                        <a:tabLst/>
                        <a:defRPr/>
                      </a:pPr>
                      <a:r>
                        <a:rPr lang="fi-FI" sz="1200" b="0" i="0" u="none" strike="noStrike" kern="1200" dirty="0">
                          <a:solidFill>
                            <a:schemeClr val="tx1"/>
                          </a:solidFill>
                          <a:effectLst/>
                          <a:latin typeface="+mn-lt"/>
                          <a:ea typeface="+mn-ea"/>
                          <a:cs typeface="+mn-cs"/>
                        </a:rPr>
                        <a:t>(-18,1 M€)</a:t>
                      </a:r>
                    </a:p>
                  </a:txBody>
                  <a:tcPr marL="72000" marR="72000" marT="72000" marB="72000" anchor="ctr"/>
                </a:tc>
                <a:extLst>
                  <a:ext uri="{0D108BD9-81ED-4DB2-BD59-A6C34878D82A}">
                    <a16:rowId xmlns:a16="http://schemas.microsoft.com/office/drawing/2014/main" val="1673407541"/>
                  </a:ext>
                </a:extLst>
              </a:tr>
              <a:tr h="373732">
                <a:tc>
                  <a:txBody>
                    <a:bodyPr/>
                    <a:lstStyle/>
                    <a:p>
                      <a:pPr algn="l" fontAlgn="ctr"/>
                      <a:r>
                        <a:rPr lang="fi-FI" sz="1200" b="1" u="none" strike="noStrike" dirty="0">
                          <a:solidFill>
                            <a:schemeClr val="tx1"/>
                          </a:solidFill>
                          <a:effectLst/>
                          <a:latin typeface="+mj-lt"/>
                        </a:rPr>
                        <a:t>Manner-Suomi–Ahvenanmaa–Ruotsi</a:t>
                      </a:r>
                      <a:r>
                        <a:rPr lang="fi-FI" sz="1200" u="none" strike="noStrike" dirty="0">
                          <a:solidFill>
                            <a:schemeClr val="tx1"/>
                          </a:solidFill>
                          <a:effectLst/>
                          <a:latin typeface="+mj-lt"/>
                        </a:rPr>
                        <a:t>  (sis.</a:t>
                      </a:r>
                      <a:r>
                        <a:rPr lang="fi-FI" sz="1200" u="none" strike="noStrike" baseline="0" dirty="0">
                          <a:solidFill>
                            <a:schemeClr val="tx1"/>
                          </a:solidFill>
                          <a:effectLst/>
                          <a:latin typeface="+mj-lt"/>
                        </a:rPr>
                        <a:t> </a:t>
                      </a:r>
                      <a:r>
                        <a:rPr lang="fi-FI" sz="1200" u="none" strike="noStrike" dirty="0">
                          <a:solidFill>
                            <a:schemeClr val="tx1"/>
                          </a:solidFill>
                          <a:effectLst/>
                          <a:latin typeface="+mj-lt"/>
                        </a:rPr>
                        <a:t>myös pelkästään</a:t>
                      </a:r>
                      <a:r>
                        <a:rPr lang="fi-FI" sz="1200" u="none" strike="noStrike" baseline="0" dirty="0">
                          <a:solidFill>
                            <a:schemeClr val="tx1"/>
                          </a:solidFill>
                          <a:effectLst/>
                          <a:latin typeface="+mj-lt"/>
                        </a:rPr>
                        <a:t> </a:t>
                      </a:r>
                      <a:r>
                        <a:rPr lang="fi-FI" sz="1200" u="none" strike="noStrike" dirty="0">
                          <a:solidFill>
                            <a:schemeClr val="tx1"/>
                          </a:solidFill>
                          <a:effectLst/>
                          <a:latin typeface="+mj-lt"/>
                        </a:rPr>
                        <a:t>Ahvenanmaa</a:t>
                      </a:r>
                      <a:r>
                        <a:rPr lang="fi-FI" sz="1200" u="none" strike="noStrike" baseline="0" dirty="0">
                          <a:solidFill>
                            <a:schemeClr val="tx1"/>
                          </a:solidFill>
                          <a:effectLst/>
                          <a:latin typeface="+mj-lt"/>
                        </a:rPr>
                        <a:t>n ja </a:t>
                      </a:r>
                      <a:r>
                        <a:rPr lang="fi-FI" sz="1200" u="none" strike="noStrike" dirty="0">
                          <a:solidFill>
                            <a:schemeClr val="tx1"/>
                          </a:solidFill>
                          <a:effectLst/>
                          <a:latin typeface="+mj-lt"/>
                        </a:rPr>
                        <a:t>Ruotsin välillä liikennöivien alusten päästöt)</a:t>
                      </a:r>
                      <a:endParaRPr lang="fi-FI" sz="1200" b="0" i="0" u="none" strike="noStrike" dirty="0">
                        <a:solidFill>
                          <a:schemeClr val="tx1"/>
                        </a:solidFill>
                        <a:effectLst/>
                        <a:latin typeface="+mj-lt"/>
                      </a:endParaRPr>
                    </a:p>
                  </a:txBody>
                  <a:tcPr marL="72000" marR="72000" marT="72000" marB="72000" anchor="ctr"/>
                </a:tc>
                <a:tc>
                  <a:txBody>
                    <a:bodyPr/>
                    <a:lstStyle/>
                    <a:p>
                      <a:pPr algn="ctr" fontAlgn="ctr"/>
                      <a:r>
                        <a:rPr lang="fi-FI" sz="1200" b="0" i="0" u="none" strike="noStrike" dirty="0">
                          <a:solidFill>
                            <a:srgbClr val="000000"/>
                          </a:solidFill>
                          <a:effectLst/>
                          <a:latin typeface="+mj-lt"/>
                        </a:rPr>
                        <a:t>0,5 M€</a:t>
                      </a:r>
                    </a:p>
                  </a:txBody>
                  <a:tcPr marL="72000" marR="72000" marT="72000" marB="72000" anchor="ctr"/>
                </a:tc>
                <a:tc>
                  <a:txBody>
                    <a:bodyPr/>
                    <a:lstStyle/>
                    <a:p>
                      <a:pPr algn="ctr" fontAlgn="ctr"/>
                      <a:endParaRPr lang="fi-FI" sz="1200" b="0" i="1" u="none" strike="noStrike" dirty="0">
                        <a:solidFill>
                          <a:srgbClr val="000000"/>
                        </a:solidFill>
                        <a:effectLst/>
                        <a:latin typeface="+mj-lt"/>
                      </a:endParaRPr>
                    </a:p>
                  </a:txBody>
                  <a:tcPr marL="72000" marR="72000" marT="72000" marB="72000" anchor="ctr"/>
                </a:tc>
                <a:tc>
                  <a:txBody>
                    <a:bodyPr/>
                    <a:lstStyle/>
                    <a:p>
                      <a:pPr algn="ctr" fontAlgn="ctr"/>
                      <a:r>
                        <a:rPr lang="fi-FI" sz="1200" b="1" i="1" u="none" strike="noStrike" dirty="0">
                          <a:solidFill>
                            <a:srgbClr val="000000"/>
                          </a:solidFill>
                          <a:effectLst/>
                          <a:latin typeface="+mj-lt"/>
                        </a:rPr>
                        <a:t>0,5 M€</a:t>
                      </a:r>
                    </a:p>
                  </a:txBody>
                  <a:tcPr marL="72000" marR="72000" marT="72000" marB="72000" anchor="ctr"/>
                </a:tc>
                <a:extLst>
                  <a:ext uri="{0D108BD9-81ED-4DB2-BD59-A6C34878D82A}">
                    <a16:rowId xmlns:a16="http://schemas.microsoft.com/office/drawing/2014/main" val="2620552646"/>
                  </a:ext>
                </a:extLst>
              </a:tr>
              <a:tr h="373732">
                <a:tc>
                  <a:txBody>
                    <a:bodyPr/>
                    <a:lstStyle/>
                    <a:p>
                      <a:pPr algn="l" fontAlgn="ctr"/>
                      <a:r>
                        <a:rPr lang="fi-FI" sz="1200" b="1" i="1" u="none" strike="noStrike" dirty="0">
                          <a:solidFill>
                            <a:srgbClr val="000000"/>
                          </a:solidFill>
                          <a:effectLst/>
                          <a:latin typeface="+mj-lt"/>
                        </a:rPr>
                        <a:t>Långnäs–Naantali (</a:t>
                      </a:r>
                      <a:r>
                        <a:rPr lang="fi-FI" sz="1200" b="1" i="1" u="none" strike="noStrike" dirty="0" err="1">
                          <a:solidFill>
                            <a:srgbClr val="000000"/>
                          </a:solidFill>
                          <a:effectLst/>
                          <a:latin typeface="+mj-lt"/>
                        </a:rPr>
                        <a:t>roro</a:t>
                      </a:r>
                      <a:r>
                        <a:rPr lang="fi-FI" sz="1200" b="1" i="1" u="none" strike="noStrike" dirty="0">
                          <a:solidFill>
                            <a:srgbClr val="000000"/>
                          </a:solidFill>
                          <a:effectLst/>
                          <a:latin typeface="+mj-lt"/>
                        </a:rPr>
                        <a:t>)</a:t>
                      </a:r>
                    </a:p>
                  </a:txBody>
                  <a:tcPr marL="72000" marR="72000" marT="72000" marB="72000" anchor="ctr"/>
                </a:tc>
                <a:tc>
                  <a:txBody>
                    <a:bodyPr/>
                    <a:lstStyle/>
                    <a:p>
                      <a:pPr algn="ctr" fontAlgn="ctr"/>
                      <a:endParaRPr lang="fi-FI" sz="1200" b="0" i="1" u="none" strike="noStrike" dirty="0">
                        <a:solidFill>
                          <a:srgbClr val="000000"/>
                        </a:solidFill>
                        <a:effectLst/>
                        <a:latin typeface="+mj-lt"/>
                      </a:endParaRPr>
                    </a:p>
                  </a:txBody>
                  <a:tcPr marL="72000" marR="72000" marT="72000" marB="72000" anchor="ctr"/>
                </a:tc>
                <a:tc>
                  <a:txBody>
                    <a:bodyPr/>
                    <a:lstStyle/>
                    <a:p>
                      <a:pPr algn="ctr" fontAlgn="ctr"/>
                      <a:endParaRPr lang="fi-FI" sz="1200" b="0" i="1" u="none" strike="noStrike">
                        <a:solidFill>
                          <a:srgbClr val="000000"/>
                        </a:solidFill>
                        <a:effectLst/>
                        <a:latin typeface="+mj-lt"/>
                      </a:endParaRPr>
                    </a:p>
                  </a:txBody>
                  <a:tcPr marL="72000" marR="72000" marT="72000" marB="72000" anchor="ctr"/>
                </a:tc>
                <a:tc>
                  <a:txBody>
                    <a:bodyPr/>
                    <a:lstStyle/>
                    <a:p>
                      <a:pPr algn="ctr" fontAlgn="ctr"/>
                      <a:r>
                        <a:rPr lang="fi-FI" sz="1200" b="1" i="1" u="none" strike="noStrike" dirty="0">
                          <a:solidFill>
                            <a:srgbClr val="000000"/>
                          </a:solidFill>
                          <a:effectLst/>
                          <a:latin typeface="+mj-lt"/>
                        </a:rPr>
                        <a:t>1,7 M€</a:t>
                      </a:r>
                    </a:p>
                  </a:txBody>
                  <a:tcPr marL="72000" marR="72000" marT="72000" marB="72000" anchor="ctr"/>
                </a:tc>
                <a:extLst>
                  <a:ext uri="{0D108BD9-81ED-4DB2-BD59-A6C34878D82A}">
                    <a16:rowId xmlns:a16="http://schemas.microsoft.com/office/drawing/2014/main" val="3415471349"/>
                  </a:ext>
                </a:extLst>
              </a:tr>
              <a:tr h="373732">
                <a:tc>
                  <a:txBody>
                    <a:bodyPr/>
                    <a:lstStyle/>
                    <a:p>
                      <a:pPr algn="l" fontAlgn="ctr"/>
                      <a:r>
                        <a:rPr lang="fi-FI" sz="1200" b="1" i="1" u="none" strike="noStrike" dirty="0">
                          <a:effectLst/>
                          <a:latin typeface="+mj-lt"/>
                        </a:rPr>
                        <a:t>Vaasa</a:t>
                      </a:r>
                      <a:r>
                        <a:rPr lang="fi-FI" sz="1200" b="1" i="1" u="none" strike="noStrike" kern="1200" dirty="0">
                          <a:solidFill>
                            <a:srgbClr val="000000"/>
                          </a:solidFill>
                          <a:effectLst/>
                          <a:latin typeface="+mn-lt"/>
                          <a:ea typeface="+mn-ea"/>
                          <a:cs typeface="+mn-cs"/>
                        </a:rPr>
                        <a:t>–</a:t>
                      </a:r>
                      <a:r>
                        <a:rPr lang="fi-FI" sz="1200" b="1" i="1" u="none" strike="noStrike" dirty="0">
                          <a:effectLst/>
                          <a:latin typeface="+mj-lt"/>
                        </a:rPr>
                        <a:t>Uumaja</a:t>
                      </a:r>
                      <a:endParaRPr lang="fi-FI" sz="1200" b="1" i="1" u="none" strike="noStrike" dirty="0">
                        <a:solidFill>
                          <a:srgbClr val="000000"/>
                        </a:solidFill>
                        <a:effectLst/>
                        <a:latin typeface="+mj-lt"/>
                      </a:endParaRPr>
                    </a:p>
                  </a:txBody>
                  <a:tcPr marL="72000" marR="72000" marT="72000" marB="72000" anchor="ctr"/>
                </a:tc>
                <a:tc>
                  <a:txBody>
                    <a:bodyPr/>
                    <a:lstStyle/>
                    <a:p>
                      <a:pPr algn="ctr" fontAlgn="ctr"/>
                      <a:endParaRPr lang="fi-FI" sz="1200" b="0" i="1" u="none" strike="noStrike">
                        <a:solidFill>
                          <a:srgbClr val="000000"/>
                        </a:solidFill>
                        <a:effectLst/>
                        <a:latin typeface="+mj-lt"/>
                      </a:endParaRPr>
                    </a:p>
                  </a:txBody>
                  <a:tcPr marL="72000" marR="72000" marT="72000" marB="72000" anchor="ctr"/>
                </a:tc>
                <a:tc>
                  <a:txBody>
                    <a:bodyPr/>
                    <a:lstStyle/>
                    <a:p>
                      <a:pPr algn="ctr" fontAlgn="ctr"/>
                      <a:endParaRPr lang="fi-FI" sz="1200" b="0" i="1" u="none" strike="noStrike" dirty="0">
                        <a:solidFill>
                          <a:srgbClr val="000000"/>
                        </a:solidFill>
                        <a:effectLst/>
                        <a:latin typeface="+mj-lt"/>
                      </a:endParaRPr>
                    </a:p>
                  </a:txBody>
                  <a:tcPr marL="72000" marR="72000" marT="72000" marB="72000" anchor="ctr"/>
                </a:tc>
                <a:tc>
                  <a:txBody>
                    <a:bodyPr/>
                    <a:lstStyle/>
                    <a:p>
                      <a:pPr algn="ctr" fontAlgn="ctr"/>
                      <a:r>
                        <a:rPr lang="fi-FI" sz="1200" b="1" i="1" u="none" strike="noStrike" dirty="0">
                          <a:solidFill>
                            <a:srgbClr val="000000"/>
                          </a:solidFill>
                          <a:effectLst/>
                          <a:latin typeface="+mj-lt"/>
                        </a:rPr>
                        <a:t>24,6 M€</a:t>
                      </a:r>
                    </a:p>
                  </a:txBody>
                  <a:tcPr marL="72000" marR="72000" marT="72000" marB="72000" anchor="ctr"/>
                </a:tc>
                <a:extLst>
                  <a:ext uri="{0D108BD9-81ED-4DB2-BD59-A6C34878D82A}">
                    <a16:rowId xmlns:a16="http://schemas.microsoft.com/office/drawing/2014/main" val="176979187"/>
                  </a:ext>
                </a:extLst>
              </a:tr>
            </a:tbl>
          </a:graphicData>
        </a:graphic>
      </p:graphicFrame>
      <p:sp>
        <p:nvSpPr>
          <p:cNvPr id="8" name="TextBox 7">
            <a:extLst>
              <a:ext uri="{FF2B5EF4-FFF2-40B4-BE49-F238E27FC236}">
                <a16:creationId xmlns:a16="http://schemas.microsoft.com/office/drawing/2014/main" id="{B0FEC8AB-BB55-1FD8-734C-F7333BAEB41D}"/>
              </a:ext>
            </a:extLst>
          </p:cNvPr>
          <p:cNvSpPr txBox="1"/>
          <p:nvPr/>
        </p:nvSpPr>
        <p:spPr>
          <a:xfrm>
            <a:off x="6031348" y="1570646"/>
            <a:ext cx="5920596" cy="692497"/>
          </a:xfrm>
          <a:prstGeom prst="rect">
            <a:avLst/>
          </a:prstGeom>
          <a:noFill/>
        </p:spPr>
        <p:txBody>
          <a:bodyPr wrap="square">
            <a:spAutoFit/>
          </a:bodyPr>
          <a:lstStyle/>
          <a:p>
            <a:pPr marL="0" indent="0">
              <a:buNone/>
            </a:pPr>
            <a:r>
              <a:rPr lang="fi-FI" sz="1300" b="1" i="1" dirty="0"/>
              <a:t>Taulukko 8. </a:t>
            </a:r>
            <a:r>
              <a:rPr lang="fi-FI" sz="1300" i="1" dirty="0"/>
              <a:t>Arvio täysihintaisten päästöoikeuksien kustannuksista 100 euron tonnihinnalla reiteittäin saaripoikkeuksen kanssa (miljoonaa euroa vuonna 2026).</a:t>
            </a:r>
          </a:p>
        </p:txBody>
      </p:sp>
    </p:spTree>
    <p:extLst>
      <p:ext uri="{BB962C8B-B14F-4D97-AF65-F5344CB8AC3E}">
        <p14:creationId xmlns:p14="http://schemas.microsoft.com/office/powerpoint/2010/main" val="256185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36FD-4B59-9744-36B4-4389A2C92D9A}"/>
              </a:ext>
            </a:extLst>
          </p:cNvPr>
          <p:cNvSpPr>
            <a:spLocks noGrp="1"/>
          </p:cNvSpPr>
          <p:nvPr>
            <p:ph type="title"/>
          </p:nvPr>
        </p:nvSpPr>
        <p:spPr>
          <a:xfrm>
            <a:off x="540000" y="360000"/>
            <a:ext cx="6446427" cy="972000"/>
          </a:xfrm>
        </p:spPr>
        <p:txBody>
          <a:bodyPr/>
          <a:lstStyle/>
          <a:p>
            <a:r>
              <a:rPr lang="fi-FI" dirty="0"/>
              <a:t>Päästökaupan lisäkustannusten kattamisen vaihtoehdot</a:t>
            </a:r>
          </a:p>
        </p:txBody>
      </p:sp>
      <p:sp>
        <p:nvSpPr>
          <p:cNvPr id="5" name="Date Placeholder 4">
            <a:extLst>
              <a:ext uri="{FF2B5EF4-FFF2-40B4-BE49-F238E27FC236}">
                <a16:creationId xmlns:a16="http://schemas.microsoft.com/office/drawing/2014/main" id="{65BA3C8B-81BC-1ED5-058C-BF3D9AB8D131}"/>
              </a:ext>
            </a:extLst>
          </p:cNvPr>
          <p:cNvSpPr>
            <a:spLocks noGrp="1"/>
          </p:cNvSpPr>
          <p:nvPr>
            <p:ph type="dt" sz="half" idx="15"/>
          </p:nvPr>
        </p:nvSpPr>
        <p:spPr/>
        <p:txBody>
          <a:bodyPr/>
          <a:lstStyle/>
          <a:p>
            <a:fld id="{BB64B3D9-C2DF-4D3B-A309-126ACDE1AB83}" type="datetime1">
              <a:rPr lang="fi-FI" smtClean="0"/>
              <a:t>13.3.2023</a:t>
            </a:fld>
            <a:endParaRPr lang="fi-FI"/>
          </a:p>
        </p:txBody>
      </p:sp>
      <p:sp>
        <p:nvSpPr>
          <p:cNvPr id="6" name="Footer Placeholder 5">
            <a:extLst>
              <a:ext uri="{FF2B5EF4-FFF2-40B4-BE49-F238E27FC236}">
                <a16:creationId xmlns:a16="http://schemas.microsoft.com/office/drawing/2014/main" id="{746A69A6-BE66-1377-17E2-F1B557010760}"/>
              </a:ext>
            </a:extLst>
          </p:cNvPr>
          <p:cNvSpPr>
            <a:spLocks noGrp="1"/>
          </p:cNvSpPr>
          <p:nvPr>
            <p:ph type="ftr" sz="quarter" idx="16"/>
          </p:nvPr>
        </p:nvSpPr>
        <p:spPr/>
        <p:txBody>
          <a:bodyPr/>
          <a:lstStyle/>
          <a:p>
            <a:endParaRPr lang="fi-FI" dirty="0"/>
          </a:p>
          <a:p>
            <a:endParaRPr lang="fi-FI" dirty="0"/>
          </a:p>
        </p:txBody>
      </p:sp>
      <p:sp>
        <p:nvSpPr>
          <p:cNvPr id="7" name="Slide Number Placeholder 6">
            <a:extLst>
              <a:ext uri="{FF2B5EF4-FFF2-40B4-BE49-F238E27FC236}">
                <a16:creationId xmlns:a16="http://schemas.microsoft.com/office/drawing/2014/main" id="{F7BF6FAB-9385-82B4-2A05-BB119401672E}"/>
              </a:ext>
            </a:extLst>
          </p:cNvPr>
          <p:cNvSpPr>
            <a:spLocks noGrp="1"/>
          </p:cNvSpPr>
          <p:nvPr>
            <p:ph type="sldNum" sz="quarter" idx="17"/>
          </p:nvPr>
        </p:nvSpPr>
        <p:spPr/>
        <p:txBody>
          <a:bodyPr/>
          <a:lstStyle/>
          <a:p>
            <a:fld id="{628F3778-6073-48C0-8E18-EFC09B82139A}" type="slidenum">
              <a:rPr lang="fi-FI" smtClean="0"/>
              <a:pPr/>
              <a:t>11</a:t>
            </a:fld>
            <a:endParaRPr lang="fi-FI"/>
          </a:p>
        </p:txBody>
      </p:sp>
      <p:graphicFrame>
        <p:nvGraphicFramePr>
          <p:cNvPr id="9" name="Chart 8">
            <a:extLst>
              <a:ext uri="{FF2B5EF4-FFF2-40B4-BE49-F238E27FC236}">
                <a16:creationId xmlns:a16="http://schemas.microsoft.com/office/drawing/2014/main" id="{4C3414FB-CF08-5EFC-32D0-FC99CC2E9060}"/>
              </a:ext>
            </a:extLst>
          </p:cNvPr>
          <p:cNvGraphicFramePr>
            <a:graphicFrameLocks/>
          </p:cNvGraphicFramePr>
          <p:nvPr>
            <p:extLst>
              <p:ext uri="{D42A27DB-BD31-4B8C-83A1-F6EECF244321}">
                <p14:modId xmlns:p14="http://schemas.microsoft.com/office/powerpoint/2010/main" val="2977643367"/>
              </p:ext>
            </p:extLst>
          </p:nvPr>
        </p:nvGraphicFramePr>
        <p:xfrm>
          <a:off x="7460394" y="3606175"/>
          <a:ext cx="4424597" cy="24731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98825CD2-1F86-E9B3-DE67-4359AB5CCC0F}"/>
              </a:ext>
            </a:extLst>
          </p:cNvPr>
          <p:cNvGraphicFramePr>
            <a:graphicFrameLocks/>
          </p:cNvGraphicFramePr>
          <p:nvPr>
            <p:extLst>
              <p:ext uri="{D42A27DB-BD31-4B8C-83A1-F6EECF244321}">
                <p14:modId xmlns:p14="http://schemas.microsoft.com/office/powerpoint/2010/main" val="2769416395"/>
              </p:ext>
            </p:extLst>
          </p:nvPr>
        </p:nvGraphicFramePr>
        <p:xfrm>
          <a:off x="7452224" y="544932"/>
          <a:ext cx="4432767" cy="237292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BDA735CD-A96A-718C-3DBB-F0076C0951A8}"/>
              </a:ext>
            </a:extLst>
          </p:cNvPr>
          <p:cNvSpPr>
            <a:spLocks noGrp="1"/>
          </p:cNvSpPr>
          <p:nvPr>
            <p:ph type="body" sz="quarter" idx="13"/>
          </p:nvPr>
        </p:nvSpPr>
        <p:spPr>
          <a:xfrm>
            <a:off x="539999" y="1637775"/>
            <a:ext cx="6695832" cy="5004738"/>
          </a:xfrm>
          <a:solidFill>
            <a:schemeClr val="bg1"/>
          </a:solidFill>
        </p:spPr>
        <p:txBody>
          <a:bodyPr/>
          <a:lstStyle/>
          <a:p>
            <a:pPr marL="0" indent="0">
              <a:buNone/>
            </a:pPr>
            <a:r>
              <a:rPr lang="fi-FI" sz="1300" dirty="0"/>
              <a:t>Laivayhtiöt voivat lyhyellä aikavälillä lähinnä siirtää päästöoikeuksien hankinnasta aiheutuvia kustannuksia matkalipun, ajoneuvon (henkilö- ja pakettiautot, linja-autot, kuorma-autot ja perävaunut) kuljetuksen tai laivalla myytävien palveluiden hintaan. Pidemmällä aikavälillä laivayhtiöt tehostavat alustensa energiakulutusta ja investoivat uusiin käyttövoimiin vähentäen tarvetta ostaa päästöoikeuksia. Laivayhtiöt ovat aiemmin perineet matkalippujen hinnassa polttoainemaksua bunkkerin korkean hinnan vuoksi. Rahtiyksiköiden hinnoittelusta ei ole todettavissa samalla tavoin kuin matkalippujen hinnastoissa.</a:t>
            </a:r>
            <a:endParaRPr lang="fi-FI" sz="1300" strike="sngStrike" dirty="0"/>
          </a:p>
          <a:p>
            <a:pPr marL="0" indent="0">
              <a:buNone/>
            </a:pPr>
            <a:r>
              <a:rPr lang="fi-FI" sz="1300" dirty="0"/>
              <a:t>Päästöoikeuksien hankinnan lisäkustannuksia (arvioituna ilman saaripoikkeuksen mahdollista vaikutusta) ei voida kattaa laivayhtiöiden liikevoitoista (katteista) merkittävässä määrin:</a:t>
            </a:r>
          </a:p>
          <a:p>
            <a:r>
              <a:rPr lang="fi-FI" sz="1300" dirty="0"/>
              <a:t>Viking Line Oy:n liikevaihto oli noin 495 M€ vuonna 2022 ja liiketulos 38 M€. Päästöoikeuksien hankinnan kustannus olisi vuoden 2026 arvioituun tilanteeseen suhteutettuna yhteensä noin 20,3 M€ eli 4,1 % liikevaihdosta ja 53 % liikevoitosta. </a:t>
            </a:r>
          </a:p>
          <a:p>
            <a:r>
              <a:rPr lang="fi-FI" sz="1300" dirty="0"/>
              <a:t>Tallink Silja Oy:n (Suomen ja Ruotsin välinen liikenne) liikevaihto oli noin 274 M€ vuonna 2022 ja liiketulos -1 M€. Päästöoikeuksien hankinnan kustannus olisi vuoden 2026 arvioituun tilanteeseen suhteutettuna yhteensä noin 13,0 M€ eli 4,7 % liikevaihdosta. </a:t>
            </a:r>
          </a:p>
          <a:p>
            <a:r>
              <a:rPr lang="fi-FI" sz="1300" dirty="0" err="1"/>
              <a:t>Nlc</a:t>
            </a:r>
            <a:r>
              <a:rPr lang="fi-FI" sz="1300" dirty="0"/>
              <a:t> Ferry Ab Oy:n (</a:t>
            </a:r>
            <a:r>
              <a:rPr lang="fi-FI" sz="1300" dirty="0" err="1"/>
              <a:t>Wasaline</a:t>
            </a:r>
            <a:r>
              <a:rPr lang="fi-FI" sz="1300" dirty="0"/>
              <a:t>) liikevaihto oli noin 29 M€ vuonna 2022 ja liiketulos 3,3 M€. Päästöoikeuksien hankinnan kustannus olisi vuoden 2026 arvioituun tilanteeseen suhteutettuna yhteensä noin   1,7 M€ eli 5,9 % liikevaihdosta ja 52 % liikevoitosta.</a:t>
            </a:r>
          </a:p>
          <a:p>
            <a:pPr marL="0" indent="0">
              <a:buNone/>
            </a:pPr>
            <a:r>
              <a:rPr lang="fi-FI" sz="1300" dirty="0"/>
              <a:t>Oheisista kuvioista huomataan, että polttoaineiden hinnannousu on vaikuttanut merenkulun tavaraliikenteessä tuottajahintoihin huomattavasti suuremmin kuin henkilöliikenteessä. Laivamatkojen hinnoissa trendi on laskeva. Laivamatkojen hinnoissa näkyy selvästi kausivaihtelu eli hintoja nostetaan kysynnän mukaan.</a:t>
            </a:r>
            <a:endParaRPr lang="fi-FI" sz="1300" dirty="0">
              <a:highlight>
                <a:srgbClr val="FFFF00"/>
              </a:highlight>
            </a:endParaRPr>
          </a:p>
          <a:p>
            <a:endParaRPr lang="fi-FI" sz="1300" dirty="0"/>
          </a:p>
          <a:p>
            <a:endParaRPr lang="fi-FI" sz="1300" dirty="0"/>
          </a:p>
          <a:p>
            <a:endParaRPr lang="fi-FI" sz="1300" dirty="0"/>
          </a:p>
          <a:p>
            <a:endParaRPr lang="fi-FI" sz="1300" dirty="0"/>
          </a:p>
          <a:p>
            <a:endParaRPr lang="fi-FI" sz="1300" dirty="0"/>
          </a:p>
          <a:p>
            <a:endParaRPr lang="fi-FI" sz="1300" dirty="0"/>
          </a:p>
          <a:p>
            <a:endParaRPr lang="fi-FI" sz="1300" dirty="0"/>
          </a:p>
          <a:p>
            <a:endParaRPr lang="fi-FI" sz="1300" dirty="0"/>
          </a:p>
        </p:txBody>
      </p:sp>
      <p:sp>
        <p:nvSpPr>
          <p:cNvPr id="13" name="TextBox 12">
            <a:extLst>
              <a:ext uri="{FF2B5EF4-FFF2-40B4-BE49-F238E27FC236}">
                <a16:creationId xmlns:a16="http://schemas.microsoft.com/office/drawing/2014/main" id="{92306CC5-FB82-0FE2-1529-ACE4A47F3F1D}"/>
              </a:ext>
            </a:extLst>
          </p:cNvPr>
          <p:cNvSpPr txBox="1"/>
          <p:nvPr/>
        </p:nvSpPr>
        <p:spPr>
          <a:xfrm>
            <a:off x="7413233" y="6144638"/>
            <a:ext cx="4510244" cy="430887"/>
          </a:xfrm>
          <a:prstGeom prst="rect">
            <a:avLst/>
          </a:prstGeom>
          <a:noFill/>
        </p:spPr>
        <p:txBody>
          <a:bodyPr wrap="square">
            <a:spAutoFit/>
          </a:bodyPr>
          <a:lstStyle/>
          <a:p>
            <a:pPr algn="l"/>
            <a:r>
              <a:rPr lang="fi-FI" sz="1100" b="0" i="1" dirty="0">
                <a:solidFill>
                  <a:srgbClr val="000000"/>
                </a:solidFill>
                <a:effectLst/>
              </a:rPr>
              <a:t>Tilastolähde: Suomen virallinen tilasto (SVT): Kuluttajahintaindeksi  </a:t>
            </a:r>
          </a:p>
          <a:p>
            <a:pPr algn="l"/>
            <a:r>
              <a:rPr lang="fi-FI" sz="1100" b="0" i="1" dirty="0">
                <a:solidFill>
                  <a:srgbClr val="000000"/>
                </a:solidFill>
                <a:effectLst/>
              </a:rPr>
              <a:t>[verkkojulkaisu]. ISSN=1796 3524. Helsinki: Tilastokeskus.</a:t>
            </a:r>
          </a:p>
        </p:txBody>
      </p:sp>
      <p:sp>
        <p:nvSpPr>
          <p:cNvPr id="14" name="TextBox 13">
            <a:extLst>
              <a:ext uri="{FF2B5EF4-FFF2-40B4-BE49-F238E27FC236}">
                <a16:creationId xmlns:a16="http://schemas.microsoft.com/office/drawing/2014/main" id="{5326D517-38D0-D60A-8C5B-FA89C90DBE6F}"/>
              </a:ext>
            </a:extLst>
          </p:cNvPr>
          <p:cNvSpPr txBox="1"/>
          <p:nvPr/>
        </p:nvSpPr>
        <p:spPr>
          <a:xfrm>
            <a:off x="7379734" y="2917858"/>
            <a:ext cx="4577242" cy="430887"/>
          </a:xfrm>
          <a:prstGeom prst="rect">
            <a:avLst/>
          </a:prstGeom>
          <a:noFill/>
        </p:spPr>
        <p:txBody>
          <a:bodyPr wrap="square">
            <a:spAutoFit/>
          </a:bodyPr>
          <a:lstStyle/>
          <a:p>
            <a:pPr algn="l"/>
            <a:r>
              <a:rPr lang="fi-FI" sz="1100" b="0" i="1" dirty="0">
                <a:solidFill>
                  <a:srgbClr val="000000"/>
                </a:solidFill>
                <a:effectLst/>
              </a:rPr>
              <a:t>Tilastolähde: Suomen virallinen tilasto (SVT): Tuottajahintaindeksit </a:t>
            </a:r>
          </a:p>
          <a:p>
            <a:pPr algn="l"/>
            <a:r>
              <a:rPr lang="fi-FI" sz="1100" b="0" i="1" dirty="0">
                <a:solidFill>
                  <a:srgbClr val="000000"/>
                </a:solidFill>
                <a:effectLst/>
              </a:rPr>
              <a:t>[verkkojulkaisu]. ISSN=1796-3613. Helsinki: Tilastokeskus.</a:t>
            </a:r>
          </a:p>
        </p:txBody>
      </p:sp>
    </p:spTree>
    <p:extLst>
      <p:ext uri="{BB962C8B-B14F-4D97-AF65-F5344CB8AC3E}">
        <p14:creationId xmlns:p14="http://schemas.microsoft.com/office/powerpoint/2010/main" val="383636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36FD-4B59-9744-36B4-4389A2C92D9A}"/>
              </a:ext>
            </a:extLst>
          </p:cNvPr>
          <p:cNvSpPr>
            <a:spLocks noGrp="1"/>
          </p:cNvSpPr>
          <p:nvPr>
            <p:ph type="title"/>
          </p:nvPr>
        </p:nvSpPr>
        <p:spPr>
          <a:xfrm>
            <a:off x="197100" y="360000"/>
            <a:ext cx="11088000" cy="972000"/>
          </a:xfrm>
        </p:spPr>
        <p:txBody>
          <a:bodyPr/>
          <a:lstStyle/>
          <a:p>
            <a:r>
              <a:rPr lang="fi-FI" dirty="0"/>
              <a:t>Päästökaupan lisäkustannusten vaikutus matkan hintaan </a:t>
            </a:r>
          </a:p>
        </p:txBody>
      </p:sp>
      <p:sp>
        <p:nvSpPr>
          <p:cNvPr id="5" name="Date Placeholder 4">
            <a:extLst>
              <a:ext uri="{FF2B5EF4-FFF2-40B4-BE49-F238E27FC236}">
                <a16:creationId xmlns:a16="http://schemas.microsoft.com/office/drawing/2014/main" id="{65BA3C8B-81BC-1ED5-058C-BF3D9AB8D131}"/>
              </a:ext>
            </a:extLst>
          </p:cNvPr>
          <p:cNvSpPr>
            <a:spLocks noGrp="1"/>
          </p:cNvSpPr>
          <p:nvPr>
            <p:ph type="dt" sz="half" idx="15"/>
          </p:nvPr>
        </p:nvSpPr>
        <p:spPr/>
        <p:txBody>
          <a:bodyPr/>
          <a:lstStyle/>
          <a:p>
            <a:fld id="{BB64B3D9-C2DF-4D3B-A309-126ACDE1AB83}" type="datetime1">
              <a:rPr lang="fi-FI" smtClean="0"/>
              <a:t>13.3.2023</a:t>
            </a:fld>
            <a:endParaRPr lang="fi-FI"/>
          </a:p>
        </p:txBody>
      </p:sp>
      <p:sp>
        <p:nvSpPr>
          <p:cNvPr id="6" name="Footer Placeholder 5">
            <a:extLst>
              <a:ext uri="{FF2B5EF4-FFF2-40B4-BE49-F238E27FC236}">
                <a16:creationId xmlns:a16="http://schemas.microsoft.com/office/drawing/2014/main" id="{746A69A6-BE66-1377-17E2-F1B557010760}"/>
              </a:ext>
            </a:extLst>
          </p:cNvPr>
          <p:cNvSpPr>
            <a:spLocks noGrp="1"/>
          </p:cNvSpPr>
          <p:nvPr>
            <p:ph type="ftr" sz="quarter" idx="16"/>
          </p:nvPr>
        </p:nvSpPr>
        <p:spPr/>
        <p:txBody>
          <a:bodyPr/>
          <a:lstStyle/>
          <a:p>
            <a:endParaRPr lang="fi-FI" dirty="0"/>
          </a:p>
        </p:txBody>
      </p:sp>
      <p:sp>
        <p:nvSpPr>
          <p:cNvPr id="7" name="Slide Number Placeholder 6">
            <a:extLst>
              <a:ext uri="{FF2B5EF4-FFF2-40B4-BE49-F238E27FC236}">
                <a16:creationId xmlns:a16="http://schemas.microsoft.com/office/drawing/2014/main" id="{F7BF6FAB-9385-82B4-2A05-BB119401672E}"/>
              </a:ext>
            </a:extLst>
          </p:cNvPr>
          <p:cNvSpPr>
            <a:spLocks noGrp="1"/>
          </p:cNvSpPr>
          <p:nvPr>
            <p:ph type="sldNum" sz="quarter" idx="17"/>
          </p:nvPr>
        </p:nvSpPr>
        <p:spPr/>
        <p:txBody>
          <a:bodyPr/>
          <a:lstStyle/>
          <a:p>
            <a:fld id="{628F3778-6073-48C0-8E18-EFC09B82139A}" type="slidenum">
              <a:rPr lang="fi-FI" smtClean="0"/>
              <a:pPr/>
              <a:t>12</a:t>
            </a:fld>
            <a:endParaRPr lang="fi-FI"/>
          </a:p>
        </p:txBody>
      </p:sp>
      <p:graphicFrame>
        <p:nvGraphicFramePr>
          <p:cNvPr id="10" name="Table 9">
            <a:extLst>
              <a:ext uri="{FF2B5EF4-FFF2-40B4-BE49-F238E27FC236}">
                <a16:creationId xmlns:a16="http://schemas.microsoft.com/office/drawing/2014/main" id="{4C752D04-71BC-B453-F986-3CBA1F6887C3}"/>
              </a:ext>
            </a:extLst>
          </p:cNvPr>
          <p:cNvGraphicFramePr>
            <a:graphicFrameLocks noGrp="1"/>
          </p:cNvGraphicFramePr>
          <p:nvPr>
            <p:extLst>
              <p:ext uri="{D42A27DB-BD31-4B8C-83A1-F6EECF244321}">
                <p14:modId xmlns:p14="http://schemas.microsoft.com/office/powerpoint/2010/main" val="1241591202"/>
              </p:ext>
            </p:extLst>
          </p:nvPr>
        </p:nvGraphicFramePr>
        <p:xfrm>
          <a:off x="6391746" y="2502590"/>
          <a:ext cx="5236252" cy="3973342"/>
        </p:xfrm>
        <a:graphic>
          <a:graphicData uri="http://schemas.openxmlformats.org/drawingml/2006/table">
            <a:tbl>
              <a:tblPr firstRow="1" bandRow="1">
                <a:tableStyleId>{5C22544A-7EE6-4342-B048-85BDC9FD1C3A}</a:tableStyleId>
              </a:tblPr>
              <a:tblGrid>
                <a:gridCol w="2442665">
                  <a:extLst>
                    <a:ext uri="{9D8B030D-6E8A-4147-A177-3AD203B41FA5}">
                      <a16:colId xmlns:a16="http://schemas.microsoft.com/office/drawing/2014/main" val="3665127190"/>
                    </a:ext>
                  </a:extLst>
                </a:gridCol>
                <a:gridCol w="1482607">
                  <a:extLst>
                    <a:ext uri="{9D8B030D-6E8A-4147-A177-3AD203B41FA5}">
                      <a16:colId xmlns:a16="http://schemas.microsoft.com/office/drawing/2014/main" val="677869801"/>
                    </a:ext>
                  </a:extLst>
                </a:gridCol>
                <a:gridCol w="1310980">
                  <a:extLst>
                    <a:ext uri="{9D8B030D-6E8A-4147-A177-3AD203B41FA5}">
                      <a16:colId xmlns:a16="http://schemas.microsoft.com/office/drawing/2014/main" val="117770781"/>
                    </a:ext>
                  </a:extLst>
                </a:gridCol>
              </a:tblGrid>
              <a:tr h="596697">
                <a:tc>
                  <a:txBody>
                    <a:bodyPr/>
                    <a:lstStyle/>
                    <a:p>
                      <a:pPr algn="l" fontAlgn="ctr"/>
                      <a:endParaRPr lang="fi-FI" sz="1200" b="1" i="0" u="none" strike="noStrike" dirty="0">
                        <a:solidFill>
                          <a:schemeClr val="bg1"/>
                        </a:solidFill>
                        <a:effectLst/>
                        <a:latin typeface="+mj-lt"/>
                      </a:endParaRPr>
                    </a:p>
                  </a:txBody>
                  <a:tcPr marL="72000" marR="72000" marT="72000" marB="72000" anchor="ctr"/>
                </a:tc>
                <a:tc>
                  <a:txBody>
                    <a:bodyPr/>
                    <a:lstStyle/>
                    <a:p>
                      <a:pPr algn="l" fontAlgn="ctr"/>
                      <a:r>
                        <a:rPr lang="fi-FI" sz="1200" b="1" u="none" strike="noStrike" dirty="0">
                          <a:solidFill>
                            <a:schemeClr val="bg1"/>
                          </a:solidFill>
                          <a:effectLst/>
                          <a:latin typeface="+mj-lt"/>
                        </a:rPr>
                        <a:t>Päästöoikeuksien hinta matkaa kohden</a:t>
                      </a:r>
                    </a:p>
                  </a:txBody>
                  <a:tcPr marL="72000" marR="72000" marT="72000" marB="72000" anchor="ctr"/>
                </a:tc>
                <a:tc>
                  <a:txBody>
                    <a:bodyPr/>
                    <a:lstStyle/>
                    <a:p>
                      <a:pPr algn="l" fontAlgn="ctr"/>
                      <a:r>
                        <a:rPr lang="fi-FI" sz="1200" b="1" u="none" strike="noStrike" dirty="0">
                          <a:solidFill>
                            <a:schemeClr val="bg1"/>
                          </a:solidFill>
                          <a:effectLst/>
                          <a:latin typeface="+mj-lt"/>
                        </a:rPr>
                        <a:t>Matkustaja-määrän muutos (joustolla -0,5)</a:t>
                      </a:r>
                    </a:p>
                  </a:txBody>
                  <a:tcPr marL="72000" marR="72000" marT="72000" marB="72000" anchor="ctr"/>
                </a:tc>
                <a:extLst>
                  <a:ext uri="{0D108BD9-81ED-4DB2-BD59-A6C34878D82A}">
                    <a16:rowId xmlns:a16="http://schemas.microsoft.com/office/drawing/2014/main" val="1833527731"/>
                  </a:ext>
                </a:extLst>
              </a:tr>
              <a:tr h="620831">
                <a:tc>
                  <a:txBody>
                    <a:bodyPr/>
                    <a:lstStyle/>
                    <a:p>
                      <a:pPr algn="l" fontAlgn="ctr"/>
                      <a:r>
                        <a:rPr lang="fi-FI" sz="1200" b="1" i="0" u="none" strike="noStrike" dirty="0">
                          <a:solidFill>
                            <a:schemeClr val="tx1"/>
                          </a:solidFill>
                          <a:effectLst/>
                          <a:latin typeface="+mj-lt"/>
                        </a:rPr>
                        <a:t>Helsinki–Maarianhamina – Tukholma</a:t>
                      </a:r>
                      <a:r>
                        <a:rPr lang="fi-FI" sz="1200" b="0" i="0" u="none" strike="noStrike" dirty="0">
                          <a:solidFill>
                            <a:schemeClr val="tx1"/>
                          </a:solidFill>
                          <a:effectLst/>
                          <a:latin typeface="+mj-lt"/>
                        </a:rPr>
                        <a:t> (1,44 milj. matkaa/v)</a:t>
                      </a:r>
                    </a:p>
                  </a:txBody>
                  <a:tcPr marL="72000" marR="72000" marT="72000" marB="72000" anchor="ctr"/>
                </a:tc>
                <a:tc>
                  <a:txBody>
                    <a:bodyPr/>
                    <a:lstStyle/>
                    <a:p>
                      <a:pPr algn="ctr" fontAlgn="ctr"/>
                      <a:r>
                        <a:rPr lang="fi-FI" sz="1200" b="0" i="0" u="none" strike="noStrike" dirty="0">
                          <a:solidFill>
                            <a:schemeClr val="tx1"/>
                          </a:solidFill>
                          <a:effectLst/>
                          <a:latin typeface="+mj-lt"/>
                        </a:rPr>
                        <a:t>5,90 €</a:t>
                      </a:r>
                    </a:p>
                    <a:p>
                      <a:pPr algn="ctr" fontAlgn="ctr"/>
                      <a:r>
                        <a:rPr lang="fi-FI" sz="1200" b="0" i="0" u="none" strike="noStrike" dirty="0">
                          <a:solidFill>
                            <a:schemeClr val="accent5">
                              <a:lumMod val="50000"/>
                            </a:schemeClr>
                          </a:solidFill>
                          <a:effectLst/>
                          <a:latin typeface="+mj-lt"/>
                        </a:rPr>
                        <a:t>(2,40 €)</a:t>
                      </a:r>
                    </a:p>
                  </a:txBody>
                  <a:tcPr marL="72000" marR="72000" marT="72000" marB="72000" anchor="ctr"/>
                </a:tc>
                <a:tc>
                  <a:txBody>
                    <a:bodyPr/>
                    <a:lstStyle/>
                    <a:p>
                      <a:pPr algn="ctr" fontAlgn="ctr"/>
                      <a:r>
                        <a:rPr lang="fi-FI" sz="1200" b="0" i="0" u="none" strike="noStrike" dirty="0">
                          <a:solidFill>
                            <a:schemeClr val="tx1"/>
                          </a:solidFill>
                          <a:effectLst/>
                          <a:latin typeface="+mj-lt"/>
                        </a:rPr>
                        <a:t>-3,7 %</a:t>
                      </a:r>
                    </a:p>
                    <a:p>
                      <a:pPr algn="ctr" fontAlgn="ctr"/>
                      <a:r>
                        <a:rPr lang="fi-FI" sz="1200" b="0" i="0" u="none" strike="noStrike" dirty="0">
                          <a:solidFill>
                            <a:schemeClr val="accent5">
                              <a:lumMod val="50000"/>
                            </a:schemeClr>
                          </a:solidFill>
                          <a:effectLst/>
                          <a:latin typeface="+mj-lt"/>
                        </a:rPr>
                        <a:t>(-1,5 %)</a:t>
                      </a:r>
                    </a:p>
                  </a:txBody>
                  <a:tcPr marL="72000" marR="72000" marT="72000" marB="72000" anchor="ctr"/>
                </a:tc>
                <a:extLst>
                  <a:ext uri="{0D108BD9-81ED-4DB2-BD59-A6C34878D82A}">
                    <a16:rowId xmlns:a16="http://schemas.microsoft.com/office/drawing/2014/main" val="1382799115"/>
                  </a:ext>
                </a:extLst>
              </a:tr>
              <a:tr h="620831">
                <a:tc>
                  <a:txBody>
                    <a:bodyPr/>
                    <a:lstStyle/>
                    <a:p>
                      <a:pPr algn="l" fontAlgn="ctr"/>
                      <a:r>
                        <a:rPr lang="fi-FI" sz="1200" b="1" i="0" u="none" strike="noStrike" dirty="0">
                          <a:solidFill>
                            <a:schemeClr val="tx1"/>
                          </a:solidFill>
                          <a:effectLst/>
                          <a:latin typeface="+mj-lt"/>
                        </a:rPr>
                        <a:t>Turku–Maarianhamina– Tukholma </a:t>
                      </a:r>
                      <a:r>
                        <a:rPr lang="fi-FI" sz="1200" b="0" i="0" u="none" strike="noStrike" dirty="0">
                          <a:solidFill>
                            <a:schemeClr val="tx1"/>
                          </a:solidFill>
                          <a:effectLst/>
                          <a:latin typeface="+mj-lt"/>
                        </a:rPr>
                        <a:t>(2,06 milj. matkaa/v)</a:t>
                      </a:r>
                    </a:p>
                  </a:txBody>
                  <a:tcPr marL="72000" marR="72000" marT="72000" marB="72000" anchor="ctr"/>
                </a:tc>
                <a:tc>
                  <a:txBody>
                    <a:bodyPr/>
                    <a:lstStyle/>
                    <a:p>
                      <a:pPr algn="ctr" fontAlgn="ctr"/>
                      <a:r>
                        <a:rPr lang="fi-FI" sz="1200" b="0" i="0" u="none" strike="noStrike" kern="1200" dirty="0">
                          <a:solidFill>
                            <a:schemeClr val="tx1"/>
                          </a:solidFill>
                          <a:effectLst/>
                          <a:latin typeface="+mn-lt"/>
                          <a:ea typeface="+mn-ea"/>
                          <a:cs typeface="+mn-cs"/>
                        </a:rPr>
                        <a:t>8,00 €</a:t>
                      </a:r>
                    </a:p>
                    <a:p>
                      <a:pPr algn="ctr" fontAlgn="ctr"/>
                      <a:r>
                        <a:rPr lang="fi-FI" sz="1200" b="0" i="0" u="none" strike="noStrike" kern="1200" dirty="0">
                          <a:solidFill>
                            <a:schemeClr val="accent5">
                              <a:lumMod val="50000"/>
                            </a:schemeClr>
                          </a:solidFill>
                          <a:effectLst/>
                          <a:latin typeface="+mn-lt"/>
                          <a:ea typeface="+mn-ea"/>
                          <a:cs typeface="+mn-cs"/>
                        </a:rPr>
                        <a:t>(4,00 €)</a:t>
                      </a:r>
                    </a:p>
                  </a:txBody>
                  <a:tcPr marL="72000" marR="72000" marT="72000" marB="72000" anchor="ctr"/>
                </a:tc>
                <a:tc>
                  <a:txBody>
                    <a:bodyPr/>
                    <a:lstStyle/>
                    <a:p>
                      <a:pPr algn="ctr" fontAlgn="ctr"/>
                      <a:r>
                        <a:rPr lang="fi-FI" sz="1200" b="0" i="0" u="none" strike="noStrike" dirty="0">
                          <a:solidFill>
                            <a:schemeClr val="tx1"/>
                          </a:solidFill>
                          <a:effectLst/>
                          <a:latin typeface="+mj-lt"/>
                        </a:rPr>
                        <a:t>-8,0 %</a:t>
                      </a:r>
                    </a:p>
                    <a:p>
                      <a:pPr algn="ctr" fontAlgn="ctr"/>
                      <a:r>
                        <a:rPr lang="fi-FI" sz="1200" b="0" i="0" u="none" strike="noStrike" dirty="0">
                          <a:solidFill>
                            <a:schemeClr val="accent5">
                              <a:lumMod val="50000"/>
                            </a:schemeClr>
                          </a:solidFill>
                          <a:effectLst/>
                          <a:latin typeface="+mj-lt"/>
                        </a:rPr>
                        <a:t>(-4,0 %)</a:t>
                      </a:r>
                    </a:p>
                  </a:txBody>
                  <a:tcPr marL="72000" marR="72000" marT="72000" marB="72000" anchor="ctr"/>
                </a:tc>
                <a:extLst>
                  <a:ext uri="{0D108BD9-81ED-4DB2-BD59-A6C34878D82A}">
                    <a16:rowId xmlns:a16="http://schemas.microsoft.com/office/drawing/2014/main" val="1673407541"/>
                  </a:ext>
                </a:extLst>
              </a:tr>
              <a:tr h="282956">
                <a:tc>
                  <a:txBody>
                    <a:bodyPr/>
                    <a:lstStyle/>
                    <a:p>
                      <a:pPr algn="l" fontAlgn="ctr"/>
                      <a:r>
                        <a:rPr lang="fi-FI" sz="1200" b="1" i="0" u="none" strike="noStrike" dirty="0">
                          <a:solidFill>
                            <a:schemeClr val="tx1"/>
                          </a:solidFill>
                          <a:effectLst/>
                          <a:latin typeface="+mj-lt"/>
                        </a:rPr>
                        <a:t>Naantali–Långnäs–Kapellskär </a:t>
                      </a:r>
                      <a:r>
                        <a:rPr lang="fi-FI" sz="1200" b="0" i="0" u="none" strike="noStrike" dirty="0">
                          <a:solidFill>
                            <a:schemeClr val="tx1"/>
                          </a:solidFill>
                          <a:effectLst/>
                          <a:latin typeface="+mj-lt"/>
                        </a:rPr>
                        <a:t>(0,19 milj. matkaa/v)</a:t>
                      </a:r>
                    </a:p>
                  </a:txBody>
                  <a:tcPr marL="72000" marR="72000" marT="72000" marB="72000" anchor="ctr"/>
                </a:tc>
                <a:tc>
                  <a:txBody>
                    <a:bodyPr/>
                    <a:lstStyle/>
                    <a:p>
                      <a:pPr algn="ctr" fontAlgn="ctr"/>
                      <a:r>
                        <a:rPr lang="fi-FI" sz="1200" b="0" i="0" u="none" strike="noStrike" kern="1200" dirty="0">
                          <a:solidFill>
                            <a:schemeClr val="tx1"/>
                          </a:solidFill>
                          <a:effectLst/>
                          <a:latin typeface="+mn-lt"/>
                          <a:ea typeface="+mn-ea"/>
                          <a:cs typeface="+mn-cs"/>
                        </a:rPr>
                        <a:t>51,60 €</a:t>
                      </a:r>
                    </a:p>
                    <a:p>
                      <a:pPr algn="ctr" fontAlgn="ctr"/>
                      <a:r>
                        <a:rPr lang="fi-FI" sz="1200" b="0" i="0" u="none" strike="noStrike" kern="1200" dirty="0">
                          <a:solidFill>
                            <a:schemeClr val="accent5">
                              <a:lumMod val="50000"/>
                            </a:schemeClr>
                          </a:solidFill>
                          <a:effectLst/>
                          <a:latin typeface="+mn-lt"/>
                          <a:ea typeface="+mn-ea"/>
                          <a:cs typeface="+mn-cs"/>
                        </a:rPr>
                        <a:t>(25,80 €)</a:t>
                      </a:r>
                    </a:p>
                  </a:txBody>
                  <a:tcPr marL="72000" marR="72000" marT="72000" marB="72000" anchor="ctr"/>
                </a:tc>
                <a:tc>
                  <a:txBody>
                    <a:bodyPr/>
                    <a:lstStyle/>
                    <a:p>
                      <a:pPr algn="ctr" fontAlgn="ctr"/>
                      <a:r>
                        <a:rPr lang="fi-FI" sz="1200" b="0" i="0" u="none" strike="noStrike" dirty="0">
                          <a:solidFill>
                            <a:schemeClr val="tx1"/>
                          </a:solidFill>
                          <a:effectLst/>
                          <a:latin typeface="+mj-lt"/>
                        </a:rPr>
                        <a:t>-36,0 %</a:t>
                      </a:r>
                    </a:p>
                    <a:p>
                      <a:pPr algn="ctr" fontAlgn="ctr"/>
                      <a:r>
                        <a:rPr lang="fi-FI" sz="1200" b="0" i="0" u="none" strike="noStrike" dirty="0">
                          <a:solidFill>
                            <a:schemeClr val="accent5">
                              <a:lumMod val="50000"/>
                            </a:schemeClr>
                          </a:solidFill>
                          <a:effectLst/>
                          <a:latin typeface="+mj-lt"/>
                        </a:rPr>
                        <a:t>(-18,0 %)</a:t>
                      </a:r>
                    </a:p>
                  </a:txBody>
                  <a:tcPr marL="72000" marR="72000" marT="72000" marB="72000" anchor="ctr"/>
                </a:tc>
                <a:extLst>
                  <a:ext uri="{0D108BD9-81ED-4DB2-BD59-A6C34878D82A}">
                    <a16:rowId xmlns:a16="http://schemas.microsoft.com/office/drawing/2014/main" val="612693320"/>
                  </a:ext>
                </a:extLst>
              </a:tr>
              <a:tr h="282956">
                <a:tc>
                  <a:txBody>
                    <a:bodyPr/>
                    <a:lstStyle/>
                    <a:p>
                      <a:pPr algn="l" fontAlgn="ctr"/>
                      <a:r>
                        <a:rPr lang="fi-FI" sz="1200" b="1" i="0" u="none" strike="noStrike" dirty="0">
                          <a:solidFill>
                            <a:schemeClr val="tx1"/>
                          </a:solidFill>
                          <a:effectLst/>
                          <a:latin typeface="+mj-lt"/>
                        </a:rPr>
                        <a:t>Ahvenanmaa</a:t>
                      </a:r>
                      <a:r>
                        <a:rPr lang="fi-FI" sz="1200" b="1" i="0" u="none" strike="noStrike" kern="1200" dirty="0">
                          <a:solidFill>
                            <a:schemeClr val="tx1"/>
                          </a:solidFill>
                          <a:effectLst/>
                          <a:latin typeface="+mn-lt"/>
                          <a:ea typeface="+mn-ea"/>
                          <a:cs typeface="+mn-cs"/>
                        </a:rPr>
                        <a:t>–</a:t>
                      </a:r>
                      <a:r>
                        <a:rPr lang="fi-FI" sz="1200" b="1" i="0" u="none" strike="noStrike" dirty="0">
                          <a:solidFill>
                            <a:schemeClr val="tx1"/>
                          </a:solidFill>
                          <a:effectLst/>
                          <a:latin typeface="+mj-lt"/>
                        </a:rPr>
                        <a:t>Ruotsi </a:t>
                      </a:r>
                    </a:p>
                    <a:p>
                      <a:pPr algn="l" fontAlgn="ctr"/>
                      <a:r>
                        <a:rPr lang="fi-FI" sz="1200" b="0" i="0" u="none" strike="noStrike" dirty="0">
                          <a:solidFill>
                            <a:schemeClr val="tx1"/>
                          </a:solidFill>
                          <a:effectLst/>
                          <a:latin typeface="+mj-lt"/>
                        </a:rPr>
                        <a:t>(1,97 milj. matkaa/v)</a:t>
                      </a:r>
                    </a:p>
                  </a:txBody>
                  <a:tcPr marL="72000" marR="72000" marT="72000" marB="72000" anchor="ctr"/>
                </a:tc>
                <a:tc>
                  <a:txBody>
                    <a:bodyPr/>
                    <a:lstStyle/>
                    <a:p>
                      <a:pPr algn="ctr" fontAlgn="ctr"/>
                      <a:r>
                        <a:rPr lang="fi-FI" sz="1200" b="0" i="0" u="none" strike="noStrike" dirty="0">
                          <a:solidFill>
                            <a:schemeClr val="tx1"/>
                          </a:solidFill>
                          <a:effectLst/>
                          <a:latin typeface="+mj-lt"/>
                        </a:rPr>
                        <a:t>2,90 €</a:t>
                      </a:r>
                    </a:p>
                  </a:txBody>
                  <a:tcPr marL="72000" marR="72000" marT="72000" marB="72000" anchor="ctr"/>
                </a:tc>
                <a:tc>
                  <a:txBody>
                    <a:bodyPr/>
                    <a:lstStyle/>
                    <a:p>
                      <a:pPr algn="ctr" fontAlgn="ctr"/>
                      <a:r>
                        <a:rPr lang="fi-FI" sz="1200" b="0" i="0" u="none" strike="noStrike" dirty="0">
                          <a:solidFill>
                            <a:schemeClr val="tx1"/>
                          </a:solidFill>
                          <a:effectLst/>
                          <a:latin typeface="+mj-lt"/>
                        </a:rPr>
                        <a:t>-4,8 %</a:t>
                      </a:r>
                    </a:p>
                  </a:txBody>
                  <a:tcPr marL="72000" marR="72000" marT="72000" marB="72000" anchor="ctr"/>
                </a:tc>
                <a:extLst>
                  <a:ext uri="{0D108BD9-81ED-4DB2-BD59-A6C34878D82A}">
                    <a16:rowId xmlns:a16="http://schemas.microsoft.com/office/drawing/2014/main" val="3158224625"/>
                  </a:ext>
                </a:extLst>
              </a:tr>
              <a:tr h="282956">
                <a:tc>
                  <a:txBody>
                    <a:bodyPr/>
                    <a:lstStyle/>
                    <a:p>
                      <a:pPr algn="l" fontAlgn="ctr"/>
                      <a:r>
                        <a:rPr lang="fi-FI" sz="1200" b="1" i="0" u="none" strike="noStrike" dirty="0">
                          <a:solidFill>
                            <a:schemeClr val="tx1"/>
                          </a:solidFill>
                          <a:effectLst/>
                          <a:latin typeface="+mj-lt"/>
                        </a:rPr>
                        <a:t>Helsinki</a:t>
                      </a:r>
                      <a:r>
                        <a:rPr lang="fi-FI" sz="1200" b="1" i="0" u="none" strike="noStrike" kern="1200" dirty="0">
                          <a:solidFill>
                            <a:schemeClr val="tx1"/>
                          </a:solidFill>
                          <a:effectLst/>
                          <a:latin typeface="+mn-lt"/>
                          <a:ea typeface="+mn-ea"/>
                          <a:cs typeface="+mn-cs"/>
                        </a:rPr>
                        <a:t>–T</a:t>
                      </a:r>
                      <a:r>
                        <a:rPr lang="fi-FI" sz="1200" b="1" i="0" u="none" strike="noStrike" dirty="0">
                          <a:solidFill>
                            <a:schemeClr val="tx1"/>
                          </a:solidFill>
                          <a:effectLst/>
                          <a:latin typeface="+mj-lt"/>
                        </a:rPr>
                        <a:t>allinna </a:t>
                      </a:r>
                    </a:p>
                    <a:p>
                      <a:pPr algn="l" fontAlgn="ctr"/>
                      <a:r>
                        <a:rPr lang="fi-FI" sz="1200" b="0" i="0" u="none" strike="noStrike" dirty="0">
                          <a:solidFill>
                            <a:schemeClr val="tx1"/>
                          </a:solidFill>
                          <a:effectLst/>
                          <a:latin typeface="+mj-lt"/>
                        </a:rPr>
                        <a:t>(6,32 milj. matkaa/v)</a:t>
                      </a:r>
                    </a:p>
                  </a:txBody>
                  <a:tcPr marL="72000" marR="72000" marT="72000" marB="72000" anchor="ctr"/>
                </a:tc>
                <a:tc>
                  <a:txBody>
                    <a:bodyPr/>
                    <a:lstStyle/>
                    <a:p>
                      <a:pPr algn="ctr" fontAlgn="ctr"/>
                      <a:r>
                        <a:rPr lang="fi-FI" sz="1200" b="0" i="0" u="none" strike="noStrike" dirty="0">
                          <a:solidFill>
                            <a:schemeClr val="tx1"/>
                          </a:solidFill>
                          <a:effectLst/>
                          <a:latin typeface="+mj-lt"/>
                        </a:rPr>
                        <a:t>3,90 €</a:t>
                      </a:r>
                    </a:p>
                  </a:txBody>
                  <a:tcPr marL="72000" marR="72000" marT="72000" marB="72000" anchor="ctr"/>
                </a:tc>
                <a:tc>
                  <a:txBody>
                    <a:bodyPr/>
                    <a:lstStyle/>
                    <a:p>
                      <a:pPr algn="ctr" fontAlgn="ctr"/>
                      <a:r>
                        <a:rPr lang="fi-FI" sz="1200" b="0" i="0" u="none" strike="noStrike" dirty="0">
                          <a:solidFill>
                            <a:schemeClr val="tx1"/>
                          </a:solidFill>
                          <a:effectLst/>
                          <a:latin typeface="+mj-lt"/>
                        </a:rPr>
                        <a:t>-4,9%</a:t>
                      </a:r>
                    </a:p>
                  </a:txBody>
                  <a:tcPr marL="72000" marR="72000" marT="72000" marB="72000" anchor="ctr"/>
                </a:tc>
                <a:extLst>
                  <a:ext uri="{0D108BD9-81ED-4DB2-BD59-A6C34878D82A}">
                    <a16:rowId xmlns:a16="http://schemas.microsoft.com/office/drawing/2014/main" val="2093503422"/>
                  </a:ext>
                </a:extLst>
              </a:tr>
              <a:tr h="282956">
                <a:tc>
                  <a:txBody>
                    <a:bodyPr/>
                    <a:lstStyle/>
                    <a:p>
                      <a:pPr algn="l" fontAlgn="ctr"/>
                      <a:r>
                        <a:rPr lang="fi-FI" sz="1200" b="1" i="0" u="none" strike="noStrike" dirty="0">
                          <a:solidFill>
                            <a:schemeClr val="tx1"/>
                          </a:solidFill>
                          <a:effectLst/>
                          <a:latin typeface="+mj-lt"/>
                        </a:rPr>
                        <a:t>Vaasa</a:t>
                      </a:r>
                      <a:r>
                        <a:rPr lang="fi-FI" sz="1200" b="1" i="0" u="none" strike="noStrike" kern="1200" dirty="0">
                          <a:solidFill>
                            <a:schemeClr val="tx1"/>
                          </a:solidFill>
                          <a:effectLst/>
                          <a:latin typeface="+mn-lt"/>
                          <a:ea typeface="+mn-ea"/>
                          <a:cs typeface="+mn-cs"/>
                        </a:rPr>
                        <a:t>–</a:t>
                      </a:r>
                      <a:r>
                        <a:rPr lang="fi-FI" sz="1200" b="1" i="0" u="none" strike="noStrike" dirty="0">
                          <a:solidFill>
                            <a:schemeClr val="tx1"/>
                          </a:solidFill>
                          <a:effectLst/>
                          <a:latin typeface="+mj-lt"/>
                        </a:rPr>
                        <a:t>Uumaja </a:t>
                      </a:r>
                    </a:p>
                    <a:p>
                      <a:pPr algn="l" fontAlgn="ctr"/>
                      <a:r>
                        <a:rPr lang="fi-FI" sz="1200" b="0" i="0" u="none" strike="noStrike" dirty="0">
                          <a:solidFill>
                            <a:schemeClr val="tx1"/>
                          </a:solidFill>
                          <a:effectLst/>
                          <a:latin typeface="+mj-lt"/>
                        </a:rPr>
                        <a:t>(0,27 milj. matkaa/v)</a:t>
                      </a:r>
                    </a:p>
                  </a:txBody>
                  <a:tcPr marL="72000" marR="72000" marT="72000" marB="72000" anchor="ctr"/>
                </a:tc>
                <a:tc>
                  <a:txBody>
                    <a:bodyPr/>
                    <a:lstStyle/>
                    <a:p>
                      <a:pPr algn="ctr" fontAlgn="ctr"/>
                      <a:r>
                        <a:rPr lang="fi-FI" sz="1200" b="0" i="0" u="none" strike="noStrike" dirty="0">
                          <a:solidFill>
                            <a:schemeClr val="tx1"/>
                          </a:solidFill>
                          <a:effectLst/>
                          <a:latin typeface="+mj-lt"/>
                        </a:rPr>
                        <a:t>6,50 €</a:t>
                      </a:r>
                    </a:p>
                  </a:txBody>
                  <a:tcPr marL="72000" marR="72000" marT="72000" marB="72000" anchor="ctr"/>
                </a:tc>
                <a:tc>
                  <a:txBody>
                    <a:bodyPr/>
                    <a:lstStyle/>
                    <a:p>
                      <a:pPr algn="ctr" fontAlgn="ctr"/>
                      <a:r>
                        <a:rPr lang="fi-FI" sz="1200" b="0" i="0" u="none" strike="noStrike" dirty="0">
                          <a:solidFill>
                            <a:schemeClr val="tx1"/>
                          </a:solidFill>
                          <a:effectLst/>
                          <a:latin typeface="+mj-lt"/>
                        </a:rPr>
                        <a:t>-8,1 %</a:t>
                      </a:r>
                    </a:p>
                  </a:txBody>
                  <a:tcPr marL="72000" marR="72000" marT="72000" marB="72000" anchor="ctr"/>
                </a:tc>
                <a:extLst>
                  <a:ext uri="{0D108BD9-81ED-4DB2-BD59-A6C34878D82A}">
                    <a16:rowId xmlns:a16="http://schemas.microsoft.com/office/drawing/2014/main" val="3415471349"/>
                  </a:ext>
                </a:extLst>
              </a:tr>
            </a:tbl>
          </a:graphicData>
        </a:graphic>
      </p:graphicFrame>
      <p:sp>
        <p:nvSpPr>
          <p:cNvPr id="8" name="TextBox 7">
            <a:extLst>
              <a:ext uri="{FF2B5EF4-FFF2-40B4-BE49-F238E27FC236}">
                <a16:creationId xmlns:a16="http://schemas.microsoft.com/office/drawing/2014/main" id="{B0FEC8AB-BB55-1FD8-734C-F7333BAEB41D}"/>
              </a:ext>
            </a:extLst>
          </p:cNvPr>
          <p:cNvSpPr txBox="1"/>
          <p:nvPr/>
        </p:nvSpPr>
        <p:spPr>
          <a:xfrm>
            <a:off x="6328372" y="1422156"/>
            <a:ext cx="5426374" cy="1092607"/>
          </a:xfrm>
          <a:prstGeom prst="rect">
            <a:avLst/>
          </a:prstGeom>
          <a:noFill/>
        </p:spPr>
        <p:txBody>
          <a:bodyPr wrap="square">
            <a:spAutoFit/>
          </a:bodyPr>
          <a:lstStyle/>
          <a:p>
            <a:pPr marL="0" indent="0">
              <a:buNone/>
            </a:pPr>
            <a:r>
              <a:rPr lang="fi-FI" sz="1300" b="1" i="1" dirty="0"/>
              <a:t>Taulukko 9. </a:t>
            </a:r>
            <a:r>
              <a:rPr lang="fi-FI" sz="1300" i="1" dirty="0"/>
              <a:t>Arvioita päästökaupan vaikutuksesta laivamatkan keskimääräiseen hintaan ja matkojen kysyntään eräillä yhteysväleillä molempiin liikennöintisuuntiin vuonna 2026, jos lisäkustannus siirretään kokonaan henkilömatkustajille. (Sulkeissa vastaava vaikutus, jos saaripoikkeus on voimassa).</a:t>
            </a:r>
          </a:p>
        </p:txBody>
      </p:sp>
      <p:sp>
        <p:nvSpPr>
          <p:cNvPr id="3" name="Text Placeholder 2">
            <a:extLst>
              <a:ext uri="{FF2B5EF4-FFF2-40B4-BE49-F238E27FC236}">
                <a16:creationId xmlns:a16="http://schemas.microsoft.com/office/drawing/2014/main" id="{BDA735CD-A96A-718C-3DBB-F0076C0951A8}"/>
              </a:ext>
            </a:extLst>
          </p:cNvPr>
          <p:cNvSpPr>
            <a:spLocks noGrp="1"/>
          </p:cNvSpPr>
          <p:nvPr>
            <p:ph type="body" sz="quarter" idx="13"/>
          </p:nvPr>
        </p:nvSpPr>
        <p:spPr>
          <a:xfrm>
            <a:off x="539999" y="1637774"/>
            <a:ext cx="5788373" cy="5004737"/>
          </a:xfrm>
          <a:solidFill>
            <a:schemeClr val="bg1"/>
          </a:solidFill>
        </p:spPr>
        <p:txBody>
          <a:bodyPr/>
          <a:lstStyle/>
          <a:p>
            <a:pPr marL="0" indent="0">
              <a:buNone/>
            </a:pPr>
            <a:r>
              <a:rPr lang="fi-FI" sz="1300" dirty="0"/>
              <a:t>Taulukossa 9 esitetään arvio matkaa kohden tarvittavasta lisätulosta, jolla laivayhtiöt voisivat kattaa päästöoikeuksien hankinnan lisäkustannukset eri reiteillä suoraan matkalipun hintoihin vietynä. </a:t>
            </a:r>
          </a:p>
          <a:p>
            <a:pPr marL="0" indent="0">
              <a:buNone/>
            </a:pPr>
            <a:r>
              <a:rPr lang="fi-FI" sz="1300" dirty="0"/>
              <a:t>Suomen ja Ruotsin välisillä matkoilla lisähinnat olisivat 5,90–8,00 euroa/matka ilman saaripoikkeusta ja noin puolet siitä saaripoikkeuksen kanssa (siinä vaiheessa, kun päästöoikeuksia tulee palauttaa 100 %). Yksittäisen edullisimman reittimatkan hintaan (taulukko 5, dia 7) suhteutettuna lisämaksun vaikutus olisi 10–30 %. Valtaosa Manner-Suomen ja Ruotsin välisistä matkoista on vapaa-ajan matkoja, joissa matkapäätökseen vaikuttavat hinnan lisäksi palvelujen laatu ja määrä sekä esimerkiksi viihdetarjonta. </a:t>
            </a:r>
            <a:r>
              <a:rPr lang="fi-FI" sz="1300" dirty="0" err="1"/>
              <a:t>Tax-freellä</a:t>
            </a:r>
            <a:r>
              <a:rPr lang="fi-FI" sz="1300" dirty="0"/>
              <a:t> on iso merkitys näiden reittien valintaan vapaa-ajan matkustamisessa. Matkustajien keskimääräisen rahankäyttöön laivalla suhteutettuna lisämaksun vaikutus olisi 5 % suuruusluokkaa.</a:t>
            </a:r>
          </a:p>
          <a:p>
            <a:pPr marL="0" indent="0">
              <a:buNone/>
            </a:pPr>
            <a:r>
              <a:rPr lang="fi-FI" sz="1300" dirty="0"/>
              <a:t>Ahvenanmaan ja Ruotsin välisillä matkoilla (saaripoikkeusta ei voida hyödyntää) tarvittava lisähinta olisi 1,20 euroa vuonna 2024, 2,00 euroa vuonna 2025 ja 2,90 euroa vuodesta 2026 eteenpäin. </a:t>
            </a:r>
          </a:p>
          <a:p>
            <a:pPr marL="0" indent="0">
              <a:buNone/>
            </a:pPr>
            <a:r>
              <a:rPr lang="fi-FI" sz="1300" dirty="0"/>
              <a:t>Jos matkan lisähinta vaikuttaisi suoraan matkojen kysyntään keskimääräisellä hintajoustolla -0,5 (10 % hinnannousu vähentää kysyntää 5 %), niin matkustaja-alusliikenteen matkustajamäärät vähenisivät päästökaupan lisähintojen vuoksi reitistä riippuen 4–8 %.</a:t>
            </a:r>
          </a:p>
          <a:p>
            <a:pPr marL="0" indent="0">
              <a:buNone/>
            </a:pPr>
            <a:r>
              <a:rPr lang="fi-FI" sz="1300" dirty="0"/>
              <a:t>Laivayhtiöiden käytännössä toteuttamia hinnoitteluratkaisuja on vaikea arvioida siksi, että päästökaupan lisäkustannuksia on mahdollista kohdentaa paitsi matkalippuihin ja kuljetusmaksuihin, myös laivan tuote- ja palvelumyyntiin. Hinnoittelua voidaan kehittää myös suhteessa liikennöintisuuntien ja reittien kehittämiseen. </a:t>
            </a:r>
          </a:p>
          <a:p>
            <a:pPr marL="0" indent="0">
              <a:buNone/>
            </a:pPr>
            <a:endParaRPr lang="fi-FI" sz="1300" dirty="0"/>
          </a:p>
          <a:p>
            <a:pPr marL="0" indent="0">
              <a:buNone/>
            </a:pPr>
            <a:endParaRPr lang="fi-FI" sz="1300" dirty="0"/>
          </a:p>
          <a:p>
            <a:pPr marL="0" indent="0">
              <a:buNone/>
            </a:pPr>
            <a:endParaRPr lang="fi-FI" sz="1300" dirty="0"/>
          </a:p>
          <a:p>
            <a:pPr marL="0" indent="0">
              <a:buNone/>
            </a:pPr>
            <a:endParaRPr lang="fi-FI" sz="1300" dirty="0"/>
          </a:p>
          <a:p>
            <a:pPr marL="342900" indent="-342900">
              <a:buFont typeface="+mj-lt"/>
              <a:buAutoNum type="arabicPeriod"/>
            </a:pPr>
            <a:endParaRPr lang="fi-FI" sz="1300" dirty="0"/>
          </a:p>
          <a:p>
            <a:pPr marL="342900" indent="-342900">
              <a:buFont typeface="+mj-lt"/>
              <a:buAutoNum type="arabicPeriod"/>
            </a:pPr>
            <a:endParaRPr lang="fi-FI" sz="1300" dirty="0"/>
          </a:p>
          <a:p>
            <a:pPr marL="342900" indent="-342900">
              <a:buFont typeface="+mj-lt"/>
              <a:buAutoNum type="arabicPeriod"/>
            </a:pPr>
            <a:endParaRPr lang="fi-FI" sz="1300" dirty="0"/>
          </a:p>
          <a:p>
            <a:pPr marL="342900" indent="-342900">
              <a:buFont typeface="+mj-lt"/>
              <a:buAutoNum type="arabicPeriod"/>
            </a:pPr>
            <a:endParaRPr lang="fi-FI" sz="1300" dirty="0"/>
          </a:p>
        </p:txBody>
      </p:sp>
    </p:spTree>
    <p:extLst>
      <p:ext uri="{BB962C8B-B14F-4D97-AF65-F5344CB8AC3E}">
        <p14:creationId xmlns:p14="http://schemas.microsoft.com/office/powerpoint/2010/main" val="184057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36FD-4B59-9744-36B4-4389A2C92D9A}"/>
              </a:ext>
            </a:extLst>
          </p:cNvPr>
          <p:cNvSpPr>
            <a:spLocks noGrp="1"/>
          </p:cNvSpPr>
          <p:nvPr>
            <p:ph type="title"/>
          </p:nvPr>
        </p:nvSpPr>
        <p:spPr/>
        <p:txBody>
          <a:bodyPr/>
          <a:lstStyle/>
          <a:p>
            <a:r>
              <a:rPr lang="fi-FI" dirty="0"/>
              <a:t>Päästökaupan ja saaripoikkeuksen vaikutukset Ahvenanmaan kansantalouden kannalta</a:t>
            </a:r>
          </a:p>
        </p:txBody>
      </p:sp>
      <p:sp>
        <p:nvSpPr>
          <p:cNvPr id="13" name="Text Placeholder 12">
            <a:extLst>
              <a:ext uri="{FF2B5EF4-FFF2-40B4-BE49-F238E27FC236}">
                <a16:creationId xmlns:a16="http://schemas.microsoft.com/office/drawing/2014/main" id="{C4718EE7-3044-B206-EE39-0B06B5D170C9}"/>
              </a:ext>
            </a:extLst>
          </p:cNvPr>
          <p:cNvSpPr>
            <a:spLocks noGrp="1"/>
          </p:cNvSpPr>
          <p:nvPr>
            <p:ph type="body" sz="quarter" idx="14"/>
          </p:nvPr>
        </p:nvSpPr>
        <p:spPr>
          <a:xfrm>
            <a:off x="6408000" y="1692000"/>
            <a:ext cx="5398982" cy="4351338"/>
          </a:xfrm>
        </p:spPr>
        <p:txBody>
          <a:bodyPr/>
          <a:lstStyle/>
          <a:p>
            <a:pPr marL="0" indent="0">
              <a:buNone/>
            </a:pPr>
            <a:r>
              <a:rPr lang="fi-FI" sz="1300" dirty="0"/>
              <a:t>Kuljetus- ja varastointitoimiala osuus Ahvenanmaan kansantaloudessa on merkittävä (dia 12). Toimialan osuus arvonlisäyksestä ja palkansaajakorvauksista on pienentynyt 2000-luvulla, mutta sen osuus bruttokansantuotteesta on edelleen selvästi suurin (16 %).</a:t>
            </a:r>
          </a:p>
          <a:p>
            <a:pPr marL="0" indent="0">
              <a:buNone/>
            </a:pPr>
            <a:r>
              <a:rPr lang="fi-FI" sz="1300" dirty="0"/>
              <a:t>Päästökaupan ahvenanmaalaisille laivayhtiöille (Viking Line, Eckerö Line ja Ab </a:t>
            </a:r>
            <a:r>
              <a:rPr lang="fi-FI" sz="1300" dirty="0" err="1"/>
              <a:t>Lillgaard</a:t>
            </a:r>
            <a:r>
              <a:rPr lang="fi-FI" sz="1300" dirty="0"/>
              <a:t>) aiheuttamien lisäkustannusten (ja vastaavasti saaripoikkeuksen tähän tuoman huojennuksen) siirtyminen hintoihin etenee staattisen tarkastelun perusteella Ahvenanmaan taloudessa seuraavina virtoina (dia 13): </a:t>
            </a:r>
          </a:p>
          <a:p>
            <a:r>
              <a:rPr lang="fi-FI" sz="1300" dirty="0"/>
              <a:t>Lisäkustannukset kohdistuvat ensin matkustajakuljetuksiin ja rahtikuljetuksiin.</a:t>
            </a:r>
          </a:p>
          <a:p>
            <a:r>
              <a:rPr lang="fi-FI" sz="1300" dirty="0"/>
              <a:t>Kuljetusten lisäkustannukset siirtyvät niiden hintoihin ja maakunnan tuotantoketjuissa ja kaupankäynnissä edelleen liikenteen palveluiden, hotelli- ja ravintolapalveluiden sekä kaupan palveluiden kustannuksiin.</a:t>
            </a:r>
          </a:p>
          <a:p>
            <a:r>
              <a:rPr lang="fi-FI" sz="1300" dirty="0"/>
              <a:t>Edellä mainittujen palveluiden lisäkustannukset kohdistuvat pääosin turistien ja siten muiden kansantalouksien (ml. Manner-Suomen kotitaloudet) maksettaviksi korkeampina hintoina. Tämä puolestaan voi vähentää ahvenanmaalaisten palveluiden kysyntää ja turismituloja.</a:t>
            </a:r>
          </a:p>
          <a:p>
            <a:pPr marL="0" indent="0">
              <a:buNone/>
            </a:pPr>
            <a:r>
              <a:rPr lang="fi-FI" sz="1300" dirty="0"/>
              <a:t>Saaripoikkeus lieventäisi päästökaupan lisäkustannusten hintavaikutuksia (laskennallisesti) ensisijaisesti Manner-Suomen suuntaan tapahtuvan kaupankäynnin osalta ja Manner-Suomesta Ahvenanmaalle suuntautuvassa turismissa ja muussa kanssakäymisessä. </a:t>
            </a:r>
          </a:p>
          <a:p>
            <a:pPr marL="0" indent="0">
              <a:buNone/>
            </a:pPr>
            <a:endParaRPr lang="fi-FI" sz="1300" dirty="0"/>
          </a:p>
          <a:p>
            <a:pPr marL="0" indent="0">
              <a:buNone/>
            </a:pPr>
            <a:endParaRPr lang="fi-FI" sz="1300" dirty="0"/>
          </a:p>
          <a:p>
            <a:pPr marL="0" indent="0">
              <a:buNone/>
            </a:pPr>
            <a:r>
              <a:rPr lang="fi-FI" sz="1300" dirty="0"/>
              <a:t> </a:t>
            </a:r>
          </a:p>
        </p:txBody>
      </p:sp>
      <p:sp>
        <p:nvSpPr>
          <p:cNvPr id="5" name="Date Placeholder 4">
            <a:extLst>
              <a:ext uri="{FF2B5EF4-FFF2-40B4-BE49-F238E27FC236}">
                <a16:creationId xmlns:a16="http://schemas.microsoft.com/office/drawing/2014/main" id="{65BA3C8B-81BC-1ED5-058C-BF3D9AB8D131}"/>
              </a:ext>
            </a:extLst>
          </p:cNvPr>
          <p:cNvSpPr>
            <a:spLocks noGrp="1"/>
          </p:cNvSpPr>
          <p:nvPr>
            <p:ph type="dt" sz="half" idx="15"/>
          </p:nvPr>
        </p:nvSpPr>
        <p:spPr/>
        <p:txBody>
          <a:bodyPr/>
          <a:lstStyle/>
          <a:p>
            <a:fld id="{BB64B3D9-C2DF-4D3B-A309-126ACDE1AB83}" type="datetime1">
              <a:rPr lang="fi-FI" smtClean="0"/>
              <a:t>13.3.2023</a:t>
            </a:fld>
            <a:endParaRPr lang="fi-FI"/>
          </a:p>
        </p:txBody>
      </p:sp>
      <p:sp>
        <p:nvSpPr>
          <p:cNvPr id="6" name="Footer Placeholder 5">
            <a:extLst>
              <a:ext uri="{FF2B5EF4-FFF2-40B4-BE49-F238E27FC236}">
                <a16:creationId xmlns:a16="http://schemas.microsoft.com/office/drawing/2014/main" id="{746A69A6-BE66-1377-17E2-F1B557010760}"/>
              </a:ext>
            </a:extLst>
          </p:cNvPr>
          <p:cNvSpPr>
            <a:spLocks noGrp="1"/>
          </p:cNvSpPr>
          <p:nvPr>
            <p:ph type="ftr" sz="quarter" idx="16"/>
          </p:nvPr>
        </p:nvSpPr>
        <p:spPr/>
        <p:txBody>
          <a:bodyPr/>
          <a:lstStyle/>
          <a:p>
            <a:endParaRPr lang="fi-FI" dirty="0"/>
          </a:p>
        </p:txBody>
      </p:sp>
      <p:sp>
        <p:nvSpPr>
          <p:cNvPr id="7" name="Slide Number Placeholder 6">
            <a:extLst>
              <a:ext uri="{FF2B5EF4-FFF2-40B4-BE49-F238E27FC236}">
                <a16:creationId xmlns:a16="http://schemas.microsoft.com/office/drawing/2014/main" id="{F7BF6FAB-9385-82B4-2A05-BB119401672E}"/>
              </a:ext>
            </a:extLst>
          </p:cNvPr>
          <p:cNvSpPr>
            <a:spLocks noGrp="1"/>
          </p:cNvSpPr>
          <p:nvPr>
            <p:ph type="sldNum" sz="quarter" idx="17"/>
          </p:nvPr>
        </p:nvSpPr>
        <p:spPr/>
        <p:txBody>
          <a:bodyPr/>
          <a:lstStyle/>
          <a:p>
            <a:fld id="{628F3778-6073-48C0-8E18-EFC09B82139A}" type="slidenum">
              <a:rPr lang="fi-FI" smtClean="0"/>
              <a:pPr/>
              <a:t>13</a:t>
            </a:fld>
            <a:endParaRPr lang="fi-FI"/>
          </a:p>
        </p:txBody>
      </p:sp>
      <p:sp>
        <p:nvSpPr>
          <p:cNvPr id="12" name="Text Placeholder 11">
            <a:extLst>
              <a:ext uri="{FF2B5EF4-FFF2-40B4-BE49-F238E27FC236}">
                <a16:creationId xmlns:a16="http://schemas.microsoft.com/office/drawing/2014/main" id="{10A38093-2C00-C09B-6D21-7CAF532275C2}"/>
              </a:ext>
            </a:extLst>
          </p:cNvPr>
          <p:cNvSpPr>
            <a:spLocks noGrp="1"/>
          </p:cNvSpPr>
          <p:nvPr>
            <p:ph type="body" sz="quarter" idx="13"/>
          </p:nvPr>
        </p:nvSpPr>
        <p:spPr>
          <a:xfrm>
            <a:off x="540000" y="1663150"/>
            <a:ext cx="5398982" cy="4979362"/>
          </a:xfrm>
          <a:solidFill>
            <a:schemeClr val="bg1"/>
          </a:solidFill>
        </p:spPr>
        <p:txBody>
          <a:bodyPr/>
          <a:lstStyle/>
          <a:p>
            <a:pPr marL="0" indent="0">
              <a:buNone/>
            </a:pPr>
            <a:r>
              <a:rPr lang="fi-FI" sz="1300" dirty="0"/>
              <a:t>Päästökaupan vaikutukset voivat kohdistua Ahvenanmaan kansantalouteen ehkä keskeisimmin seuraavilla tavoilla:</a:t>
            </a:r>
          </a:p>
          <a:p>
            <a:r>
              <a:rPr lang="fi-FI" sz="1300" dirty="0"/>
              <a:t>Laivamatkat Suomen ja Ruotsin suuntiin kallistuvat, mikä heikentää Ahvenanmaan saavutettavuutta. Lisäksi uudet lisäkustannukset ja mahdollinen muutos matkojen kysynnässä voivat johtaa päätöksiin muuttaa yhteystarjontaa, mikä niin ikään vaikuttaa saavutettavuuteen.</a:t>
            </a:r>
          </a:p>
          <a:p>
            <a:r>
              <a:rPr lang="fi-FI" sz="1300" dirty="0" err="1"/>
              <a:t>RoRo</a:t>
            </a:r>
            <a:r>
              <a:rPr lang="fi-FI" sz="1300" dirty="0"/>
              <a:t>-kuljetukset Suomen ja Ruotsin suuntiin kallistuvat, mikä lisää Ahvenanmaalla toimivien yritysten tuotantokustannuksia.</a:t>
            </a:r>
          </a:p>
          <a:p>
            <a:r>
              <a:rPr lang="fi-FI" sz="1300" dirty="0"/>
              <a:t>Ahvenanmaalaisten laivayhtiöiden toimintaolosuhteet kaikkialla (Ahvenanmaan satamien kautta kulkevat, Helsinki–Tallinna-väliä liikennöivät sekä muualla Itämerellä tai Pohjanmerellä liikennöivät alukset) muuttuvat ja sitä kautta on vaikutuksia maakunnan talouteen.</a:t>
            </a:r>
          </a:p>
          <a:p>
            <a:pPr marL="0" indent="0">
              <a:buNone/>
            </a:pPr>
            <a:r>
              <a:rPr lang="fi-FI" sz="1300" dirty="0"/>
              <a:t>Saaripoikkeus lieventäisi voimassaoloaikanaan päästökaupan vaikutuksia. Toisaalta se voisi myös aikaansaada palvelujen hintojen ja palvelutarjonnan eriytymistä itä- ja länsisuunnilla siksi, että saaripoikkeus lieventäisi vain itäsuunnan kustannuspaineita. Laivayhtiöt, jotka liikennöivät molempia suuntia samaan aikaan, mahdollisesti kuitenkin tasoittavat kustannusvaikutusta palvelujen hinnoittelussa niin, etteivät hinnat ja palvelutarjonta eriydy päästökaupan seurauksena suunnittain.</a:t>
            </a:r>
          </a:p>
          <a:p>
            <a:pPr marL="0" indent="0">
              <a:buNone/>
            </a:pPr>
            <a:r>
              <a:rPr lang="fi-FI" sz="1300" dirty="0"/>
              <a:t>Päästökaupasta seuraavat lisäkustannukset kohdistuvat palvelujen hintoihin vietynä suurelta osin Suomen ja Ruotsin välisen matkustamisen ja kuljettamisen maksettavaksi. Samoin saaripoikkeuksen lievennys kohdentuisi suurelta osin Ahvenanmaan ’ohittavan’ matkustamisen ja kuljettamisen hyväksi.  </a:t>
            </a:r>
          </a:p>
          <a:p>
            <a:pPr marL="0" indent="0">
              <a:buNone/>
            </a:pPr>
            <a:endParaRPr lang="fi-FI" sz="1300" dirty="0"/>
          </a:p>
        </p:txBody>
      </p:sp>
    </p:spTree>
    <p:extLst>
      <p:ext uri="{BB962C8B-B14F-4D97-AF65-F5344CB8AC3E}">
        <p14:creationId xmlns:p14="http://schemas.microsoft.com/office/powerpoint/2010/main" val="2770258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36FD-4B59-9744-36B4-4389A2C92D9A}"/>
              </a:ext>
            </a:extLst>
          </p:cNvPr>
          <p:cNvSpPr>
            <a:spLocks noGrp="1"/>
          </p:cNvSpPr>
          <p:nvPr>
            <p:ph type="title"/>
          </p:nvPr>
        </p:nvSpPr>
        <p:spPr/>
        <p:txBody>
          <a:bodyPr/>
          <a:lstStyle/>
          <a:p>
            <a:r>
              <a:rPr lang="fi-FI" dirty="0"/>
              <a:t>Kuljetus- ja varastointi -toimialan merkitys Ahvenanmaan kansantaloudessa</a:t>
            </a:r>
          </a:p>
        </p:txBody>
      </p:sp>
      <p:sp>
        <p:nvSpPr>
          <p:cNvPr id="5" name="Date Placeholder 4">
            <a:extLst>
              <a:ext uri="{FF2B5EF4-FFF2-40B4-BE49-F238E27FC236}">
                <a16:creationId xmlns:a16="http://schemas.microsoft.com/office/drawing/2014/main" id="{65BA3C8B-81BC-1ED5-058C-BF3D9AB8D131}"/>
              </a:ext>
            </a:extLst>
          </p:cNvPr>
          <p:cNvSpPr>
            <a:spLocks noGrp="1"/>
          </p:cNvSpPr>
          <p:nvPr>
            <p:ph type="dt" sz="half" idx="15"/>
          </p:nvPr>
        </p:nvSpPr>
        <p:spPr/>
        <p:txBody>
          <a:bodyPr/>
          <a:lstStyle/>
          <a:p>
            <a:fld id="{BB64B3D9-C2DF-4D3B-A309-126ACDE1AB83}" type="datetime1">
              <a:rPr lang="fi-FI" smtClean="0"/>
              <a:t>13.3.2023</a:t>
            </a:fld>
            <a:endParaRPr lang="fi-FI"/>
          </a:p>
        </p:txBody>
      </p:sp>
      <p:sp>
        <p:nvSpPr>
          <p:cNvPr id="6" name="Footer Placeholder 5">
            <a:extLst>
              <a:ext uri="{FF2B5EF4-FFF2-40B4-BE49-F238E27FC236}">
                <a16:creationId xmlns:a16="http://schemas.microsoft.com/office/drawing/2014/main" id="{746A69A6-BE66-1377-17E2-F1B557010760}"/>
              </a:ext>
            </a:extLst>
          </p:cNvPr>
          <p:cNvSpPr>
            <a:spLocks noGrp="1"/>
          </p:cNvSpPr>
          <p:nvPr>
            <p:ph type="ftr" sz="quarter" idx="16"/>
          </p:nvPr>
        </p:nvSpPr>
        <p:spPr/>
        <p:txBody>
          <a:bodyPr/>
          <a:lstStyle/>
          <a:p>
            <a:endParaRPr lang="fi-FI" dirty="0"/>
          </a:p>
        </p:txBody>
      </p:sp>
      <p:sp>
        <p:nvSpPr>
          <p:cNvPr id="7" name="Slide Number Placeholder 6">
            <a:extLst>
              <a:ext uri="{FF2B5EF4-FFF2-40B4-BE49-F238E27FC236}">
                <a16:creationId xmlns:a16="http://schemas.microsoft.com/office/drawing/2014/main" id="{F7BF6FAB-9385-82B4-2A05-BB119401672E}"/>
              </a:ext>
            </a:extLst>
          </p:cNvPr>
          <p:cNvSpPr>
            <a:spLocks noGrp="1"/>
          </p:cNvSpPr>
          <p:nvPr>
            <p:ph type="sldNum" sz="quarter" idx="17"/>
          </p:nvPr>
        </p:nvSpPr>
        <p:spPr/>
        <p:txBody>
          <a:bodyPr/>
          <a:lstStyle/>
          <a:p>
            <a:fld id="{628F3778-6073-48C0-8E18-EFC09B82139A}" type="slidenum">
              <a:rPr lang="fi-FI" smtClean="0"/>
              <a:pPr/>
              <a:t>14</a:t>
            </a:fld>
            <a:endParaRPr lang="fi-FI"/>
          </a:p>
        </p:txBody>
      </p:sp>
      <p:graphicFrame>
        <p:nvGraphicFramePr>
          <p:cNvPr id="4" name="Chart 3">
            <a:extLst>
              <a:ext uri="{FF2B5EF4-FFF2-40B4-BE49-F238E27FC236}">
                <a16:creationId xmlns:a16="http://schemas.microsoft.com/office/drawing/2014/main" id="{44A0A683-F7B3-82C7-A30F-94916477A9C4}"/>
              </a:ext>
            </a:extLst>
          </p:cNvPr>
          <p:cNvGraphicFramePr>
            <a:graphicFrameLocks/>
          </p:cNvGraphicFramePr>
          <p:nvPr>
            <p:extLst>
              <p:ext uri="{D42A27DB-BD31-4B8C-83A1-F6EECF244321}">
                <p14:modId xmlns:p14="http://schemas.microsoft.com/office/powerpoint/2010/main" val="86781026"/>
              </p:ext>
            </p:extLst>
          </p:nvPr>
        </p:nvGraphicFramePr>
        <p:xfrm>
          <a:off x="6666479" y="1134231"/>
          <a:ext cx="5062431" cy="5077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58537FBE-22F5-4EAB-821C-552EBD483E77}"/>
              </a:ext>
            </a:extLst>
          </p:cNvPr>
          <p:cNvGraphicFramePr>
            <a:graphicFrameLocks/>
          </p:cNvGraphicFramePr>
          <p:nvPr>
            <p:extLst>
              <p:ext uri="{D42A27DB-BD31-4B8C-83A1-F6EECF244321}">
                <p14:modId xmlns:p14="http://schemas.microsoft.com/office/powerpoint/2010/main" val="238705974"/>
              </p:ext>
            </p:extLst>
          </p:nvPr>
        </p:nvGraphicFramePr>
        <p:xfrm>
          <a:off x="621378" y="1628506"/>
          <a:ext cx="5957112" cy="2268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A5C88E9D-A730-7AEF-9765-6BB9BEB25378}"/>
              </a:ext>
            </a:extLst>
          </p:cNvPr>
          <p:cNvGraphicFramePr>
            <a:graphicFrameLocks/>
          </p:cNvGraphicFramePr>
          <p:nvPr>
            <p:extLst>
              <p:ext uri="{D42A27DB-BD31-4B8C-83A1-F6EECF244321}">
                <p14:modId xmlns:p14="http://schemas.microsoft.com/office/powerpoint/2010/main" val="2894773491"/>
              </p:ext>
            </p:extLst>
          </p:nvPr>
        </p:nvGraphicFramePr>
        <p:xfrm>
          <a:off x="621378" y="4013814"/>
          <a:ext cx="5957112" cy="226874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022BCC0-84F8-68EF-E7DE-81B02A401B78}"/>
              </a:ext>
            </a:extLst>
          </p:cNvPr>
          <p:cNvSpPr txBox="1"/>
          <p:nvPr/>
        </p:nvSpPr>
        <p:spPr>
          <a:xfrm>
            <a:off x="7027524" y="6282556"/>
            <a:ext cx="4941870" cy="430887"/>
          </a:xfrm>
          <a:prstGeom prst="rect">
            <a:avLst/>
          </a:prstGeom>
          <a:noFill/>
        </p:spPr>
        <p:txBody>
          <a:bodyPr wrap="square">
            <a:spAutoFit/>
          </a:bodyPr>
          <a:lstStyle/>
          <a:p>
            <a:pPr algn="l"/>
            <a:r>
              <a:rPr lang="fi-FI" sz="1100" b="0" i="1" dirty="0">
                <a:solidFill>
                  <a:srgbClr val="000000"/>
                </a:solidFill>
                <a:effectLst/>
              </a:rPr>
              <a:t>Tilastolähde: Suomen virallinen tilasto (SVT): Kansantalouden aluetilinpito [verkkojulkaisu]. ISSN=2954-1557. Helsinki: Tilastokeskus.</a:t>
            </a:r>
          </a:p>
        </p:txBody>
      </p:sp>
    </p:spTree>
    <p:extLst>
      <p:ext uri="{BB962C8B-B14F-4D97-AF65-F5344CB8AC3E}">
        <p14:creationId xmlns:p14="http://schemas.microsoft.com/office/powerpoint/2010/main" val="7210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5C09-D4BD-386D-C7B0-76DDD4D90D12}"/>
              </a:ext>
            </a:extLst>
          </p:cNvPr>
          <p:cNvSpPr>
            <a:spLocks noGrp="1"/>
          </p:cNvSpPr>
          <p:nvPr>
            <p:ph type="title"/>
          </p:nvPr>
        </p:nvSpPr>
        <p:spPr>
          <a:xfrm>
            <a:off x="540000" y="360000"/>
            <a:ext cx="11053902" cy="972000"/>
          </a:xfrm>
        </p:spPr>
        <p:txBody>
          <a:bodyPr/>
          <a:lstStyle/>
          <a:p>
            <a:r>
              <a:rPr lang="fi-FI" dirty="0"/>
              <a:t>Staattinen tarkastelu meriliikenteen päästökaupan ja saaripoikkeuksen vaikutuksista Ahvenanmaan taloudessa</a:t>
            </a:r>
          </a:p>
        </p:txBody>
      </p:sp>
      <p:sp>
        <p:nvSpPr>
          <p:cNvPr id="4" name="Date Placeholder 3">
            <a:extLst>
              <a:ext uri="{FF2B5EF4-FFF2-40B4-BE49-F238E27FC236}">
                <a16:creationId xmlns:a16="http://schemas.microsoft.com/office/drawing/2014/main" id="{6929791C-ED16-94C3-C494-D7F293BD2BA9}"/>
              </a:ext>
            </a:extLst>
          </p:cNvPr>
          <p:cNvSpPr>
            <a:spLocks noGrp="1"/>
          </p:cNvSpPr>
          <p:nvPr>
            <p:ph type="dt" sz="half" idx="10"/>
          </p:nvPr>
        </p:nvSpPr>
        <p:spPr/>
        <p:txBody>
          <a:bodyPr/>
          <a:lstStyle/>
          <a:p>
            <a:fld id="{B74C6D76-3CB4-415D-B8AF-3471A956956F}" type="datetime1">
              <a:rPr lang="fi-FI" smtClean="0"/>
              <a:t>13.3.2023</a:t>
            </a:fld>
            <a:endParaRPr lang="fi-FI"/>
          </a:p>
        </p:txBody>
      </p:sp>
      <p:sp>
        <p:nvSpPr>
          <p:cNvPr id="6" name="Slide Number Placeholder 5">
            <a:extLst>
              <a:ext uri="{FF2B5EF4-FFF2-40B4-BE49-F238E27FC236}">
                <a16:creationId xmlns:a16="http://schemas.microsoft.com/office/drawing/2014/main" id="{C20F98DA-EFC2-E12C-7207-66100B4B1506}"/>
              </a:ext>
            </a:extLst>
          </p:cNvPr>
          <p:cNvSpPr>
            <a:spLocks noGrp="1"/>
          </p:cNvSpPr>
          <p:nvPr>
            <p:ph type="sldNum" sz="quarter" idx="12"/>
          </p:nvPr>
        </p:nvSpPr>
        <p:spPr/>
        <p:txBody>
          <a:bodyPr/>
          <a:lstStyle/>
          <a:p>
            <a:fld id="{489D998F-9D64-41D7-9456-0C728B538AB2}" type="slidenum">
              <a:rPr lang="fi-FI" smtClean="0"/>
              <a:t>15</a:t>
            </a:fld>
            <a:endParaRPr lang="fi-FI"/>
          </a:p>
        </p:txBody>
      </p:sp>
      <p:sp>
        <p:nvSpPr>
          <p:cNvPr id="12" name="Arrow: Right 11">
            <a:extLst>
              <a:ext uri="{FF2B5EF4-FFF2-40B4-BE49-F238E27FC236}">
                <a16:creationId xmlns:a16="http://schemas.microsoft.com/office/drawing/2014/main" id="{7ED705A0-C9F6-E56B-F83C-8EBFAE08D879}"/>
              </a:ext>
            </a:extLst>
          </p:cNvPr>
          <p:cNvSpPr/>
          <p:nvPr/>
        </p:nvSpPr>
        <p:spPr>
          <a:xfrm>
            <a:off x="3593231" y="1806846"/>
            <a:ext cx="443346" cy="258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Arrow: Right 12">
            <a:extLst>
              <a:ext uri="{FF2B5EF4-FFF2-40B4-BE49-F238E27FC236}">
                <a16:creationId xmlns:a16="http://schemas.microsoft.com/office/drawing/2014/main" id="{4C3CD31E-6C61-CC3E-985F-41CAF952235C}"/>
              </a:ext>
            </a:extLst>
          </p:cNvPr>
          <p:cNvSpPr/>
          <p:nvPr/>
        </p:nvSpPr>
        <p:spPr>
          <a:xfrm>
            <a:off x="8224683" y="1797085"/>
            <a:ext cx="443346" cy="258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 name="TextBox 13">
            <a:extLst>
              <a:ext uri="{FF2B5EF4-FFF2-40B4-BE49-F238E27FC236}">
                <a16:creationId xmlns:a16="http://schemas.microsoft.com/office/drawing/2014/main" id="{2CC71B8E-F96E-0280-F676-B1E990129FE7}"/>
              </a:ext>
            </a:extLst>
          </p:cNvPr>
          <p:cNvSpPr txBox="1"/>
          <p:nvPr/>
        </p:nvSpPr>
        <p:spPr>
          <a:xfrm>
            <a:off x="8729870" y="1585103"/>
            <a:ext cx="3249890" cy="646331"/>
          </a:xfrm>
          <a:prstGeom prst="rect">
            <a:avLst/>
          </a:prstGeom>
          <a:noFill/>
        </p:spPr>
        <p:txBody>
          <a:bodyPr wrap="square">
            <a:spAutoFit/>
          </a:bodyPr>
          <a:lstStyle/>
          <a:p>
            <a:pPr algn="ctr" rtl="0">
              <a:defRPr sz="1200" b="0" i="0" u="none" strike="noStrike" kern="1200" spc="0" baseline="0">
                <a:solidFill>
                  <a:srgbClr val="000000">
                    <a:lumMod val="65000"/>
                    <a:lumOff val="35000"/>
                  </a:srgbClr>
                </a:solidFill>
                <a:latin typeface="+mn-lt"/>
                <a:ea typeface="+mn-ea"/>
                <a:cs typeface="+mn-cs"/>
              </a:defRPr>
            </a:pPr>
            <a:r>
              <a:rPr lang="fi-FI" sz="1200" dirty="0"/>
              <a:t>Viereisessä kuvassa arvioitujen palveluiden kalliimpien hintojen kerrannainen vaikutus Ahvenanmaan talouteen, M€/v</a:t>
            </a:r>
          </a:p>
        </p:txBody>
      </p:sp>
      <p:sp>
        <p:nvSpPr>
          <p:cNvPr id="8" name="TextBox 7">
            <a:extLst>
              <a:ext uri="{FF2B5EF4-FFF2-40B4-BE49-F238E27FC236}">
                <a16:creationId xmlns:a16="http://schemas.microsoft.com/office/drawing/2014/main" id="{DF4AB96E-04AF-A5C9-0002-502A2C91DEEA}"/>
              </a:ext>
            </a:extLst>
          </p:cNvPr>
          <p:cNvSpPr txBox="1"/>
          <p:nvPr/>
        </p:nvSpPr>
        <p:spPr>
          <a:xfrm>
            <a:off x="2607280" y="6342956"/>
            <a:ext cx="4941870" cy="430887"/>
          </a:xfrm>
          <a:prstGeom prst="rect">
            <a:avLst/>
          </a:prstGeom>
          <a:noFill/>
        </p:spPr>
        <p:txBody>
          <a:bodyPr wrap="square">
            <a:spAutoFit/>
          </a:bodyPr>
          <a:lstStyle/>
          <a:p>
            <a:pPr algn="l"/>
            <a:r>
              <a:rPr lang="fi-FI" sz="1100" b="0" i="1" dirty="0">
                <a:solidFill>
                  <a:srgbClr val="000000"/>
                </a:solidFill>
                <a:effectLst/>
              </a:rPr>
              <a:t>Tilastolähde: </a:t>
            </a:r>
            <a:r>
              <a:rPr lang="fi-FI" sz="1100" b="0" i="1" dirty="0" err="1">
                <a:solidFill>
                  <a:srgbClr val="000000"/>
                </a:solidFill>
                <a:effectLst/>
              </a:rPr>
              <a:t>ÅSUBs</a:t>
            </a:r>
            <a:r>
              <a:rPr lang="fi-FI" sz="1100" b="0" i="1" dirty="0">
                <a:solidFill>
                  <a:srgbClr val="000000"/>
                </a:solidFill>
                <a:effectLst/>
              </a:rPr>
              <a:t> </a:t>
            </a:r>
            <a:r>
              <a:rPr lang="fi-FI" sz="1100" b="0" i="1" dirty="0" err="1">
                <a:solidFill>
                  <a:srgbClr val="000000"/>
                </a:solidFill>
                <a:effectLst/>
              </a:rPr>
              <a:t>statistikdatabaser</a:t>
            </a:r>
            <a:r>
              <a:rPr lang="fi-FI" sz="1100" b="0" i="1" dirty="0">
                <a:solidFill>
                  <a:srgbClr val="000000"/>
                </a:solidFill>
                <a:effectLst/>
              </a:rPr>
              <a:t> (</a:t>
            </a:r>
            <a:r>
              <a:rPr lang="fi-FI" sz="1100" b="0" i="1" dirty="0" err="1">
                <a:solidFill>
                  <a:srgbClr val="000000"/>
                </a:solidFill>
                <a:effectLst/>
              </a:rPr>
              <a:t>PxWeb</a:t>
            </a:r>
            <a:r>
              <a:rPr lang="fi-FI" sz="1100" b="0" i="1" dirty="0">
                <a:solidFill>
                  <a:srgbClr val="000000"/>
                </a:solidFill>
                <a:effectLst/>
              </a:rPr>
              <a:t>). </a:t>
            </a:r>
            <a:r>
              <a:rPr lang="sv-SE" sz="1100" b="0" i="1" dirty="0">
                <a:solidFill>
                  <a:srgbClr val="000000"/>
                </a:solidFill>
                <a:effectLst/>
              </a:rPr>
              <a:t>Socialräkenskapsmatris för Åland 2015 efter rad och kolumn</a:t>
            </a:r>
            <a:endParaRPr lang="fi-FI" sz="1100" b="0" i="1" dirty="0">
              <a:solidFill>
                <a:srgbClr val="000000"/>
              </a:solidFill>
              <a:effectLst/>
            </a:endParaRPr>
          </a:p>
        </p:txBody>
      </p:sp>
      <p:graphicFrame>
        <p:nvGraphicFramePr>
          <p:cNvPr id="5" name="Chart 4">
            <a:extLst>
              <a:ext uri="{FF2B5EF4-FFF2-40B4-BE49-F238E27FC236}">
                <a16:creationId xmlns:a16="http://schemas.microsoft.com/office/drawing/2014/main" id="{8546881F-B08B-42C9-A188-938C3FA053D0}"/>
              </a:ext>
            </a:extLst>
          </p:cNvPr>
          <p:cNvGraphicFramePr>
            <a:graphicFrameLocks/>
          </p:cNvGraphicFramePr>
          <p:nvPr>
            <p:extLst>
              <p:ext uri="{D42A27DB-BD31-4B8C-83A1-F6EECF244321}">
                <p14:modId xmlns:p14="http://schemas.microsoft.com/office/powerpoint/2010/main" val="1874373820"/>
              </p:ext>
            </p:extLst>
          </p:nvPr>
        </p:nvGraphicFramePr>
        <p:xfrm>
          <a:off x="3966218" y="1623130"/>
          <a:ext cx="3846103" cy="4428696"/>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6F33F577-F018-068D-DD24-417A92E674B3}"/>
              </a:ext>
            </a:extLst>
          </p:cNvPr>
          <p:cNvPicPr>
            <a:picLocks noChangeAspect="1"/>
          </p:cNvPicPr>
          <p:nvPr/>
        </p:nvPicPr>
        <p:blipFill>
          <a:blip r:embed="rId4"/>
          <a:stretch>
            <a:fillRect/>
          </a:stretch>
        </p:blipFill>
        <p:spPr>
          <a:xfrm>
            <a:off x="8131220" y="2231434"/>
            <a:ext cx="3769927" cy="3882167"/>
          </a:xfrm>
          <a:prstGeom prst="rect">
            <a:avLst/>
          </a:prstGeom>
        </p:spPr>
      </p:pic>
      <p:graphicFrame>
        <p:nvGraphicFramePr>
          <p:cNvPr id="3" name="Chart 2">
            <a:extLst>
              <a:ext uri="{FF2B5EF4-FFF2-40B4-BE49-F238E27FC236}">
                <a16:creationId xmlns:a16="http://schemas.microsoft.com/office/drawing/2014/main" id="{66A6C62F-5FC1-4799-B1F5-30E4ACBA1408}"/>
              </a:ext>
            </a:extLst>
          </p:cNvPr>
          <p:cNvGraphicFramePr>
            <a:graphicFrameLocks/>
          </p:cNvGraphicFramePr>
          <p:nvPr>
            <p:extLst>
              <p:ext uri="{D42A27DB-BD31-4B8C-83A1-F6EECF244321}">
                <p14:modId xmlns:p14="http://schemas.microsoft.com/office/powerpoint/2010/main" val="1354485451"/>
              </p:ext>
            </p:extLst>
          </p:nvPr>
        </p:nvGraphicFramePr>
        <p:xfrm>
          <a:off x="212240" y="1684905"/>
          <a:ext cx="3380991" cy="44286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02004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78AC68D-0329-2B82-9B57-F5A9A6432594}"/>
              </a:ext>
            </a:extLst>
          </p:cNvPr>
          <p:cNvPicPr>
            <a:picLocks noChangeAspect="1"/>
          </p:cNvPicPr>
          <p:nvPr/>
        </p:nvPicPr>
        <p:blipFill>
          <a:blip r:embed="rId3"/>
          <a:stretch>
            <a:fillRect/>
          </a:stretch>
        </p:blipFill>
        <p:spPr>
          <a:xfrm>
            <a:off x="392997" y="2231602"/>
            <a:ext cx="5179837" cy="3962121"/>
          </a:xfrm>
          <a:prstGeom prst="rect">
            <a:avLst/>
          </a:prstGeom>
        </p:spPr>
      </p:pic>
      <p:sp>
        <p:nvSpPr>
          <p:cNvPr id="2" name="Title 1">
            <a:extLst>
              <a:ext uri="{FF2B5EF4-FFF2-40B4-BE49-F238E27FC236}">
                <a16:creationId xmlns:a16="http://schemas.microsoft.com/office/drawing/2014/main" id="{4E8936FD-4B59-9744-36B4-4389A2C92D9A}"/>
              </a:ext>
            </a:extLst>
          </p:cNvPr>
          <p:cNvSpPr>
            <a:spLocks noGrp="1"/>
          </p:cNvSpPr>
          <p:nvPr>
            <p:ph type="title"/>
          </p:nvPr>
        </p:nvSpPr>
        <p:spPr>
          <a:xfrm>
            <a:off x="531979" y="775637"/>
            <a:ext cx="5260437" cy="972000"/>
          </a:xfrm>
        </p:spPr>
        <p:txBody>
          <a:bodyPr/>
          <a:lstStyle/>
          <a:p>
            <a:r>
              <a:rPr lang="fi-FI" dirty="0"/>
              <a:t>Saaripoikkeuksen merkitys eri kuljetusreittien kilpailuasetelmaan</a:t>
            </a:r>
          </a:p>
        </p:txBody>
      </p:sp>
      <p:sp>
        <p:nvSpPr>
          <p:cNvPr id="5" name="Date Placeholder 4">
            <a:extLst>
              <a:ext uri="{FF2B5EF4-FFF2-40B4-BE49-F238E27FC236}">
                <a16:creationId xmlns:a16="http://schemas.microsoft.com/office/drawing/2014/main" id="{65BA3C8B-81BC-1ED5-058C-BF3D9AB8D131}"/>
              </a:ext>
            </a:extLst>
          </p:cNvPr>
          <p:cNvSpPr>
            <a:spLocks noGrp="1"/>
          </p:cNvSpPr>
          <p:nvPr>
            <p:ph type="dt" sz="half" idx="15"/>
          </p:nvPr>
        </p:nvSpPr>
        <p:spPr/>
        <p:txBody>
          <a:bodyPr/>
          <a:lstStyle/>
          <a:p>
            <a:fld id="{BB64B3D9-C2DF-4D3B-A309-126ACDE1AB83}" type="datetime1">
              <a:rPr lang="fi-FI" smtClean="0"/>
              <a:t>13.3.2023</a:t>
            </a:fld>
            <a:endParaRPr lang="fi-FI"/>
          </a:p>
        </p:txBody>
      </p:sp>
      <p:sp>
        <p:nvSpPr>
          <p:cNvPr id="6" name="Footer Placeholder 5">
            <a:extLst>
              <a:ext uri="{FF2B5EF4-FFF2-40B4-BE49-F238E27FC236}">
                <a16:creationId xmlns:a16="http://schemas.microsoft.com/office/drawing/2014/main" id="{746A69A6-BE66-1377-17E2-F1B557010760}"/>
              </a:ext>
            </a:extLst>
          </p:cNvPr>
          <p:cNvSpPr>
            <a:spLocks noGrp="1"/>
          </p:cNvSpPr>
          <p:nvPr>
            <p:ph type="ftr" sz="quarter" idx="16"/>
          </p:nvPr>
        </p:nvSpPr>
        <p:spPr/>
        <p:txBody>
          <a:bodyPr/>
          <a:lstStyle/>
          <a:p>
            <a:endParaRPr lang="fi-FI" dirty="0"/>
          </a:p>
        </p:txBody>
      </p:sp>
      <p:sp>
        <p:nvSpPr>
          <p:cNvPr id="7" name="Slide Number Placeholder 6">
            <a:extLst>
              <a:ext uri="{FF2B5EF4-FFF2-40B4-BE49-F238E27FC236}">
                <a16:creationId xmlns:a16="http://schemas.microsoft.com/office/drawing/2014/main" id="{F7BF6FAB-9385-82B4-2A05-BB119401672E}"/>
              </a:ext>
            </a:extLst>
          </p:cNvPr>
          <p:cNvSpPr>
            <a:spLocks noGrp="1"/>
          </p:cNvSpPr>
          <p:nvPr>
            <p:ph type="sldNum" sz="quarter" idx="17"/>
          </p:nvPr>
        </p:nvSpPr>
        <p:spPr/>
        <p:txBody>
          <a:bodyPr/>
          <a:lstStyle/>
          <a:p>
            <a:fld id="{628F3778-6073-48C0-8E18-EFC09B82139A}" type="slidenum">
              <a:rPr lang="fi-FI" smtClean="0"/>
              <a:pPr/>
              <a:t>16</a:t>
            </a:fld>
            <a:endParaRPr lang="fi-FI"/>
          </a:p>
        </p:txBody>
      </p:sp>
      <p:sp>
        <p:nvSpPr>
          <p:cNvPr id="8" name="Text Placeholder 7">
            <a:extLst>
              <a:ext uri="{FF2B5EF4-FFF2-40B4-BE49-F238E27FC236}">
                <a16:creationId xmlns:a16="http://schemas.microsoft.com/office/drawing/2014/main" id="{8B65B10D-EAC7-7A10-D1D8-144EC096C882}"/>
              </a:ext>
            </a:extLst>
          </p:cNvPr>
          <p:cNvSpPr>
            <a:spLocks noGrp="1"/>
          </p:cNvSpPr>
          <p:nvPr>
            <p:ph type="body" sz="quarter" idx="13"/>
          </p:nvPr>
        </p:nvSpPr>
        <p:spPr>
          <a:xfrm>
            <a:off x="5836458" y="374862"/>
            <a:ext cx="5961116" cy="3713479"/>
          </a:xfrm>
        </p:spPr>
        <p:txBody>
          <a:bodyPr/>
          <a:lstStyle/>
          <a:p>
            <a:pPr marL="0" indent="0">
              <a:buNone/>
            </a:pPr>
            <a:r>
              <a:rPr lang="fi-FI" sz="1300" dirty="0"/>
              <a:t>Kuljetusmaksun laskennallisia lisäkustannuksia ja saaripoikkeuksen mahdollistamia huojennuksia on mahdollista esittää suuntaa-antavina arvioina. Reitinvalintaan vaikuttavat mm. lähtö- ja saapumisajat, satamavaiheiden toimivuudet, lähtö- ja määränpään sijainnit ja niistä riippuvat ajomatkat. Laivayhtiöt valitsevat harkintansa mukaan, missä määrin siirtävät päästökaupan kustannuksia ja niihin saatavia huojennuksia matkustajapalvelujen hintoihin ja rahtiyksiköiden kuljetusmaksuihin. </a:t>
            </a:r>
          </a:p>
          <a:p>
            <a:pPr marL="0" indent="0">
              <a:buNone/>
            </a:pPr>
            <a:r>
              <a:rPr lang="fi-FI" sz="1300" dirty="0"/>
              <a:t>Taulukon 10 tarkastelussa päästöoikeuksien hankinnan kustannukset on siirretty kokonaan rahtiyksiköiden kuljetushintoihin. Keskimääräiseen kuljetushintaan (taulukko 4, dia 7) suhteutettuna lisämaksun vaikutus olisi 30–50 %. Saaripoikkeuksen vaikutus rahtiyksikön kuljetushintaan olisi noin 20 %. Vain Ahvenanmaan kautta kulkeville reiteille kohdistuva saaripoikkeus on luonteeltaan tuen kaltainen ja vääristää kilpailua. </a:t>
            </a:r>
          </a:p>
          <a:p>
            <a:pPr marL="0" indent="0">
              <a:buNone/>
            </a:pPr>
            <a:r>
              <a:rPr lang="fi-FI" sz="1300" dirty="0"/>
              <a:t>Saaripoikkeus myös mahdollistaa Ahvenanmaan kautta kulkevilla reiteillä toimiville laivayhtiöille (Finnlines, Viking Line, Tallink Silja) kohdistaa saaripoikkeuksen kautta saatua tukea esimerkiksi Helsinki–Tallinna-reitin lipunhintoihin. Eckerö Linellä vastaavaa mahdollisuutta ei ole, koska se ei liikennöi saaripoikkeuksen kohteena olevilla reiteillä. </a:t>
            </a:r>
          </a:p>
          <a:p>
            <a:pPr marL="0" indent="0">
              <a:buNone/>
            </a:pPr>
            <a:endParaRPr lang="fi-FI" sz="1300" dirty="0"/>
          </a:p>
        </p:txBody>
      </p:sp>
      <p:graphicFrame>
        <p:nvGraphicFramePr>
          <p:cNvPr id="71" name="Table 70">
            <a:extLst>
              <a:ext uri="{FF2B5EF4-FFF2-40B4-BE49-F238E27FC236}">
                <a16:creationId xmlns:a16="http://schemas.microsoft.com/office/drawing/2014/main" id="{3670562B-00B8-AB72-8DBA-446A75014141}"/>
              </a:ext>
            </a:extLst>
          </p:cNvPr>
          <p:cNvGraphicFramePr>
            <a:graphicFrameLocks noGrp="1"/>
          </p:cNvGraphicFramePr>
          <p:nvPr>
            <p:extLst>
              <p:ext uri="{D42A27DB-BD31-4B8C-83A1-F6EECF244321}">
                <p14:modId xmlns:p14="http://schemas.microsoft.com/office/powerpoint/2010/main" val="3417437745"/>
              </p:ext>
            </p:extLst>
          </p:nvPr>
        </p:nvGraphicFramePr>
        <p:xfrm>
          <a:off x="5813587" y="4635473"/>
          <a:ext cx="5736194" cy="2036400"/>
        </p:xfrm>
        <a:graphic>
          <a:graphicData uri="http://schemas.openxmlformats.org/drawingml/2006/table">
            <a:tbl>
              <a:tblPr firstRow="1" bandRow="1">
                <a:tableStyleId>{5C22544A-7EE6-4342-B048-85BDC9FD1C3A}</a:tableStyleId>
              </a:tblPr>
              <a:tblGrid>
                <a:gridCol w="2274740">
                  <a:extLst>
                    <a:ext uri="{9D8B030D-6E8A-4147-A177-3AD203B41FA5}">
                      <a16:colId xmlns:a16="http://schemas.microsoft.com/office/drawing/2014/main" val="3665127190"/>
                    </a:ext>
                  </a:extLst>
                </a:gridCol>
                <a:gridCol w="1620923">
                  <a:extLst>
                    <a:ext uri="{9D8B030D-6E8A-4147-A177-3AD203B41FA5}">
                      <a16:colId xmlns:a16="http://schemas.microsoft.com/office/drawing/2014/main" val="677869801"/>
                    </a:ext>
                  </a:extLst>
                </a:gridCol>
                <a:gridCol w="1840531">
                  <a:extLst>
                    <a:ext uri="{9D8B030D-6E8A-4147-A177-3AD203B41FA5}">
                      <a16:colId xmlns:a16="http://schemas.microsoft.com/office/drawing/2014/main" val="117770781"/>
                    </a:ext>
                  </a:extLst>
                </a:gridCol>
              </a:tblGrid>
              <a:tr h="449602">
                <a:tc>
                  <a:txBody>
                    <a:bodyPr/>
                    <a:lstStyle/>
                    <a:p>
                      <a:pPr algn="l" fontAlgn="ctr"/>
                      <a:endParaRPr lang="fi-FI" sz="1100" b="1" i="0" u="none" strike="noStrike" dirty="0">
                        <a:solidFill>
                          <a:schemeClr val="bg1"/>
                        </a:solidFill>
                        <a:effectLst/>
                        <a:latin typeface="+mj-lt"/>
                      </a:endParaRPr>
                    </a:p>
                  </a:txBody>
                  <a:tcPr marL="72000" marR="72000" marT="72000" marB="72000" anchor="ctr"/>
                </a:tc>
                <a:tc>
                  <a:txBody>
                    <a:bodyPr/>
                    <a:lstStyle/>
                    <a:p>
                      <a:pPr algn="l" fontAlgn="ctr"/>
                      <a:r>
                        <a:rPr lang="fi-FI" sz="1100" b="1" u="none" strike="noStrike" dirty="0">
                          <a:solidFill>
                            <a:schemeClr val="bg1"/>
                          </a:solidFill>
                          <a:effectLst/>
                          <a:latin typeface="+mj-lt"/>
                        </a:rPr>
                        <a:t>Päästöoikeuksien hankinnan kustannus rahtiyksikköä kohden ilman saaripoikkeusta</a:t>
                      </a:r>
                    </a:p>
                  </a:txBody>
                  <a:tcPr marL="72000" marR="72000" marT="72000" marB="72000" anchor="ctr"/>
                </a:tc>
                <a:tc>
                  <a:txBody>
                    <a:bodyPr/>
                    <a:lstStyle/>
                    <a:p>
                      <a:pPr algn="l" fontAlgn="ctr"/>
                      <a:r>
                        <a:rPr lang="fi-FI" sz="1100" b="1" u="none" strike="noStrike" dirty="0">
                          <a:solidFill>
                            <a:schemeClr val="bg1"/>
                          </a:solidFill>
                          <a:effectLst/>
                          <a:latin typeface="+mj-lt"/>
                        </a:rPr>
                        <a:t>Päästöoikeuksien </a:t>
                      </a:r>
                      <a:r>
                        <a:rPr lang="fi-FI" sz="1100" b="1" u="none" strike="noStrike" kern="1200" dirty="0">
                          <a:solidFill>
                            <a:schemeClr val="bg1"/>
                          </a:solidFill>
                          <a:effectLst/>
                          <a:latin typeface="+mn-lt"/>
                          <a:ea typeface="+mn-ea"/>
                          <a:cs typeface="+mn-cs"/>
                        </a:rPr>
                        <a:t>hankinnan kustannus </a:t>
                      </a:r>
                      <a:r>
                        <a:rPr lang="fi-FI" sz="1100" b="1" u="none" strike="noStrike" dirty="0">
                          <a:solidFill>
                            <a:schemeClr val="bg1"/>
                          </a:solidFill>
                          <a:effectLst/>
                          <a:latin typeface="+mj-lt"/>
                        </a:rPr>
                        <a:t> rahtiyksikköä kohden saaripoikkeuksen kanssa</a:t>
                      </a:r>
                    </a:p>
                  </a:txBody>
                  <a:tcPr marL="72000" marR="72000" marT="72000" marB="72000" anchor="ctr"/>
                </a:tc>
                <a:extLst>
                  <a:ext uri="{0D108BD9-81ED-4DB2-BD59-A6C34878D82A}">
                    <a16:rowId xmlns:a16="http://schemas.microsoft.com/office/drawing/2014/main" val="1833527731"/>
                  </a:ext>
                </a:extLst>
              </a:tr>
              <a:tr h="224801">
                <a:tc>
                  <a:txBody>
                    <a:bodyPr/>
                    <a:lstStyle/>
                    <a:p>
                      <a:pPr algn="l" fontAlgn="ctr"/>
                      <a:r>
                        <a:rPr lang="fi-FI" sz="1100" b="1" i="0" u="none" strike="noStrike" dirty="0">
                          <a:solidFill>
                            <a:schemeClr val="tx1"/>
                          </a:solidFill>
                          <a:effectLst/>
                          <a:latin typeface="+mj-lt"/>
                        </a:rPr>
                        <a:t>Turku–Tukholma/Kapellskär </a:t>
                      </a:r>
                    </a:p>
                    <a:p>
                      <a:pPr algn="l" fontAlgn="ctr"/>
                      <a:r>
                        <a:rPr lang="fi-FI" sz="1100" b="0" i="0" u="none" strike="noStrike" dirty="0">
                          <a:solidFill>
                            <a:schemeClr val="tx1"/>
                          </a:solidFill>
                          <a:effectLst/>
                          <a:latin typeface="+mj-lt"/>
                        </a:rPr>
                        <a:t>(108 500 rahtiyksikköä/v)</a:t>
                      </a:r>
                    </a:p>
                  </a:txBody>
                  <a:tcPr marL="36000" marR="36000" marT="36000" marB="36000" anchor="ctr"/>
                </a:tc>
                <a:tc>
                  <a:txBody>
                    <a:bodyPr/>
                    <a:lstStyle/>
                    <a:p>
                      <a:pPr algn="ctr" fontAlgn="ctr"/>
                      <a:r>
                        <a:rPr lang="fi-FI" sz="1100" b="0" i="0" u="none" strike="noStrike" dirty="0">
                          <a:solidFill>
                            <a:schemeClr val="tx1"/>
                          </a:solidFill>
                          <a:effectLst/>
                          <a:latin typeface="+mj-lt"/>
                        </a:rPr>
                        <a:t>150 €</a:t>
                      </a:r>
                    </a:p>
                  </a:txBody>
                  <a:tcPr marL="36000" marR="36000" marT="36000" marB="36000" anchor="ctr"/>
                </a:tc>
                <a:tc>
                  <a:txBody>
                    <a:bodyPr/>
                    <a:lstStyle/>
                    <a:p>
                      <a:pPr algn="ctr" fontAlgn="ctr"/>
                      <a:r>
                        <a:rPr lang="fi-FI" sz="1100" b="0" i="0" u="none" strike="noStrike" dirty="0">
                          <a:solidFill>
                            <a:schemeClr val="tx1"/>
                          </a:solidFill>
                          <a:effectLst/>
                          <a:latin typeface="+mj-lt"/>
                        </a:rPr>
                        <a:t>75 €</a:t>
                      </a:r>
                    </a:p>
                  </a:txBody>
                  <a:tcPr marL="36000" marR="36000" marT="36000" marB="36000" anchor="ctr"/>
                </a:tc>
                <a:extLst>
                  <a:ext uri="{0D108BD9-81ED-4DB2-BD59-A6C34878D82A}">
                    <a16:rowId xmlns:a16="http://schemas.microsoft.com/office/drawing/2014/main" val="1382799115"/>
                  </a:ext>
                </a:extLst>
              </a:tr>
              <a:tr h="224801">
                <a:tc>
                  <a:txBody>
                    <a:bodyPr/>
                    <a:lstStyle/>
                    <a:p>
                      <a:pPr algn="l" fontAlgn="ctr"/>
                      <a:r>
                        <a:rPr lang="fi-FI" sz="1100" b="1" i="0" u="none" strike="noStrike" dirty="0">
                          <a:solidFill>
                            <a:schemeClr val="tx1"/>
                          </a:solidFill>
                          <a:effectLst/>
                          <a:latin typeface="+mj-lt"/>
                        </a:rPr>
                        <a:t>Naantali–Kapellskär </a:t>
                      </a:r>
                    </a:p>
                    <a:p>
                      <a:pPr algn="l" fontAlgn="ctr"/>
                      <a:r>
                        <a:rPr lang="fi-FI" sz="1100" b="0" i="0" u="none" strike="noStrike" dirty="0">
                          <a:solidFill>
                            <a:schemeClr val="tx1"/>
                          </a:solidFill>
                          <a:effectLst/>
                          <a:latin typeface="+mj-lt"/>
                        </a:rPr>
                        <a:t>(109 500 rahtiyksikköä/v)</a:t>
                      </a:r>
                    </a:p>
                  </a:txBody>
                  <a:tcPr marL="36000" marR="36000" marT="36000" marB="36000" anchor="ctr"/>
                </a:tc>
                <a:tc>
                  <a:txBody>
                    <a:bodyPr/>
                    <a:lstStyle/>
                    <a:p>
                      <a:pPr algn="ctr" fontAlgn="ctr"/>
                      <a:r>
                        <a:rPr lang="fi-FI" sz="1100" b="0" i="0" u="none" strike="noStrike" kern="1200" dirty="0">
                          <a:solidFill>
                            <a:schemeClr val="tx1"/>
                          </a:solidFill>
                          <a:effectLst/>
                          <a:latin typeface="+mn-lt"/>
                          <a:ea typeface="+mn-ea"/>
                          <a:cs typeface="+mn-cs"/>
                        </a:rPr>
                        <a:t>90 €</a:t>
                      </a:r>
                    </a:p>
                  </a:txBody>
                  <a:tcPr marL="36000" marR="36000" marT="36000" marB="36000" anchor="ctr"/>
                </a:tc>
                <a:tc>
                  <a:txBody>
                    <a:bodyPr/>
                    <a:lstStyle/>
                    <a:p>
                      <a:pPr algn="ctr" fontAlgn="ctr"/>
                      <a:r>
                        <a:rPr lang="fi-FI" sz="1100" b="0" i="0" u="none" strike="noStrike" dirty="0">
                          <a:solidFill>
                            <a:schemeClr val="tx1"/>
                          </a:solidFill>
                          <a:effectLst/>
                          <a:latin typeface="+mj-lt"/>
                        </a:rPr>
                        <a:t>45 €</a:t>
                      </a:r>
                    </a:p>
                  </a:txBody>
                  <a:tcPr marL="36000" marR="36000" marT="36000" marB="36000" anchor="ctr"/>
                </a:tc>
                <a:extLst>
                  <a:ext uri="{0D108BD9-81ED-4DB2-BD59-A6C34878D82A}">
                    <a16:rowId xmlns:a16="http://schemas.microsoft.com/office/drawing/2014/main" val="1673407541"/>
                  </a:ext>
                </a:extLst>
              </a:tr>
              <a:tr h="224801">
                <a:tc>
                  <a:txBody>
                    <a:bodyPr/>
                    <a:lstStyle/>
                    <a:p>
                      <a:pPr algn="l" fontAlgn="ctr"/>
                      <a:r>
                        <a:rPr lang="fi-FI" sz="1100" b="1" i="0" u="none" strike="noStrike" dirty="0">
                          <a:solidFill>
                            <a:schemeClr val="tx1"/>
                          </a:solidFill>
                          <a:effectLst/>
                          <a:latin typeface="+mj-lt"/>
                        </a:rPr>
                        <a:t>Vaasa–Uumaja</a:t>
                      </a:r>
                    </a:p>
                    <a:p>
                      <a:pPr algn="l" fontAlgn="ctr"/>
                      <a:r>
                        <a:rPr lang="fi-FI" sz="1100" b="0" i="0" u="none" strike="noStrike" dirty="0">
                          <a:solidFill>
                            <a:schemeClr val="tx1"/>
                          </a:solidFill>
                          <a:effectLst/>
                          <a:latin typeface="+mj-lt"/>
                        </a:rPr>
                        <a:t>(21 800 rahtiyksikköä/v)</a:t>
                      </a:r>
                    </a:p>
                  </a:txBody>
                  <a:tcPr marL="36000" marR="36000" marT="36000" marB="36000" anchor="ctr"/>
                </a:tc>
                <a:tc>
                  <a:txBody>
                    <a:bodyPr/>
                    <a:lstStyle/>
                    <a:p>
                      <a:pPr algn="ctr" fontAlgn="ctr"/>
                      <a:r>
                        <a:rPr lang="fi-FI" sz="1100" b="0" i="0" u="none" strike="noStrike" dirty="0">
                          <a:solidFill>
                            <a:schemeClr val="tx1"/>
                          </a:solidFill>
                          <a:effectLst/>
                          <a:latin typeface="+mj-lt"/>
                        </a:rPr>
                        <a:t>80 €</a:t>
                      </a:r>
                    </a:p>
                  </a:txBody>
                  <a:tcPr marL="36000" marR="36000" marT="36000" marB="36000" anchor="ctr"/>
                </a:tc>
                <a:tc>
                  <a:txBody>
                    <a:bodyPr/>
                    <a:lstStyle/>
                    <a:p>
                      <a:pPr algn="ctr" fontAlgn="ctr"/>
                      <a:endParaRPr lang="fi-FI" sz="1100" b="0" i="1" u="none" strike="noStrike" dirty="0">
                        <a:solidFill>
                          <a:schemeClr val="tx1"/>
                        </a:solidFill>
                        <a:effectLst/>
                        <a:latin typeface="+mj-lt"/>
                      </a:endParaRPr>
                    </a:p>
                  </a:txBody>
                  <a:tcPr marL="36000" marR="36000" marT="36000" marB="36000" anchor="ctr"/>
                </a:tc>
                <a:extLst>
                  <a:ext uri="{0D108BD9-81ED-4DB2-BD59-A6C34878D82A}">
                    <a16:rowId xmlns:a16="http://schemas.microsoft.com/office/drawing/2014/main" val="2093503422"/>
                  </a:ext>
                </a:extLst>
              </a:tr>
            </a:tbl>
          </a:graphicData>
        </a:graphic>
      </p:graphicFrame>
      <p:sp>
        <p:nvSpPr>
          <p:cNvPr id="4" name="TextBox 3">
            <a:extLst>
              <a:ext uri="{FF2B5EF4-FFF2-40B4-BE49-F238E27FC236}">
                <a16:creationId xmlns:a16="http://schemas.microsoft.com/office/drawing/2014/main" id="{5F6A23FD-B6C6-CFD1-3AC5-F8AE34273FC6}"/>
              </a:ext>
            </a:extLst>
          </p:cNvPr>
          <p:cNvSpPr txBox="1"/>
          <p:nvPr/>
        </p:nvSpPr>
        <p:spPr>
          <a:xfrm>
            <a:off x="5747401" y="3959781"/>
            <a:ext cx="5920596" cy="646331"/>
          </a:xfrm>
          <a:prstGeom prst="rect">
            <a:avLst/>
          </a:prstGeom>
          <a:noFill/>
        </p:spPr>
        <p:txBody>
          <a:bodyPr wrap="square">
            <a:spAutoFit/>
          </a:bodyPr>
          <a:lstStyle/>
          <a:p>
            <a:pPr marL="0" indent="0">
              <a:buNone/>
            </a:pPr>
            <a:r>
              <a:rPr lang="fi-FI" sz="1200" b="1" i="1" dirty="0"/>
              <a:t>Taulukko 10. </a:t>
            </a:r>
            <a:r>
              <a:rPr lang="fi-FI" sz="1200" i="1" dirty="0"/>
              <a:t>Arvioita päästöoikeuksien hankinnan lisäkustannuksista jyvitettynä vuonna 2022 kuljetettua rahtiyksikköä kohden Suomen ja Ruotsin välisten kuljetusreittien laivareiteillä.</a:t>
            </a:r>
          </a:p>
        </p:txBody>
      </p:sp>
      <p:sp>
        <p:nvSpPr>
          <p:cNvPr id="11" name="Rectangle 10">
            <a:extLst>
              <a:ext uri="{FF2B5EF4-FFF2-40B4-BE49-F238E27FC236}">
                <a16:creationId xmlns:a16="http://schemas.microsoft.com/office/drawing/2014/main" id="{23469B1E-F7BC-EC46-59E7-67E698BB7E98}"/>
              </a:ext>
            </a:extLst>
          </p:cNvPr>
          <p:cNvSpPr/>
          <p:nvPr/>
        </p:nvSpPr>
        <p:spPr>
          <a:xfrm rot="20439074">
            <a:off x="2502244" y="5445218"/>
            <a:ext cx="2179746" cy="505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solidFill>
                  <a:schemeClr val="accent2">
                    <a:lumMod val="50000"/>
                  </a:schemeClr>
                </a:solidFill>
              </a:rPr>
              <a:t>Kuljetusaika 25–26 h </a:t>
            </a:r>
          </a:p>
          <a:p>
            <a:pPr algn="ctr"/>
            <a:r>
              <a:rPr lang="fi-FI" sz="1400" b="1" dirty="0">
                <a:solidFill>
                  <a:schemeClr val="accent2">
                    <a:lumMod val="50000"/>
                  </a:schemeClr>
                </a:solidFill>
              </a:rPr>
              <a:t>Kustannus n. 1 700 €</a:t>
            </a:r>
          </a:p>
        </p:txBody>
      </p:sp>
      <p:sp>
        <p:nvSpPr>
          <p:cNvPr id="12" name="Rectangle 11">
            <a:extLst>
              <a:ext uri="{FF2B5EF4-FFF2-40B4-BE49-F238E27FC236}">
                <a16:creationId xmlns:a16="http://schemas.microsoft.com/office/drawing/2014/main" id="{EC729CCF-1E5E-82C8-CEC3-572139C2D5EB}"/>
              </a:ext>
            </a:extLst>
          </p:cNvPr>
          <p:cNvSpPr/>
          <p:nvPr/>
        </p:nvSpPr>
        <p:spPr>
          <a:xfrm rot="20885476">
            <a:off x="486803" y="5466367"/>
            <a:ext cx="2705130" cy="505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solidFill>
                  <a:schemeClr val="accent2">
                    <a:lumMod val="50000"/>
                  </a:schemeClr>
                </a:solidFill>
              </a:rPr>
              <a:t>Kuljetusaika 22–23 h </a:t>
            </a:r>
          </a:p>
          <a:p>
            <a:pPr algn="ctr"/>
            <a:r>
              <a:rPr lang="fi-FI" sz="1400" b="1" dirty="0">
                <a:solidFill>
                  <a:schemeClr val="accent2">
                    <a:lumMod val="50000"/>
                  </a:schemeClr>
                </a:solidFill>
              </a:rPr>
              <a:t>Kustannus n. 1 600 €</a:t>
            </a:r>
          </a:p>
        </p:txBody>
      </p:sp>
      <p:sp>
        <p:nvSpPr>
          <p:cNvPr id="13" name="Rectangle 12">
            <a:extLst>
              <a:ext uri="{FF2B5EF4-FFF2-40B4-BE49-F238E27FC236}">
                <a16:creationId xmlns:a16="http://schemas.microsoft.com/office/drawing/2014/main" id="{7F4BA9D3-A429-0B1A-C73B-DD81F2F6B824}"/>
              </a:ext>
            </a:extLst>
          </p:cNvPr>
          <p:cNvSpPr/>
          <p:nvPr/>
        </p:nvSpPr>
        <p:spPr>
          <a:xfrm rot="18552583">
            <a:off x="265952" y="4362348"/>
            <a:ext cx="2705130" cy="505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solidFill>
                  <a:schemeClr val="accent2">
                    <a:lumMod val="50000"/>
                  </a:schemeClr>
                </a:solidFill>
              </a:rPr>
              <a:t>Kuljetusaika 22–23 h </a:t>
            </a:r>
          </a:p>
          <a:p>
            <a:pPr algn="ctr"/>
            <a:r>
              <a:rPr lang="fi-FI" sz="1400" b="1" dirty="0">
                <a:solidFill>
                  <a:schemeClr val="accent2">
                    <a:lumMod val="50000"/>
                  </a:schemeClr>
                </a:solidFill>
              </a:rPr>
              <a:t>Kustannus n. 1 900 €</a:t>
            </a:r>
          </a:p>
        </p:txBody>
      </p:sp>
      <p:sp>
        <p:nvSpPr>
          <p:cNvPr id="14" name="Rectangle 13">
            <a:extLst>
              <a:ext uri="{FF2B5EF4-FFF2-40B4-BE49-F238E27FC236}">
                <a16:creationId xmlns:a16="http://schemas.microsoft.com/office/drawing/2014/main" id="{1788564D-D123-BCFA-19F1-8E0328BF466B}"/>
              </a:ext>
            </a:extLst>
          </p:cNvPr>
          <p:cNvSpPr/>
          <p:nvPr/>
        </p:nvSpPr>
        <p:spPr>
          <a:xfrm>
            <a:off x="323273" y="1962814"/>
            <a:ext cx="5338618" cy="288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300" b="1" i="1" dirty="0">
                <a:solidFill>
                  <a:srgbClr val="0000B4"/>
                </a:solidFill>
              </a:rPr>
              <a:t>Kuvassa esimerkkinä kuorma-autokuljetus Jyväskylä–Göteborg.</a:t>
            </a:r>
            <a:endParaRPr lang="fi-FI" sz="1300" b="1" i="1" dirty="0">
              <a:solidFill>
                <a:srgbClr val="0000B4"/>
              </a:solidFill>
              <a:highlight>
                <a:srgbClr val="FFFF00"/>
              </a:highlight>
            </a:endParaRPr>
          </a:p>
        </p:txBody>
      </p:sp>
    </p:spTree>
    <p:extLst>
      <p:ext uri="{BB962C8B-B14F-4D97-AF65-F5344CB8AC3E}">
        <p14:creationId xmlns:p14="http://schemas.microsoft.com/office/powerpoint/2010/main" val="3018085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Päästökaupan ja saaripoikkeuksen vaikutukset Ahvenanmaan liikenneyhteyksiin</a:t>
            </a:r>
          </a:p>
        </p:txBody>
      </p:sp>
      <p:sp>
        <p:nvSpPr>
          <p:cNvPr id="3" name="Tekstin paikkamerkki 2"/>
          <p:cNvSpPr>
            <a:spLocks noGrp="1"/>
          </p:cNvSpPr>
          <p:nvPr>
            <p:ph type="body" sz="quarter" idx="13"/>
          </p:nvPr>
        </p:nvSpPr>
        <p:spPr>
          <a:xfrm>
            <a:off x="540000" y="1692000"/>
            <a:ext cx="5355374" cy="4351338"/>
          </a:xfrm>
        </p:spPr>
        <p:txBody>
          <a:bodyPr/>
          <a:lstStyle/>
          <a:p>
            <a:pPr marL="0" indent="0">
              <a:buNone/>
            </a:pPr>
            <a:r>
              <a:rPr lang="fi-FI" sz="1300" b="1" dirty="0"/>
              <a:t>Ahvenanmaan ja Manner-Suomen väliset yhteydet</a:t>
            </a:r>
          </a:p>
          <a:p>
            <a:pPr marL="0" indent="0">
              <a:buNone/>
            </a:pPr>
            <a:r>
              <a:rPr lang="fi-FI" sz="1300" dirty="0"/>
              <a:t>Tärkeimmät Ahvenanmaan ja Manner-Suomen väliset liikenneyhteydet ovat pitkään olleet Maarianhaminan/Långnäsin ja Turun/Naantalin väliset meriyhteydet. </a:t>
            </a:r>
            <a:r>
              <a:rPr lang="fi-FI" sz="1200" i="1" dirty="0"/>
              <a:t>(Maarianhaminan ja Helsingin väliset matkustaja-alusyhteydet edellyttävät yöpymistä laivalla ja ovat huomattavasti kalliimpia)</a:t>
            </a:r>
            <a:r>
              <a:rPr lang="fi-FI" sz="1200" dirty="0"/>
              <a:t>. </a:t>
            </a:r>
            <a:endParaRPr lang="fi-FI" sz="1300" dirty="0"/>
          </a:p>
          <a:p>
            <a:pPr marL="0" indent="0">
              <a:buNone/>
            </a:pPr>
            <a:r>
              <a:rPr lang="fi-FI" sz="1300" dirty="0"/>
              <a:t>Maarianhaminasta on iltapäivisin kaksi lähtöä Turkuun, toinen Viking Linen ja toinen Tallink Siljan aluksella. Matka-aika on 5 h 30 min.  Nämä yhteydet eivät ole muuttuneet korona-aikana, eikä Tallink Silja </a:t>
            </a:r>
            <a:r>
              <a:rPr lang="fi-FI" sz="1300" dirty="0" err="1"/>
              <a:t>Galaxyn</a:t>
            </a:r>
            <a:r>
              <a:rPr lang="fi-FI" sz="1300" dirty="0"/>
              <a:t> siirtäminen pois Turun ja Tukholman välisestä liikenteestä syyskuussa 2022 myöskään vaikuttanut asiaan. </a:t>
            </a:r>
          </a:p>
          <a:p>
            <a:pPr marL="0" indent="0">
              <a:buNone/>
            </a:pPr>
            <a:r>
              <a:rPr lang="fi-FI" sz="1300" dirty="0"/>
              <a:t>Långnäsistä pääsee Turkuun klo 11:30 Tallink Siljan aluksella ja Naantaliin klo 14:40 Finnlinesin aluksella. Naantalin merkitys kasvaa vuonna 2023, kun Finnlines tuo reitille uudet matkustajakapasiteetiltaan suuremmat alukset, ja Naantalin matkustajaterminaalia kehitetään. Matka-aika on 5 tuntia. </a:t>
            </a:r>
            <a:r>
              <a:rPr lang="fi-FI" sz="1300" dirty="0" err="1"/>
              <a:t>Längnäsin</a:t>
            </a:r>
            <a:r>
              <a:rPr lang="fi-FI" sz="1300" dirty="0"/>
              <a:t> ja Naantalin välinen yhteys Finnlinesin </a:t>
            </a:r>
            <a:r>
              <a:rPr lang="fi-FI" sz="1300" dirty="0" err="1"/>
              <a:t>RoPax</a:t>
            </a:r>
            <a:r>
              <a:rPr lang="fi-FI" sz="1300" dirty="0"/>
              <a:t>-aluksilla sekä Ab </a:t>
            </a:r>
            <a:r>
              <a:rPr lang="fi-FI" sz="1300" dirty="0" err="1"/>
              <a:t>Lillgaardin</a:t>
            </a:r>
            <a:r>
              <a:rPr lang="fi-FI" sz="1300" dirty="0"/>
              <a:t> </a:t>
            </a:r>
            <a:r>
              <a:rPr lang="fi-FI" sz="1300" dirty="0" err="1"/>
              <a:t>RoRo</a:t>
            </a:r>
            <a:r>
              <a:rPr lang="fi-FI" sz="1300" dirty="0"/>
              <a:t>-aluksella on tärkeä Ahvenanmaan tavaraliikenteelle. </a:t>
            </a:r>
          </a:p>
          <a:p>
            <a:pPr marL="0" indent="0">
              <a:buNone/>
            </a:pPr>
            <a:r>
              <a:rPr lang="fi-FI" sz="1300" dirty="0"/>
              <a:t>Päästökaupan vaikutukset olisivat kohtuullisen pienet matkalippujen hintoihin kohdennettuina mutta melko suuret rahtiyksiköiden kuljetushintoihin kohdennettuina. </a:t>
            </a:r>
          </a:p>
          <a:p>
            <a:pPr marL="0" indent="0">
              <a:buNone/>
            </a:pPr>
            <a:r>
              <a:rPr lang="fi-FI" sz="1300" dirty="0"/>
              <a:t>Päästökaupalla tai saaripoikkeuksella voi olla vaikutuksia laivayhtiöiden päätöksiin Ahvenanmaan ja Manner-Suomen välisestä liikennöinnistä. </a:t>
            </a:r>
          </a:p>
        </p:txBody>
      </p:sp>
      <p:sp>
        <p:nvSpPr>
          <p:cNvPr id="4" name="Tekstin paikkamerkki 3"/>
          <p:cNvSpPr>
            <a:spLocks noGrp="1"/>
          </p:cNvSpPr>
          <p:nvPr>
            <p:ph type="body" sz="quarter" idx="14"/>
          </p:nvPr>
        </p:nvSpPr>
        <p:spPr>
          <a:xfrm>
            <a:off x="6407999" y="1692000"/>
            <a:ext cx="5355375" cy="4351338"/>
          </a:xfrm>
        </p:spPr>
        <p:txBody>
          <a:bodyPr/>
          <a:lstStyle/>
          <a:p>
            <a:pPr marL="0" indent="0">
              <a:buNone/>
            </a:pPr>
            <a:r>
              <a:rPr lang="fi-FI" sz="1300" b="1" dirty="0"/>
              <a:t>Ahvenanmaan ja Ruotsin väliset yhteydet</a:t>
            </a:r>
          </a:p>
          <a:p>
            <a:pPr marL="0" indent="0">
              <a:buNone/>
            </a:pPr>
            <a:r>
              <a:rPr lang="fi-FI" sz="1300" dirty="0"/>
              <a:t>Ahvenanmaan ja Ruotsin välillä on säännölliset matkustaja-alusyhteydet Maarianhaminasta, Eckeröstä ja Långnäsistä. Maarianhaminasta on iltapäivisin Viking Linen Turku–Tukholma-linjan matkustaja-alusyhteys Tukholmaan. Matka-aika on 5 h 30 min. Ennen syyskuuta 2022 Maarianhaminasta pääsi Tukholmaan myös Tallink Siljan Turku–Tukholma-linja aluksella sekä Maarianhamina–Kapellskär-linjaa 2–3 kertaa vuorokaudessa ajaneella Viking Linen aluksella (Rosella).</a:t>
            </a:r>
          </a:p>
          <a:p>
            <a:pPr marL="0" indent="0">
              <a:buNone/>
            </a:pPr>
            <a:r>
              <a:rPr lang="fi-FI" sz="1300" dirty="0"/>
              <a:t>Eckeröstä on neljä päivittäistä matkustaja-aluslähtöä Ruotsin </a:t>
            </a:r>
            <a:r>
              <a:rPr lang="fi-FI" sz="1300" dirty="0" err="1"/>
              <a:t>Grisslehamniin</a:t>
            </a:r>
            <a:r>
              <a:rPr lang="fi-FI" sz="1300" dirty="0"/>
              <a:t>. Matka-aika on 2 h. Eckerön ja </a:t>
            </a:r>
            <a:r>
              <a:rPr lang="fi-FI" sz="1300" dirty="0" err="1"/>
              <a:t>Grisslehamnin</a:t>
            </a:r>
            <a:r>
              <a:rPr lang="fi-FI" sz="1300" dirty="0"/>
              <a:t> välinen liikenne oli tauolla koronarajoitusten aikana, mutta muutoin tarjonta on nykytilanteessa vastaava kuin ennen korona-aikaa. Långnäsistä on yksi päivittäinen yhteys Finnlinesin aluksella Kapellskäriin. </a:t>
            </a:r>
          </a:p>
          <a:p>
            <a:pPr marL="0" indent="0">
              <a:buNone/>
            </a:pPr>
            <a:r>
              <a:rPr lang="fi-FI" sz="1300" dirty="0"/>
              <a:t>Viking Linen ja Tallink Siljan tekemät muutokset aluskalustossaan ja yhteystarjonnassaan johtuvat muun muassa toiminnan sopeuttamisesta kysyntään ja kustannuksiin. Päästökaupan vaikutuksesta matkalippujen hinnat voivat vuodesta 2024 alkaen kallistua samassa suhteessa kuin Ahvenanmaan ja Manner-Suomen välisillä yhteyksillä. Vaikka saaripoikkeus ei koske Ahvenanmaan ja Ruotsin välistä liikennettä, voivat Viking Line ja Tallink Silja kohdentaa saaripoikkeuksen huojennusta myös Ahvenanmaan ja Ruotsin välisten matkojen lipunhintoihin. </a:t>
            </a:r>
          </a:p>
          <a:p>
            <a:pPr marL="0" indent="0">
              <a:buNone/>
            </a:pPr>
            <a:r>
              <a:rPr lang="fi-FI" sz="1300" dirty="0"/>
              <a:t>Päästökaupalla voi olla vaikutuksia laivayhtiöiden päätöksiin Ahvenanmaan ja Ruotsin välisestä liikennöinnistä. </a:t>
            </a:r>
          </a:p>
          <a:p>
            <a:pPr marL="0" indent="0">
              <a:buNone/>
            </a:pPr>
            <a:endParaRPr lang="fi-FI" sz="1300" dirty="0"/>
          </a:p>
          <a:p>
            <a:pPr marL="0" indent="0">
              <a:buNone/>
            </a:pPr>
            <a:endParaRPr lang="fi-FI" sz="1300" dirty="0"/>
          </a:p>
          <a:p>
            <a:pPr marL="0" indent="0">
              <a:buNone/>
            </a:pPr>
            <a:endParaRPr lang="fi-FI" sz="1300" dirty="0"/>
          </a:p>
          <a:p>
            <a:pPr marL="0" indent="0">
              <a:buNone/>
            </a:pPr>
            <a:endParaRPr lang="fi-FI" sz="1300" dirty="0"/>
          </a:p>
        </p:txBody>
      </p:sp>
      <p:sp>
        <p:nvSpPr>
          <p:cNvPr id="5" name="Päivämäärän paikkamerkki 4"/>
          <p:cNvSpPr>
            <a:spLocks noGrp="1"/>
          </p:cNvSpPr>
          <p:nvPr>
            <p:ph type="dt" sz="half" idx="15"/>
          </p:nvPr>
        </p:nvSpPr>
        <p:spPr/>
        <p:txBody>
          <a:bodyPr/>
          <a:lstStyle/>
          <a:p>
            <a:fld id="{BB64B3D9-C2DF-4D3B-A309-126ACDE1AB83}" type="datetime1">
              <a:rPr lang="fi-FI" smtClean="0"/>
              <a:t>13.3.2023</a:t>
            </a:fld>
            <a:endParaRPr lang="fi-FI"/>
          </a:p>
        </p:txBody>
      </p:sp>
      <p:sp>
        <p:nvSpPr>
          <p:cNvPr id="6" name="Alatunnisteen paikkamerkki 5"/>
          <p:cNvSpPr>
            <a:spLocks noGrp="1"/>
          </p:cNvSpPr>
          <p:nvPr>
            <p:ph type="ftr" sz="quarter" idx="16"/>
          </p:nvPr>
        </p:nvSpPr>
        <p:spPr/>
        <p:txBody>
          <a:bodyPr/>
          <a:lstStyle/>
          <a:p>
            <a:endParaRPr lang="fi-FI" dirty="0"/>
          </a:p>
        </p:txBody>
      </p:sp>
      <p:sp>
        <p:nvSpPr>
          <p:cNvPr id="7" name="Dian numeron paikkamerkki 6"/>
          <p:cNvSpPr>
            <a:spLocks noGrp="1"/>
          </p:cNvSpPr>
          <p:nvPr>
            <p:ph type="sldNum" sz="quarter" idx="17"/>
          </p:nvPr>
        </p:nvSpPr>
        <p:spPr/>
        <p:txBody>
          <a:bodyPr/>
          <a:lstStyle/>
          <a:p>
            <a:fld id="{628F3778-6073-48C0-8E18-EFC09B82139A}" type="slidenum">
              <a:rPr lang="fi-FI" smtClean="0"/>
              <a:pPr/>
              <a:t>17</a:t>
            </a:fld>
            <a:endParaRPr lang="fi-FI"/>
          </a:p>
        </p:txBody>
      </p:sp>
    </p:spTree>
    <p:extLst>
      <p:ext uri="{BB962C8B-B14F-4D97-AF65-F5344CB8AC3E}">
        <p14:creationId xmlns:p14="http://schemas.microsoft.com/office/powerpoint/2010/main" val="2033400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A47F40C9-F4E9-437D-8C2C-90BBE4161F1F}"/>
              </a:ext>
            </a:extLst>
          </p:cNvPr>
          <p:cNvSpPr>
            <a:spLocks noGrp="1"/>
          </p:cNvSpPr>
          <p:nvPr>
            <p:ph type="body" sz="quarter" idx="11"/>
          </p:nvPr>
        </p:nvSpPr>
        <p:spPr>
          <a:xfrm>
            <a:off x="6120000" y="3637053"/>
            <a:ext cx="5580000" cy="1721736"/>
          </a:xfrm>
        </p:spPr>
        <p:txBody>
          <a:bodyPr/>
          <a:lstStyle/>
          <a:p>
            <a:pPr>
              <a:spcAft>
                <a:spcPts val="600"/>
              </a:spcAft>
            </a:pPr>
            <a:r>
              <a:rPr lang="fi-FI" dirty="0"/>
              <a:t>Lisätietoja:</a:t>
            </a:r>
          </a:p>
          <a:p>
            <a:r>
              <a:rPr lang="fi-FI" sz="1800" b="1" dirty="0"/>
              <a:t>Juha Tervonen</a:t>
            </a:r>
            <a:r>
              <a:rPr lang="fi-FI" sz="1800" dirty="0"/>
              <a:t>, liikenne- ja viestintäministeriö</a:t>
            </a:r>
          </a:p>
          <a:p>
            <a:r>
              <a:rPr lang="fi-FI" sz="1800" dirty="0"/>
              <a:t>juha.tervonen@gov.fi</a:t>
            </a:r>
          </a:p>
          <a:p>
            <a:pPr>
              <a:spcBef>
                <a:spcPts val="600"/>
              </a:spcBef>
            </a:pPr>
            <a:r>
              <a:rPr lang="fi-FI" sz="1800" b="1" dirty="0"/>
              <a:t>Heikki Metsäranta</a:t>
            </a:r>
            <a:r>
              <a:rPr lang="fi-FI" sz="1800" dirty="0"/>
              <a:t>, </a:t>
            </a:r>
            <a:r>
              <a:rPr lang="fi-FI" sz="1800" dirty="0" err="1"/>
              <a:t>Wuutis</a:t>
            </a:r>
            <a:r>
              <a:rPr lang="fi-FI" sz="1800" dirty="0"/>
              <a:t> Oy</a:t>
            </a:r>
          </a:p>
          <a:p>
            <a:r>
              <a:rPr lang="fi-FI" sz="1800" dirty="0"/>
              <a:t>heikki.metsaranta@wuutis.fi</a:t>
            </a:r>
          </a:p>
        </p:txBody>
      </p:sp>
      <p:pic>
        <p:nvPicPr>
          <p:cNvPr id="22" name="Picture Placeholder 21" descr="A picture containing blur&#10;&#10;Description automatically generated">
            <a:extLst>
              <a:ext uri="{FF2B5EF4-FFF2-40B4-BE49-F238E27FC236}">
                <a16:creationId xmlns:a16="http://schemas.microsoft.com/office/drawing/2014/main" id="{7F07015F-4A83-2EB9-C99F-0453FF0441E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758" b="12758"/>
          <a:stretch>
            <a:fillRect/>
          </a:stretch>
        </p:blipFill>
        <p:spPr/>
      </p:pic>
    </p:spTree>
    <p:extLst>
      <p:ext uri="{BB962C8B-B14F-4D97-AF65-F5344CB8AC3E}">
        <p14:creationId xmlns:p14="http://schemas.microsoft.com/office/powerpoint/2010/main" val="1357463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C945F06-376B-ACA3-E67E-3D275BC6322B}"/>
              </a:ext>
            </a:extLst>
          </p:cNvPr>
          <p:cNvGraphicFramePr>
            <a:graphicFrameLocks/>
          </p:cNvGraphicFramePr>
          <p:nvPr>
            <p:extLst>
              <p:ext uri="{D42A27DB-BD31-4B8C-83A1-F6EECF244321}">
                <p14:modId xmlns:p14="http://schemas.microsoft.com/office/powerpoint/2010/main" val="3882639040"/>
              </p:ext>
            </p:extLst>
          </p:nvPr>
        </p:nvGraphicFramePr>
        <p:xfrm>
          <a:off x="936565" y="2389424"/>
          <a:ext cx="4851759" cy="36826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13E1A22-7272-6AFC-0FC3-E08FC4616C33}"/>
              </a:ext>
            </a:extLst>
          </p:cNvPr>
          <p:cNvGraphicFramePr>
            <a:graphicFrameLocks/>
          </p:cNvGraphicFramePr>
          <p:nvPr>
            <p:extLst>
              <p:ext uri="{D42A27DB-BD31-4B8C-83A1-F6EECF244321}">
                <p14:modId xmlns:p14="http://schemas.microsoft.com/office/powerpoint/2010/main" val="4034725632"/>
              </p:ext>
            </p:extLst>
          </p:nvPr>
        </p:nvGraphicFramePr>
        <p:xfrm>
          <a:off x="6146800" y="2389425"/>
          <a:ext cx="4912264" cy="368260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D771218-9322-3786-ACF6-22F41F861260}"/>
              </a:ext>
            </a:extLst>
          </p:cNvPr>
          <p:cNvSpPr>
            <a:spLocks noGrp="1"/>
          </p:cNvSpPr>
          <p:nvPr>
            <p:ph type="title"/>
          </p:nvPr>
        </p:nvSpPr>
        <p:spPr>
          <a:xfrm>
            <a:off x="539999" y="360000"/>
            <a:ext cx="11136063" cy="972000"/>
          </a:xfrm>
        </p:spPr>
        <p:txBody>
          <a:bodyPr anchor="b">
            <a:normAutofit/>
          </a:bodyPr>
          <a:lstStyle/>
          <a:p>
            <a:r>
              <a:rPr lang="fi-FI" dirty="0"/>
              <a:t>Meri- ja rannikkovesiliikenteen palvelujen tuottajahintojen toteutunut kehitys</a:t>
            </a:r>
          </a:p>
        </p:txBody>
      </p:sp>
      <p:sp>
        <p:nvSpPr>
          <p:cNvPr id="4" name="Date Placeholder 3">
            <a:extLst>
              <a:ext uri="{FF2B5EF4-FFF2-40B4-BE49-F238E27FC236}">
                <a16:creationId xmlns:a16="http://schemas.microsoft.com/office/drawing/2014/main" id="{AE7602CA-DE94-039B-BB54-7D777776D48E}"/>
              </a:ext>
            </a:extLst>
          </p:cNvPr>
          <p:cNvSpPr>
            <a:spLocks noGrp="1"/>
          </p:cNvSpPr>
          <p:nvPr>
            <p:ph type="dt" sz="half" idx="4294967295"/>
          </p:nvPr>
        </p:nvSpPr>
        <p:spPr>
          <a:xfrm>
            <a:off x="1574127" y="6462511"/>
            <a:ext cx="732232" cy="180001"/>
          </a:xfrm>
        </p:spPr>
        <p:txBody>
          <a:bodyPr anchor="ctr">
            <a:normAutofit/>
          </a:bodyPr>
          <a:lstStyle/>
          <a:p>
            <a:pPr>
              <a:spcAft>
                <a:spcPts val="600"/>
              </a:spcAft>
            </a:pPr>
            <a:fld id="{1F916793-A490-4B40-B731-6081B34B070B}" type="datetime1">
              <a:rPr lang="fi-FI" smtClean="0"/>
              <a:pPr>
                <a:spcAft>
                  <a:spcPts val="600"/>
                </a:spcAft>
              </a:pPr>
              <a:t>13.3.2023</a:t>
            </a:fld>
            <a:endParaRPr lang="fi-FI"/>
          </a:p>
        </p:txBody>
      </p:sp>
      <p:sp>
        <p:nvSpPr>
          <p:cNvPr id="6" name="Slide Number Placeholder 5">
            <a:extLst>
              <a:ext uri="{FF2B5EF4-FFF2-40B4-BE49-F238E27FC236}">
                <a16:creationId xmlns:a16="http://schemas.microsoft.com/office/drawing/2014/main" id="{1FBE2782-A8EC-8392-CCA7-F561477E0204}"/>
              </a:ext>
            </a:extLst>
          </p:cNvPr>
          <p:cNvSpPr>
            <a:spLocks noGrp="1"/>
          </p:cNvSpPr>
          <p:nvPr>
            <p:ph type="sldNum" sz="quarter" idx="4294967295"/>
          </p:nvPr>
        </p:nvSpPr>
        <p:spPr>
          <a:xfrm>
            <a:off x="1233227" y="6462512"/>
            <a:ext cx="323834" cy="180000"/>
          </a:xfrm>
        </p:spPr>
        <p:txBody>
          <a:bodyPr anchor="ctr">
            <a:normAutofit/>
          </a:bodyPr>
          <a:lstStyle/>
          <a:p>
            <a:pPr>
              <a:spcAft>
                <a:spcPts val="600"/>
              </a:spcAft>
            </a:pPr>
            <a:fld id="{489D998F-9D64-41D7-9456-0C728B538AB2}" type="slidenum">
              <a:rPr lang="fi-FI" smtClean="0"/>
              <a:pPr>
                <a:spcAft>
                  <a:spcPts val="600"/>
                </a:spcAft>
              </a:pPr>
              <a:t>19</a:t>
            </a:fld>
            <a:endParaRPr lang="fi-FI"/>
          </a:p>
        </p:txBody>
      </p:sp>
      <p:sp>
        <p:nvSpPr>
          <p:cNvPr id="3" name="TextBox 2">
            <a:extLst>
              <a:ext uri="{FF2B5EF4-FFF2-40B4-BE49-F238E27FC236}">
                <a16:creationId xmlns:a16="http://schemas.microsoft.com/office/drawing/2014/main" id="{D20FE994-D158-A6F2-E990-CDBF1975BFC0}"/>
              </a:ext>
            </a:extLst>
          </p:cNvPr>
          <p:cNvSpPr txBox="1"/>
          <p:nvPr/>
        </p:nvSpPr>
        <p:spPr>
          <a:xfrm>
            <a:off x="757326" y="1683323"/>
            <a:ext cx="10388002" cy="492443"/>
          </a:xfrm>
          <a:prstGeom prst="rect">
            <a:avLst/>
          </a:prstGeom>
          <a:noFill/>
        </p:spPr>
        <p:txBody>
          <a:bodyPr wrap="square">
            <a:spAutoFit/>
          </a:bodyPr>
          <a:lstStyle/>
          <a:p>
            <a:pPr marL="0" indent="0">
              <a:buNone/>
            </a:pPr>
            <a:r>
              <a:rPr lang="fi-FI" sz="1300" dirty="0"/>
              <a:t>Polttoaineiden maailmanmarkkinahintojen nousu on vaikuttanut tavaraliikennepalveluiden tuottajahintoihin mutta ei henkilöliikennepalveluiden tuottajahintoihin.</a:t>
            </a:r>
          </a:p>
        </p:txBody>
      </p:sp>
      <p:sp>
        <p:nvSpPr>
          <p:cNvPr id="9" name="TextBox 8">
            <a:extLst>
              <a:ext uri="{FF2B5EF4-FFF2-40B4-BE49-F238E27FC236}">
                <a16:creationId xmlns:a16="http://schemas.microsoft.com/office/drawing/2014/main" id="{CBF750B8-7BE5-BFBF-7490-2C0AA799741C}"/>
              </a:ext>
            </a:extLst>
          </p:cNvPr>
          <p:cNvSpPr txBox="1"/>
          <p:nvPr/>
        </p:nvSpPr>
        <p:spPr>
          <a:xfrm>
            <a:off x="1998872" y="6190693"/>
            <a:ext cx="8295856" cy="261610"/>
          </a:xfrm>
          <a:prstGeom prst="rect">
            <a:avLst/>
          </a:prstGeom>
          <a:noFill/>
        </p:spPr>
        <p:txBody>
          <a:bodyPr wrap="square">
            <a:spAutoFit/>
          </a:bodyPr>
          <a:lstStyle/>
          <a:p>
            <a:r>
              <a:rPr lang="fi-FI" sz="1100" b="0" i="1" dirty="0">
                <a:solidFill>
                  <a:srgbClr val="000000"/>
                </a:solidFill>
                <a:effectLst/>
              </a:rPr>
              <a:t>Tilastolähde: Suomen virallinen tilasto (SVT): Tuottajahintaindeksit [verkkojulkaisu]. ISSN=1796-3613. Helsinki: Tilastokeskus.</a:t>
            </a:r>
          </a:p>
        </p:txBody>
      </p:sp>
    </p:spTree>
    <p:extLst>
      <p:ext uri="{BB962C8B-B14F-4D97-AF65-F5344CB8AC3E}">
        <p14:creationId xmlns:p14="http://schemas.microsoft.com/office/powerpoint/2010/main" val="186866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8235BEE-7FE6-422D-9B78-5EBD9C70DF76}"/>
              </a:ext>
            </a:extLst>
          </p:cNvPr>
          <p:cNvSpPr>
            <a:spLocks noGrp="1"/>
          </p:cNvSpPr>
          <p:nvPr>
            <p:ph type="title"/>
          </p:nvPr>
        </p:nvSpPr>
        <p:spPr/>
        <p:txBody>
          <a:bodyPr/>
          <a:lstStyle/>
          <a:p>
            <a:r>
              <a:rPr lang="fi-FI" dirty="0"/>
              <a:t>Johdanto</a:t>
            </a:r>
          </a:p>
        </p:txBody>
      </p:sp>
      <p:sp>
        <p:nvSpPr>
          <p:cNvPr id="4" name="Tekstin paikkamerkki 3">
            <a:extLst>
              <a:ext uri="{FF2B5EF4-FFF2-40B4-BE49-F238E27FC236}">
                <a16:creationId xmlns:a16="http://schemas.microsoft.com/office/drawing/2014/main" id="{8D9938CC-4EA6-48C7-8403-009F891D9923}"/>
              </a:ext>
            </a:extLst>
          </p:cNvPr>
          <p:cNvSpPr>
            <a:spLocks noGrp="1"/>
          </p:cNvSpPr>
          <p:nvPr>
            <p:ph type="body" sz="quarter" idx="13"/>
          </p:nvPr>
        </p:nvSpPr>
        <p:spPr>
          <a:xfrm>
            <a:off x="540000" y="1592494"/>
            <a:ext cx="5220000" cy="4469698"/>
          </a:xfrm>
        </p:spPr>
        <p:txBody>
          <a:bodyPr/>
          <a:lstStyle/>
          <a:p>
            <a:pPr marL="0" indent="0">
              <a:buNone/>
            </a:pPr>
            <a:r>
              <a:rPr lang="fi-FI" sz="1300" dirty="0"/>
              <a:t>Euroopan unioni on heinäkuussa 2021 voimaan tulleessa ilmasto-laissa määritellyt sitovat tavoitteet olla hiilineutraali vuoteen 2050 mennessä ja vähentää kasvihuonekaasupäästöjä vähintään 55 prosenttia vuoteen 2030 mennessä vuoden 1990 tasosta. </a:t>
            </a:r>
          </a:p>
          <a:p>
            <a:pPr marL="0" indent="0">
              <a:buNone/>
            </a:pPr>
            <a:r>
              <a:rPr lang="fi-FI" sz="1300" dirty="0"/>
              <a:t>Euroopan komissio julkisti niin kutsutun 55-valmiuspaketin ilmastolain tavoitteiden saavuttamiseksi tarvittavista lakimuutoksista. 55-valmiuspaketissa on kolme merenkulkuun merkittävästi vaikuttavaa aloitetta:</a:t>
            </a:r>
          </a:p>
          <a:p>
            <a:pPr marL="342900" indent="-342900">
              <a:spcBef>
                <a:spcPts val="600"/>
              </a:spcBef>
              <a:buFont typeface="+mj-lt"/>
              <a:buAutoNum type="arabicPeriod"/>
            </a:pPr>
            <a:r>
              <a:rPr lang="fi-FI" sz="1300" dirty="0"/>
              <a:t>Merenkulun sisällyttäminen EU:n päästökauppaan, joka tuo liikennöitsijöille velvoitteen ostaa ja luovuttaa päästöoikeuksia laivojensa tuottamien kasvihuonekaasupäästöjen mukaisesti</a:t>
            </a:r>
          </a:p>
          <a:p>
            <a:pPr marL="342900" indent="-342900">
              <a:spcBef>
                <a:spcPts val="600"/>
              </a:spcBef>
              <a:buFont typeface="+mj-lt"/>
              <a:buAutoNum type="arabicPeriod"/>
            </a:pPr>
            <a:r>
              <a:rPr lang="fi-FI" sz="1300" dirty="0" err="1"/>
              <a:t>Fuel</a:t>
            </a:r>
            <a:r>
              <a:rPr lang="fi-FI" sz="1300" dirty="0"/>
              <a:t> EU </a:t>
            </a:r>
            <a:r>
              <a:rPr lang="fi-FI" sz="1300" dirty="0" err="1"/>
              <a:t>Maritime</a:t>
            </a:r>
            <a:r>
              <a:rPr lang="fi-FI" sz="1300" dirty="0"/>
              <a:t>, jolla edistetään vaihtoehtoisten ja uusiutuvien polttoaineiden käyttöä merenkulussa</a:t>
            </a:r>
          </a:p>
          <a:p>
            <a:pPr marL="342900" indent="-342900">
              <a:spcBef>
                <a:spcPts val="600"/>
              </a:spcBef>
              <a:buFont typeface="+mj-lt"/>
              <a:buAutoNum type="arabicPeriod"/>
            </a:pPr>
            <a:r>
              <a:rPr lang="fi-FI" sz="1300" dirty="0"/>
              <a:t>Energiaverodirektiivin uudistus, joka asettaisi merenkulun polttoaineen verolliseksi EU:n sisällä.</a:t>
            </a:r>
          </a:p>
          <a:p>
            <a:pPr marL="0" indent="0">
              <a:buNone/>
            </a:pPr>
            <a:r>
              <a:rPr lang="fi-FI" sz="1300" dirty="0"/>
              <a:t>Merenkulun sisällyttämisestä päästökauppaan on saavutettu alustava neuvottelutulos joulukuussa 2022. Merenkulun päästökauppa tulee voimaan vuoden 2024 alusta porrastetusti. Se koskee yli 5 000 bruttotonnin (GT) aluksia.</a:t>
            </a:r>
          </a:p>
          <a:p>
            <a:pPr marL="0" indent="0">
              <a:buNone/>
            </a:pPr>
            <a:endParaRPr lang="fi-FI" sz="1300" dirty="0"/>
          </a:p>
          <a:p>
            <a:pPr marL="342900" indent="-342900">
              <a:buFont typeface="+mj-lt"/>
              <a:buAutoNum type="arabicPeriod"/>
            </a:pPr>
            <a:endParaRPr lang="fi-FI" sz="1400" dirty="0"/>
          </a:p>
          <a:p>
            <a:pPr marL="0" indent="0">
              <a:buNone/>
            </a:pPr>
            <a:endParaRPr lang="fi-FI" sz="1400" dirty="0"/>
          </a:p>
          <a:p>
            <a:pPr marL="0" indent="0">
              <a:buNone/>
            </a:pPr>
            <a:endParaRPr lang="fi-FI" sz="1400" dirty="0"/>
          </a:p>
          <a:p>
            <a:pPr marL="342900" indent="-342900">
              <a:buFont typeface="+mj-lt"/>
              <a:buAutoNum type="arabicPeriod"/>
            </a:pPr>
            <a:endParaRPr lang="fi-FI" sz="1400" dirty="0"/>
          </a:p>
        </p:txBody>
      </p:sp>
      <p:sp>
        <p:nvSpPr>
          <p:cNvPr id="2" name="Text Placeholder 1">
            <a:extLst>
              <a:ext uri="{FF2B5EF4-FFF2-40B4-BE49-F238E27FC236}">
                <a16:creationId xmlns:a16="http://schemas.microsoft.com/office/drawing/2014/main" id="{99BA7E80-1963-AC6C-FC7E-A583794905F1}"/>
              </a:ext>
            </a:extLst>
          </p:cNvPr>
          <p:cNvSpPr>
            <a:spLocks noGrp="1"/>
          </p:cNvSpPr>
          <p:nvPr>
            <p:ph type="body" sz="quarter" idx="14"/>
          </p:nvPr>
        </p:nvSpPr>
        <p:spPr>
          <a:xfrm>
            <a:off x="6408000" y="1592494"/>
            <a:ext cx="5220000" cy="4469698"/>
          </a:xfrm>
        </p:spPr>
        <p:txBody>
          <a:bodyPr/>
          <a:lstStyle/>
          <a:p>
            <a:pPr marL="0" indent="0">
              <a:buNone/>
            </a:pPr>
            <a:r>
              <a:rPr lang="fi-FI" sz="1300" dirty="0"/>
              <a:t>Neuvottelutulokseen sisältyy kansallinen mahdollisuus ottaa käyttöön nk. </a:t>
            </a:r>
            <a:r>
              <a:rPr lang="fi-FI" sz="1300" i="1" dirty="0"/>
              <a:t>saaripoikkeus</a:t>
            </a:r>
            <a:r>
              <a:rPr lang="fi-FI" sz="1300" dirty="0"/>
              <a:t>, jonka voimassa ollessa Manner-Suomen ja Ahvenanmaan välisen matkustaja-alusliikenteen aiheuttamat kasvihuonekaasupäästöt olisivat päästökaupan ulkopuolella väliaikaisesti vuodesta 2024 vuoteen 2030 asti.</a:t>
            </a:r>
          </a:p>
          <a:p>
            <a:pPr marL="0" indent="0">
              <a:buNone/>
            </a:pPr>
            <a:r>
              <a:rPr lang="fi-FI" sz="1300" dirty="0"/>
              <a:t>Tässä työssä on laskettu suuntaa-antavasti Ahvenanmaata palvelevan matkustaja-alusliikenteen hiilidioksidipäästöt. Sen pohjalta on tehty laskennallisia arvioita päästökaupan ja saaripoikkeuksen vaikutuksista Ahvenanmaan kautta kulkevassa matkustaja-alusliikenteessä ja vertailun vuoksi eräillä muilla reiteillä</a:t>
            </a:r>
          </a:p>
          <a:p>
            <a:pPr>
              <a:spcBef>
                <a:spcPts val="600"/>
              </a:spcBef>
            </a:pPr>
            <a:r>
              <a:rPr lang="fi-FI" sz="1300" dirty="0"/>
              <a:t>laivayhtiöiden tarvitsemien päästöoikeuksien hankintakustannuksiin</a:t>
            </a:r>
          </a:p>
          <a:p>
            <a:pPr>
              <a:spcBef>
                <a:spcPts val="600"/>
              </a:spcBef>
            </a:pPr>
            <a:r>
              <a:rPr lang="fi-FI" sz="1300" dirty="0"/>
              <a:t>henkilö- ja rahtipalveluiden hinnoitteluun </a:t>
            </a:r>
          </a:p>
          <a:p>
            <a:pPr>
              <a:spcBef>
                <a:spcPts val="600"/>
              </a:spcBef>
            </a:pPr>
            <a:r>
              <a:rPr lang="fi-FI" sz="1300" dirty="0"/>
              <a:t>Ahvenanmaan saavutettavuuteen</a:t>
            </a:r>
          </a:p>
          <a:p>
            <a:pPr>
              <a:spcBef>
                <a:spcPts val="600"/>
              </a:spcBef>
            </a:pPr>
            <a:r>
              <a:rPr lang="fi-FI" sz="1300" dirty="0"/>
              <a:t>laivayhtiöiden talouteen</a:t>
            </a:r>
          </a:p>
          <a:p>
            <a:pPr>
              <a:spcBef>
                <a:spcPts val="600"/>
              </a:spcBef>
            </a:pPr>
            <a:r>
              <a:rPr lang="fi-FI" sz="1300" dirty="0"/>
              <a:t>Ahvenanmaan kansantalouteen</a:t>
            </a:r>
          </a:p>
          <a:p>
            <a:pPr>
              <a:spcBef>
                <a:spcPts val="600"/>
              </a:spcBef>
            </a:pPr>
            <a:r>
              <a:rPr lang="fi-FI" sz="1300" dirty="0"/>
              <a:t>Suomen ja Ruotsin välisten kuljetusreittien kilpailuasetelmaan.</a:t>
            </a:r>
          </a:p>
          <a:p>
            <a:pPr marL="0" indent="0">
              <a:buNone/>
            </a:pPr>
            <a:r>
              <a:rPr lang="fi-FI" sz="1300" dirty="0"/>
              <a:t>Laskelmat ja selostuksen on tehnyt Heikki Metsäranta, </a:t>
            </a:r>
            <a:r>
              <a:rPr lang="fi-FI" sz="1300" dirty="0" err="1"/>
              <a:t>Wuutis</a:t>
            </a:r>
            <a:r>
              <a:rPr lang="fi-FI" sz="1300" dirty="0"/>
              <a:t> Oy. Työtä on ohjannut Juha Tervonen, liikenne- ja viestintäministeriö.</a:t>
            </a:r>
          </a:p>
          <a:p>
            <a:endParaRPr lang="fi-FI" sz="1400" dirty="0"/>
          </a:p>
          <a:p>
            <a:pPr marL="0" indent="0">
              <a:buNone/>
            </a:pPr>
            <a:r>
              <a:rPr lang="fi-FI" sz="1400" dirty="0"/>
              <a:t> </a:t>
            </a:r>
          </a:p>
          <a:p>
            <a:pPr marL="0" indent="0">
              <a:buNone/>
            </a:pPr>
            <a:endParaRPr lang="fi-FI" sz="1400" dirty="0"/>
          </a:p>
        </p:txBody>
      </p:sp>
      <p:sp>
        <p:nvSpPr>
          <p:cNvPr id="5" name="Päivämäärän paikkamerkki 4">
            <a:extLst>
              <a:ext uri="{FF2B5EF4-FFF2-40B4-BE49-F238E27FC236}">
                <a16:creationId xmlns:a16="http://schemas.microsoft.com/office/drawing/2014/main" id="{287DF808-440A-49EB-AC54-62C385FA09A9}"/>
              </a:ext>
            </a:extLst>
          </p:cNvPr>
          <p:cNvSpPr>
            <a:spLocks noGrp="1"/>
          </p:cNvSpPr>
          <p:nvPr>
            <p:ph type="dt" sz="half" idx="15"/>
          </p:nvPr>
        </p:nvSpPr>
        <p:spPr/>
        <p:txBody>
          <a:bodyPr/>
          <a:lstStyle/>
          <a:p>
            <a:fld id="{4CBB4192-9318-4B3B-B74F-5996198BFC81}" type="datetime1">
              <a:rPr lang="fi-FI" smtClean="0"/>
              <a:t>13.3.2023</a:t>
            </a:fld>
            <a:endParaRPr lang="fi-FI"/>
          </a:p>
        </p:txBody>
      </p:sp>
      <p:sp>
        <p:nvSpPr>
          <p:cNvPr id="6" name="Alatunnisteen paikkamerkki 5">
            <a:extLst>
              <a:ext uri="{FF2B5EF4-FFF2-40B4-BE49-F238E27FC236}">
                <a16:creationId xmlns:a16="http://schemas.microsoft.com/office/drawing/2014/main" id="{A1982171-4C91-4609-A6A2-5868D0A59B8F}"/>
              </a:ext>
            </a:extLst>
          </p:cNvPr>
          <p:cNvSpPr>
            <a:spLocks noGrp="1"/>
          </p:cNvSpPr>
          <p:nvPr>
            <p:ph type="ftr" sz="quarter" idx="16"/>
          </p:nvPr>
        </p:nvSpPr>
        <p:spPr/>
        <p:txBody>
          <a:bodyPr/>
          <a:lstStyle/>
          <a:p>
            <a:endParaRPr lang="fi-FI" dirty="0"/>
          </a:p>
        </p:txBody>
      </p:sp>
      <p:sp>
        <p:nvSpPr>
          <p:cNvPr id="7" name="Dian numeron paikkamerkki 6">
            <a:extLst>
              <a:ext uri="{FF2B5EF4-FFF2-40B4-BE49-F238E27FC236}">
                <a16:creationId xmlns:a16="http://schemas.microsoft.com/office/drawing/2014/main" id="{3F530024-02DE-4013-975E-D7C13D3C3CFE}"/>
              </a:ext>
            </a:extLst>
          </p:cNvPr>
          <p:cNvSpPr>
            <a:spLocks noGrp="1"/>
          </p:cNvSpPr>
          <p:nvPr>
            <p:ph type="sldNum" sz="quarter" idx="17"/>
          </p:nvPr>
        </p:nvSpPr>
        <p:spPr/>
        <p:txBody>
          <a:bodyPr/>
          <a:lstStyle/>
          <a:p>
            <a:fld id="{628F3778-6073-48C0-8E18-EFC09B82139A}" type="slidenum">
              <a:rPr lang="fi-FI" smtClean="0"/>
              <a:pPr/>
              <a:t>2</a:t>
            </a:fld>
            <a:endParaRPr lang="fi-FI"/>
          </a:p>
        </p:txBody>
      </p:sp>
    </p:spTree>
    <p:extLst>
      <p:ext uri="{BB962C8B-B14F-4D97-AF65-F5344CB8AC3E}">
        <p14:creationId xmlns:p14="http://schemas.microsoft.com/office/powerpoint/2010/main" val="3675498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ACB6C39-01AE-D100-68D0-E76104A679AD}"/>
              </a:ext>
            </a:extLst>
          </p:cNvPr>
          <p:cNvGraphicFramePr>
            <a:graphicFrameLocks/>
          </p:cNvGraphicFramePr>
          <p:nvPr>
            <p:extLst>
              <p:ext uri="{D42A27DB-BD31-4B8C-83A1-F6EECF244321}">
                <p14:modId xmlns:p14="http://schemas.microsoft.com/office/powerpoint/2010/main" val="1384581910"/>
              </p:ext>
            </p:extLst>
          </p:nvPr>
        </p:nvGraphicFramePr>
        <p:xfrm>
          <a:off x="933409" y="2651528"/>
          <a:ext cx="4713737" cy="34307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2C966871-66EE-B543-8179-68F2D516BABB}"/>
              </a:ext>
            </a:extLst>
          </p:cNvPr>
          <p:cNvGraphicFramePr>
            <a:graphicFrameLocks/>
          </p:cNvGraphicFramePr>
          <p:nvPr>
            <p:extLst>
              <p:ext uri="{D42A27DB-BD31-4B8C-83A1-F6EECF244321}">
                <p14:modId xmlns:p14="http://schemas.microsoft.com/office/powerpoint/2010/main" val="2803140457"/>
              </p:ext>
            </p:extLst>
          </p:nvPr>
        </p:nvGraphicFramePr>
        <p:xfrm>
          <a:off x="6096000" y="2651530"/>
          <a:ext cx="4567208" cy="3430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D771218-9322-3786-ACF6-22F41F861260}"/>
              </a:ext>
            </a:extLst>
          </p:cNvPr>
          <p:cNvSpPr>
            <a:spLocks noGrp="1"/>
          </p:cNvSpPr>
          <p:nvPr>
            <p:ph type="title"/>
          </p:nvPr>
        </p:nvSpPr>
        <p:spPr>
          <a:xfrm>
            <a:off x="539999" y="360000"/>
            <a:ext cx="11136063" cy="972000"/>
          </a:xfrm>
        </p:spPr>
        <p:txBody>
          <a:bodyPr anchor="b">
            <a:normAutofit/>
          </a:bodyPr>
          <a:lstStyle/>
          <a:p>
            <a:r>
              <a:rPr lang="fi-FI" dirty="0"/>
              <a:t>Laivamatkojen hintakehitys ja Ahvenanmaan tax-free matkustajamäärän kehitys</a:t>
            </a:r>
          </a:p>
        </p:txBody>
      </p:sp>
      <p:sp>
        <p:nvSpPr>
          <p:cNvPr id="4" name="Date Placeholder 3">
            <a:extLst>
              <a:ext uri="{FF2B5EF4-FFF2-40B4-BE49-F238E27FC236}">
                <a16:creationId xmlns:a16="http://schemas.microsoft.com/office/drawing/2014/main" id="{AE7602CA-DE94-039B-BB54-7D777776D48E}"/>
              </a:ext>
            </a:extLst>
          </p:cNvPr>
          <p:cNvSpPr>
            <a:spLocks noGrp="1"/>
          </p:cNvSpPr>
          <p:nvPr>
            <p:ph type="dt" sz="half" idx="4294967295"/>
          </p:nvPr>
        </p:nvSpPr>
        <p:spPr>
          <a:xfrm>
            <a:off x="1574127" y="6462511"/>
            <a:ext cx="732232" cy="180001"/>
          </a:xfrm>
        </p:spPr>
        <p:txBody>
          <a:bodyPr anchor="ctr">
            <a:normAutofit/>
          </a:bodyPr>
          <a:lstStyle/>
          <a:p>
            <a:pPr>
              <a:spcAft>
                <a:spcPts val="600"/>
              </a:spcAft>
            </a:pPr>
            <a:fld id="{1F916793-A490-4B40-B731-6081B34B070B}" type="datetime1">
              <a:rPr lang="fi-FI" smtClean="0"/>
              <a:pPr>
                <a:spcAft>
                  <a:spcPts val="600"/>
                </a:spcAft>
              </a:pPr>
              <a:t>13.3.2023</a:t>
            </a:fld>
            <a:endParaRPr lang="fi-FI"/>
          </a:p>
        </p:txBody>
      </p:sp>
      <p:sp>
        <p:nvSpPr>
          <p:cNvPr id="6" name="Slide Number Placeholder 5">
            <a:extLst>
              <a:ext uri="{FF2B5EF4-FFF2-40B4-BE49-F238E27FC236}">
                <a16:creationId xmlns:a16="http://schemas.microsoft.com/office/drawing/2014/main" id="{1FBE2782-A8EC-8392-CCA7-F561477E0204}"/>
              </a:ext>
            </a:extLst>
          </p:cNvPr>
          <p:cNvSpPr>
            <a:spLocks noGrp="1"/>
          </p:cNvSpPr>
          <p:nvPr>
            <p:ph type="sldNum" sz="quarter" idx="4294967295"/>
          </p:nvPr>
        </p:nvSpPr>
        <p:spPr>
          <a:xfrm>
            <a:off x="1233227" y="6462512"/>
            <a:ext cx="323834" cy="180000"/>
          </a:xfrm>
        </p:spPr>
        <p:txBody>
          <a:bodyPr anchor="ctr">
            <a:normAutofit/>
          </a:bodyPr>
          <a:lstStyle/>
          <a:p>
            <a:pPr>
              <a:spcAft>
                <a:spcPts val="600"/>
              </a:spcAft>
            </a:pPr>
            <a:fld id="{489D998F-9D64-41D7-9456-0C728B538AB2}" type="slidenum">
              <a:rPr lang="fi-FI" smtClean="0"/>
              <a:pPr>
                <a:spcAft>
                  <a:spcPts val="600"/>
                </a:spcAft>
              </a:pPr>
              <a:t>20</a:t>
            </a:fld>
            <a:endParaRPr lang="fi-FI"/>
          </a:p>
        </p:txBody>
      </p:sp>
      <p:sp>
        <p:nvSpPr>
          <p:cNvPr id="5" name="TextBox 4">
            <a:extLst>
              <a:ext uri="{FF2B5EF4-FFF2-40B4-BE49-F238E27FC236}">
                <a16:creationId xmlns:a16="http://schemas.microsoft.com/office/drawing/2014/main" id="{31AA1067-0BD5-F8C8-F0CE-CAD3C5C25D0C}"/>
              </a:ext>
            </a:extLst>
          </p:cNvPr>
          <p:cNvSpPr txBox="1"/>
          <p:nvPr/>
        </p:nvSpPr>
        <p:spPr>
          <a:xfrm>
            <a:off x="757326" y="1683323"/>
            <a:ext cx="10388002" cy="892552"/>
          </a:xfrm>
          <a:prstGeom prst="rect">
            <a:avLst/>
          </a:prstGeom>
          <a:noFill/>
        </p:spPr>
        <p:txBody>
          <a:bodyPr wrap="square">
            <a:spAutoFit/>
          </a:bodyPr>
          <a:lstStyle/>
          <a:p>
            <a:pPr marL="0" indent="0">
              <a:buNone/>
            </a:pPr>
            <a:r>
              <a:rPr lang="fi-FI" sz="1300" dirty="0"/>
              <a:t>Laivamatkojen hinnat ovat vaihdelleen matkustussesongin mukaan. Trendi on laskeva. Ahvenanmaan tax-free matkustajamäärä on vähentynyt vuodesta 2005 lähtien hieman. Koronapandemian seurauksena matkustajamäärä väheni viidennekseen, mutta on lisääntynyt rajoitusten poistuttua. Vuoden 2022 vertailukelpoista seurantatietoa ei ole vielä tilastoitu. Laivayhtiöiden uutisoinnin perusteella matkustus on edelleen lisääntynyt, mutta jää vielä kauas vuoden 2019 tilanteesta. Yhteystarjonta on myös vähentynyt.</a:t>
            </a:r>
          </a:p>
        </p:txBody>
      </p:sp>
      <p:sp>
        <p:nvSpPr>
          <p:cNvPr id="7" name="TextBox 6">
            <a:extLst>
              <a:ext uri="{FF2B5EF4-FFF2-40B4-BE49-F238E27FC236}">
                <a16:creationId xmlns:a16="http://schemas.microsoft.com/office/drawing/2014/main" id="{3B718093-9D75-ED71-F0E2-CCC4E09B8A1D}"/>
              </a:ext>
            </a:extLst>
          </p:cNvPr>
          <p:cNvSpPr txBox="1"/>
          <p:nvPr/>
        </p:nvSpPr>
        <p:spPr>
          <a:xfrm>
            <a:off x="2671282" y="6200901"/>
            <a:ext cx="8137131" cy="261610"/>
          </a:xfrm>
          <a:prstGeom prst="rect">
            <a:avLst/>
          </a:prstGeom>
          <a:noFill/>
        </p:spPr>
        <p:txBody>
          <a:bodyPr wrap="square">
            <a:spAutoFit/>
          </a:bodyPr>
          <a:lstStyle/>
          <a:p>
            <a:pPr algn="l"/>
            <a:r>
              <a:rPr lang="fi-FI" sz="1100" b="0" i="1" dirty="0">
                <a:solidFill>
                  <a:srgbClr val="000000"/>
                </a:solidFill>
                <a:effectLst/>
              </a:rPr>
              <a:t>Tilastolähde: Suomen virallinen tilasto (SVT): Kuluttajahintaindeksi [verkkojulkaisu]. ISSN=1796 3524. Helsinki: Tilastokeskus.</a:t>
            </a:r>
          </a:p>
        </p:txBody>
      </p:sp>
    </p:spTree>
    <p:extLst>
      <p:ext uri="{BB962C8B-B14F-4D97-AF65-F5344CB8AC3E}">
        <p14:creationId xmlns:p14="http://schemas.microsoft.com/office/powerpoint/2010/main" val="181533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36FD-4B59-9744-36B4-4389A2C92D9A}"/>
              </a:ext>
            </a:extLst>
          </p:cNvPr>
          <p:cNvSpPr>
            <a:spLocks noGrp="1"/>
          </p:cNvSpPr>
          <p:nvPr>
            <p:ph type="title"/>
          </p:nvPr>
        </p:nvSpPr>
        <p:spPr/>
        <p:txBody>
          <a:bodyPr/>
          <a:lstStyle/>
          <a:p>
            <a:r>
              <a:rPr lang="fi-FI" dirty="0"/>
              <a:t>Tarkastelun kohteena oleva alusliikenne</a:t>
            </a:r>
          </a:p>
        </p:txBody>
      </p:sp>
      <p:sp>
        <p:nvSpPr>
          <p:cNvPr id="3" name="Text Placeholder 2">
            <a:extLst>
              <a:ext uri="{FF2B5EF4-FFF2-40B4-BE49-F238E27FC236}">
                <a16:creationId xmlns:a16="http://schemas.microsoft.com/office/drawing/2014/main" id="{BDA735CD-A96A-718C-3DBB-F0076C0951A8}"/>
              </a:ext>
            </a:extLst>
          </p:cNvPr>
          <p:cNvSpPr>
            <a:spLocks noGrp="1"/>
          </p:cNvSpPr>
          <p:nvPr>
            <p:ph type="body" sz="quarter" idx="13"/>
          </p:nvPr>
        </p:nvSpPr>
        <p:spPr>
          <a:xfrm>
            <a:off x="540000" y="1692000"/>
            <a:ext cx="5220000" cy="4351338"/>
          </a:xfrm>
        </p:spPr>
        <p:txBody>
          <a:bodyPr/>
          <a:lstStyle/>
          <a:p>
            <a:pPr marL="0" indent="0">
              <a:buNone/>
            </a:pPr>
            <a:r>
              <a:rPr lang="fi-FI" sz="1300" dirty="0"/>
              <a:t>Tarkastelun kohteena on ensisijaisesti sellainen Manner-Suomen ja Ahvenanmaan välinen matkustaja-alusliikenne, joka liitetään EU:n päästökauppajärjestelmään vuoden 2024 alusta ja joka voisi kuulua saaripoikkeuksen piiriin Manner-Suomen ja Ahvenanmaan väliseltä osuudeltaan vuosina 2024–2030. Tämä liikenne on käytännössä Suomen ja Ruotsin välistä Ahvenanmaan kautta kulkevaa säännöllistä reittiliikennettä ja siksi reittejä tarkastellaan kokonaisuutena. Tämä tarkoittaa seuraavia reittejä:</a:t>
            </a:r>
          </a:p>
          <a:p>
            <a:pPr marL="342900" indent="-342900">
              <a:spcBef>
                <a:spcPts val="600"/>
              </a:spcBef>
              <a:buFont typeface="+mj-lt"/>
              <a:buAutoNum type="arabicPeriod"/>
            </a:pPr>
            <a:r>
              <a:rPr lang="fi-FI" sz="1300" dirty="0"/>
              <a:t>Helsinki–Maarianhamina/Långnäs–Tukholma, jota liikennöivät Viking Line ja Tallink Silja.</a:t>
            </a:r>
          </a:p>
          <a:p>
            <a:pPr marL="342900" indent="-342900">
              <a:spcBef>
                <a:spcPts val="600"/>
              </a:spcBef>
              <a:buFont typeface="+mj-lt"/>
              <a:buAutoNum type="arabicPeriod"/>
            </a:pPr>
            <a:r>
              <a:rPr lang="fi-FI" sz="1300" dirty="0"/>
              <a:t>Turku–Maarianhamina/Långnäs–Tukholma/Kapellskär, jota liikennöivät Viking Line ja Tallink Silja.</a:t>
            </a:r>
          </a:p>
          <a:p>
            <a:pPr marL="342900" indent="-342900">
              <a:spcBef>
                <a:spcPts val="600"/>
              </a:spcBef>
              <a:buFont typeface="+mj-lt"/>
              <a:buAutoNum type="arabicPeriod"/>
            </a:pPr>
            <a:r>
              <a:rPr lang="fi-FI" sz="1300" dirty="0"/>
              <a:t>Naantali–Långnäs–Kapellskär, jota liikennöi Finnlines.</a:t>
            </a:r>
          </a:p>
          <a:p>
            <a:pPr marL="0" indent="0">
              <a:buNone/>
            </a:pPr>
            <a:r>
              <a:rPr lang="fi-FI" sz="1300" dirty="0"/>
              <a:t>Lisäksi tarkastellaan sellaista Ahvenanmaata palvelevaa alusliikennettä, joka liitetään EU:n päästökauppajärjestelmään</a:t>
            </a:r>
            <a:r>
              <a:rPr lang="fi-FI" sz="1300" dirty="0">
                <a:solidFill>
                  <a:srgbClr val="FF0000"/>
                </a:solidFill>
              </a:rPr>
              <a:t>,</a:t>
            </a:r>
            <a:r>
              <a:rPr lang="fi-FI" sz="1300" dirty="0"/>
              <a:t> mutta ei voisi kuulua saaripoikkeuksen piiriin. Tämä tarkoittaa seuraavia reittejä:</a:t>
            </a:r>
          </a:p>
          <a:p>
            <a:pPr marL="342900" indent="-342900">
              <a:spcBef>
                <a:spcPts val="600"/>
              </a:spcBef>
              <a:buFont typeface="+mj-lt"/>
              <a:buAutoNum type="arabicPeriod" startAt="4"/>
            </a:pPr>
            <a:r>
              <a:rPr lang="fi-FI" sz="1300" b="0" i="0" u="none" strike="noStrike" kern="1200" dirty="0">
                <a:effectLst/>
              </a:rPr>
              <a:t>Eckerö–</a:t>
            </a:r>
            <a:r>
              <a:rPr lang="fi-FI" sz="1300" b="0" i="0" u="none" strike="noStrike" kern="1200" dirty="0" err="1">
                <a:effectLst/>
              </a:rPr>
              <a:t>Grisslehamn</a:t>
            </a:r>
            <a:r>
              <a:rPr lang="fi-FI" sz="1300" b="0" i="0" u="none" strike="noStrike" kern="1200" dirty="0">
                <a:effectLst/>
              </a:rPr>
              <a:t>, jota liikennöi Eckerö Line</a:t>
            </a:r>
            <a:endParaRPr lang="fi-FI" sz="1300" b="0" i="0" u="none" strike="noStrike" dirty="0">
              <a:effectLst/>
            </a:endParaRPr>
          </a:p>
          <a:p>
            <a:pPr marL="342900" indent="-342900" algn="l" rtl="0" eaLnBrk="1" fontAlgn="b" latinLnBrk="0" hangingPunct="1">
              <a:spcBef>
                <a:spcPts val="600"/>
              </a:spcBef>
              <a:buFont typeface="+mj-lt"/>
              <a:buAutoNum type="arabicPeriod" startAt="4"/>
            </a:pPr>
            <a:r>
              <a:rPr lang="fi-FI" sz="1300" b="0" i="0" u="none" strike="noStrike" kern="1200" dirty="0">
                <a:effectLst/>
              </a:rPr>
              <a:t>Tukholma–Maarianhamina, jota liikennöi Viking Line.</a:t>
            </a:r>
            <a:endParaRPr lang="fi-FI" sz="1300" b="0" i="0" u="none" strike="noStrike" dirty="0">
              <a:effectLst/>
            </a:endParaRPr>
          </a:p>
          <a:p>
            <a:pPr marL="342900" indent="-342900" algn="l" rtl="0" eaLnBrk="1" fontAlgn="b" latinLnBrk="0" hangingPunct="1">
              <a:spcBef>
                <a:spcPts val="600"/>
              </a:spcBef>
              <a:buFont typeface="+mj-lt"/>
              <a:buAutoNum type="arabicPeriod" startAt="4"/>
            </a:pPr>
            <a:r>
              <a:rPr lang="fi-FI" sz="1300" b="0" i="0" u="none" strike="noStrike" kern="1200" dirty="0">
                <a:effectLst/>
              </a:rPr>
              <a:t>Tallinna–Maarianhamina–Tukholma, jota liikennöi Tallink Silja.</a:t>
            </a:r>
            <a:endParaRPr lang="fi-FI" sz="1300" b="0" i="0" u="none" strike="noStrike" dirty="0">
              <a:effectLst/>
            </a:endParaRPr>
          </a:p>
          <a:p>
            <a:pPr marL="342900" indent="-342900" algn="l" rtl="0" eaLnBrk="1" fontAlgn="b" latinLnBrk="0" hangingPunct="1">
              <a:spcBef>
                <a:spcPts val="600"/>
              </a:spcBef>
              <a:buFont typeface="+mj-lt"/>
              <a:buAutoNum type="arabicPeriod" startAt="4"/>
            </a:pPr>
            <a:r>
              <a:rPr lang="fi-FI" sz="1300" b="0" i="0" u="none" strike="noStrike" kern="1200" dirty="0">
                <a:effectLst/>
              </a:rPr>
              <a:t>Långnäs–Naantali-rahtilinjaliikenne (</a:t>
            </a:r>
            <a:r>
              <a:rPr lang="fi-FI" sz="1300" b="0" i="0" u="none" strike="noStrike" kern="1200" dirty="0" err="1">
                <a:effectLst/>
              </a:rPr>
              <a:t>roro</a:t>
            </a:r>
            <a:r>
              <a:rPr lang="fi-FI" sz="1300" b="0" i="0" u="none" strike="noStrike" kern="1200" dirty="0">
                <a:effectLst/>
              </a:rPr>
              <a:t>), jota liikennöi Ab </a:t>
            </a:r>
            <a:r>
              <a:rPr lang="fi-FI" sz="1300" b="0" i="0" u="none" strike="noStrike" kern="1200" dirty="0" err="1">
                <a:effectLst/>
              </a:rPr>
              <a:t>Lillgaard</a:t>
            </a:r>
            <a:r>
              <a:rPr lang="fi-FI" sz="1300" b="0" i="0" u="none" strike="noStrike" kern="1200" dirty="0">
                <a:effectLst/>
              </a:rPr>
              <a:t>.</a:t>
            </a:r>
            <a:endParaRPr lang="fi-FI" sz="1300" b="0" i="0" u="none" strike="noStrike" dirty="0">
              <a:effectLst/>
            </a:endParaRPr>
          </a:p>
          <a:p>
            <a:pPr marL="342900" indent="-342900">
              <a:buFont typeface="+mj-lt"/>
              <a:buAutoNum type="arabicPeriod" startAt="4"/>
            </a:pPr>
            <a:endParaRPr lang="fi-FI" sz="1300" dirty="0"/>
          </a:p>
          <a:p>
            <a:pPr marL="0" indent="0">
              <a:buNone/>
            </a:pPr>
            <a:endParaRPr lang="fi-FI" sz="1300" dirty="0"/>
          </a:p>
          <a:p>
            <a:pPr marL="342900" indent="-342900">
              <a:buFont typeface="+mj-lt"/>
              <a:buAutoNum type="arabicPeriod"/>
            </a:pPr>
            <a:endParaRPr lang="fi-FI" sz="1300" dirty="0"/>
          </a:p>
          <a:p>
            <a:pPr marL="342900" indent="-342900">
              <a:buFont typeface="+mj-lt"/>
              <a:buAutoNum type="arabicPeriod"/>
            </a:pPr>
            <a:endParaRPr lang="fi-FI" sz="1300" dirty="0"/>
          </a:p>
          <a:p>
            <a:pPr marL="342900" indent="-342900">
              <a:buFont typeface="+mj-lt"/>
              <a:buAutoNum type="arabicPeriod"/>
            </a:pPr>
            <a:endParaRPr lang="fi-FI" sz="1300" dirty="0"/>
          </a:p>
          <a:p>
            <a:pPr marL="342900" indent="-342900">
              <a:buFont typeface="+mj-lt"/>
              <a:buAutoNum type="arabicPeriod"/>
            </a:pPr>
            <a:endParaRPr lang="fi-FI" sz="1300" dirty="0"/>
          </a:p>
        </p:txBody>
      </p:sp>
      <p:sp>
        <p:nvSpPr>
          <p:cNvPr id="4" name="Text Placeholder 3">
            <a:extLst>
              <a:ext uri="{FF2B5EF4-FFF2-40B4-BE49-F238E27FC236}">
                <a16:creationId xmlns:a16="http://schemas.microsoft.com/office/drawing/2014/main" id="{46E069C3-6654-E5D1-6E5E-054AA9DFC6CF}"/>
              </a:ext>
            </a:extLst>
          </p:cNvPr>
          <p:cNvSpPr>
            <a:spLocks noGrp="1"/>
          </p:cNvSpPr>
          <p:nvPr>
            <p:ph type="body" sz="quarter" idx="14"/>
          </p:nvPr>
        </p:nvSpPr>
        <p:spPr>
          <a:xfrm>
            <a:off x="6408000" y="1691999"/>
            <a:ext cx="5220000" cy="4648415"/>
          </a:xfrm>
        </p:spPr>
        <p:txBody>
          <a:bodyPr/>
          <a:lstStyle/>
          <a:p>
            <a:pPr marL="0" indent="0">
              <a:buNone/>
            </a:pPr>
            <a:r>
              <a:rPr lang="fi-FI" sz="1300" dirty="0"/>
              <a:t>Vertailun vuoksi tarkastellaan sellaista päästökauppaan liitettävää Itämeren matkustaja-alusliikennettä, joka tarjoaa reittien 2–3 kanssa vaihtoehtoisen meriyhteyden Suomen ja Ruotsin välillä. Tämä tarkoittaa seuraavia reittejä:</a:t>
            </a:r>
          </a:p>
          <a:p>
            <a:pPr marL="342900" indent="-342900">
              <a:spcBef>
                <a:spcPts val="600"/>
              </a:spcBef>
              <a:buFont typeface="+mj-lt"/>
              <a:buAutoNum type="arabicPeriod" startAt="8"/>
            </a:pPr>
            <a:r>
              <a:rPr lang="fi-FI" sz="1300" b="0" i="0" u="none" strike="noStrike" kern="1200" dirty="0">
                <a:effectLst/>
              </a:rPr>
              <a:t>Vaasa–Uumaja, jota liikennöi </a:t>
            </a:r>
            <a:r>
              <a:rPr lang="fi-FI" sz="1300" b="0" i="0" u="none" strike="noStrike" kern="1200" dirty="0" err="1">
                <a:effectLst/>
              </a:rPr>
              <a:t>Wasaline</a:t>
            </a:r>
            <a:r>
              <a:rPr lang="fi-FI" sz="1300" b="0" i="0" u="none" strike="noStrike" kern="1200" dirty="0">
                <a:effectLst/>
              </a:rPr>
              <a:t>.</a:t>
            </a:r>
            <a:endParaRPr lang="fi-FI" sz="1300" b="0" i="0" u="none" strike="noStrike" dirty="0">
              <a:effectLst/>
            </a:endParaRPr>
          </a:p>
          <a:p>
            <a:pPr marL="342900" indent="-342900" algn="l" rtl="0" eaLnBrk="1" fontAlgn="b" latinLnBrk="0" hangingPunct="1">
              <a:spcBef>
                <a:spcPts val="600"/>
              </a:spcBef>
              <a:buFont typeface="+mj-lt"/>
              <a:buAutoNum type="arabicPeriod" startAt="8"/>
            </a:pPr>
            <a:r>
              <a:rPr lang="fi-FI" sz="1300" b="0" i="0" u="none" strike="noStrike" kern="1200" dirty="0">
                <a:effectLst/>
              </a:rPr>
              <a:t>Helsinki–Tallinna, jota liikennöivät Tallink Silja, Eckerö Line ja Viking Line.</a:t>
            </a:r>
          </a:p>
          <a:p>
            <a:pPr marL="0" indent="0" algn="l" rtl="0" eaLnBrk="1" fontAlgn="b" latinLnBrk="0" hangingPunct="1">
              <a:spcBef>
                <a:spcPts val="600"/>
              </a:spcBef>
              <a:buNone/>
            </a:pPr>
            <a:r>
              <a:rPr lang="fi-FI" sz="1300" dirty="0" err="1"/>
              <a:t>Stena</a:t>
            </a:r>
            <a:r>
              <a:rPr lang="fi-FI" sz="1300" dirty="0"/>
              <a:t> Linen reittiä Hanko–</a:t>
            </a:r>
            <a:r>
              <a:rPr lang="fi-FI" sz="1300" dirty="0" err="1"/>
              <a:t>Nynäshamn</a:t>
            </a:r>
            <a:r>
              <a:rPr lang="fi-FI" sz="1300" dirty="0"/>
              <a:t> ei tarkastella, koska liikennöinti alkoi vasta helmikuussa 2022 eikä alusten päästöistä ja kuljetusmääristä ole vielä vertailukelpoisia tietoja. </a:t>
            </a:r>
          </a:p>
          <a:p>
            <a:pPr marL="0" indent="0" algn="l" rtl="0" eaLnBrk="1" fontAlgn="b" latinLnBrk="0" hangingPunct="1">
              <a:spcBef>
                <a:spcPts val="600"/>
              </a:spcBef>
              <a:buNone/>
            </a:pPr>
            <a:r>
              <a:rPr lang="fi-FI" sz="1300" dirty="0"/>
              <a:t>Suomen ja Ruotsin välisessä matkustaja-alusliikenteessä on tapahtunut päästökaupan ja saaripoikkeuksen arvioinnin kannalta merkittäviä muutoksia viime vuosina: </a:t>
            </a:r>
          </a:p>
          <a:p>
            <a:pPr fontAlgn="b">
              <a:spcBef>
                <a:spcPts val="600"/>
              </a:spcBef>
            </a:pPr>
            <a:r>
              <a:rPr lang="fi-FI" sz="1300" dirty="0"/>
              <a:t>Viking Line myi välillä Helsinki–Maarianhamina–Tukholma liikennöineen </a:t>
            </a:r>
            <a:r>
              <a:rPr lang="fi-FI" sz="1300" dirty="0" err="1"/>
              <a:t>Mariellan</a:t>
            </a:r>
            <a:r>
              <a:rPr lang="fi-FI" sz="1300" dirty="0"/>
              <a:t> Korsikalle vuonna 2021. </a:t>
            </a:r>
          </a:p>
          <a:p>
            <a:pPr fontAlgn="b">
              <a:spcBef>
                <a:spcPts val="600"/>
              </a:spcBef>
            </a:pPr>
            <a:r>
              <a:rPr lang="fi-FI" sz="1300" dirty="0"/>
              <a:t>Viking Line myi välillä Maarianhamina–Tukholma liikennöineen </a:t>
            </a:r>
            <a:r>
              <a:rPr lang="fi-FI" sz="1300" dirty="0" err="1"/>
              <a:t>Rosellan</a:t>
            </a:r>
            <a:r>
              <a:rPr lang="fi-FI" sz="1300" dirty="0"/>
              <a:t> Kreikkaan vuonna 2022. </a:t>
            </a:r>
          </a:p>
          <a:p>
            <a:pPr fontAlgn="b">
              <a:spcBef>
                <a:spcPts val="600"/>
              </a:spcBef>
            </a:pPr>
            <a:r>
              <a:rPr lang="fi-FI" sz="1300" dirty="0"/>
              <a:t>Tallink Silja on vuokrannut Turku–Tukholma-reitillä liikennöineen </a:t>
            </a:r>
            <a:r>
              <a:rPr lang="fi-FI" sz="1300" dirty="0" err="1"/>
              <a:t>Galaxyn</a:t>
            </a:r>
            <a:r>
              <a:rPr lang="fi-FI" sz="1300" dirty="0"/>
              <a:t> ja Helsinki–Tallinna-reitillä liikennöineen Silja Europan Hollantiin majoituskäyttöön kevääseen 2023 asti.</a:t>
            </a:r>
          </a:p>
          <a:p>
            <a:pPr marL="0" indent="0" fontAlgn="b">
              <a:spcBef>
                <a:spcPts val="600"/>
              </a:spcBef>
              <a:buNone/>
            </a:pPr>
            <a:r>
              <a:rPr lang="fi-FI" sz="1300" dirty="0"/>
              <a:t>Tässä työssä tehtävät laskennalliset tarkastelut perustuvat vuoden 2023 alun liikennetarjontaan, vuodelta 2022 tilastoituihin matkustajien ja rahtiyksiköiden määriin sekä laivayhtiöiden vuodelta 2021 raportoimiin CO</a:t>
            </a:r>
            <a:r>
              <a:rPr lang="fi-FI" sz="1300" baseline="-25000" dirty="0"/>
              <a:t>2</a:t>
            </a:r>
            <a:r>
              <a:rPr lang="fi-FI" sz="1300" dirty="0"/>
              <a:t>-päästöihin. </a:t>
            </a:r>
          </a:p>
          <a:p>
            <a:pPr fontAlgn="b">
              <a:spcBef>
                <a:spcPts val="600"/>
              </a:spcBef>
            </a:pPr>
            <a:endParaRPr lang="fi-FI" sz="1400" dirty="0"/>
          </a:p>
        </p:txBody>
      </p:sp>
      <p:sp>
        <p:nvSpPr>
          <p:cNvPr id="5" name="Date Placeholder 4">
            <a:extLst>
              <a:ext uri="{FF2B5EF4-FFF2-40B4-BE49-F238E27FC236}">
                <a16:creationId xmlns:a16="http://schemas.microsoft.com/office/drawing/2014/main" id="{65BA3C8B-81BC-1ED5-058C-BF3D9AB8D131}"/>
              </a:ext>
            </a:extLst>
          </p:cNvPr>
          <p:cNvSpPr>
            <a:spLocks noGrp="1"/>
          </p:cNvSpPr>
          <p:nvPr>
            <p:ph type="dt" sz="half" idx="15"/>
          </p:nvPr>
        </p:nvSpPr>
        <p:spPr/>
        <p:txBody>
          <a:bodyPr/>
          <a:lstStyle/>
          <a:p>
            <a:fld id="{BB64B3D9-C2DF-4D3B-A309-126ACDE1AB83}" type="datetime1">
              <a:rPr lang="fi-FI" smtClean="0"/>
              <a:t>13.3.2023</a:t>
            </a:fld>
            <a:endParaRPr lang="fi-FI"/>
          </a:p>
        </p:txBody>
      </p:sp>
      <p:sp>
        <p:nvSpPr>
          <p:cNvPr id="7" name="Slide Number Placeholder 6">
            <a:extLst>
              <a:ext uri="{FF2B5EF4-FFF2-40B4-BE49-F238E27FC236}">
                <a16:creationId xmlns:a16="http://schemas.microsoft.com/office/drawing/2014/main" id="{F7BF6FAB-9385-82B4-2A05-BB119401672E}"/>
              </a:ext>
            </a:extLst>
          </p:cNvPr>
          <p:cNvSpPr>
            <a:spLocks noGrp="1"/>
          </p:cNvSpPr>
          <p:nvPr>
            <p:ph type="sldNum" sz="quarter" idx="17"/>
          </p:nvPr>
        </p:nvSpPr>
        <p:spPr/>
        <p:txBody>
          <a:bodyPr/>
          <a:lstStyle/>
          <a:p>
            <a:fld id="{628F3778-6073-48C0-8E18-EFC09B82139A}" type="slidenum">
              <a:rPr lang="fi-FI" smtClean="0"/>
              <a:pPr/>
              <a:t>3</a:t>
            </a:fld>
            <a:endParaRPr lang="fi-FI"/>
          </a:p>
        </p:txBody>
      </p:sp>
    </p:spTree>
    <p:extLst>
      <p:ext uri="{BB962C8B-B14F-4D97-AF65-F5344CB8AC3E}">
        <p14:creationId xmlns:p14="http://schemas.microsoft.com/office/powerpoint/2010/main" val="128353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9C3AD6A6-B916-6518-865E-7518CF854DA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l="44016" t="17027" r="19552" b="6439"/>
          <a:stretch/>
        </p:blipFill>
        <p:spPr>
          <a:xfrm>
            <a:off x="6409426" y="18288"/>
            <a:ext cx="5781067" cy="6831261"/>
          </a:xfrm>
          <a:prstGeom prst="rect">
            <a:avLst/>
          </a:prstGeom>
        </p:spPr>
      </p:pic>
      <p:sp>
        <p:nvSpPr>
          <p:cNvPr id="5" name="Date Placeholder 4">
            <a:extLst>
              <a:ext uri="{FF2B5EF4-FFF2-40B4-BE49-F238E27FC236}">
                <a16:creationId xmlns:a16="http://schemas.microsoft.com/office/drawing/2014/main" id="{F2FA7AF8-D008-059D-3EBE-306F5DB34B88}"/>
              </a:ext>
            </a:extLst>
          </p:cNvPr>
          <p:cNvSpPr>
            <a:spLocks noGrp="1"/>
          </p:cNvSpPr>
          <p:nvPr>
            <p:ph type="dt" sz="half" idx="15"/>
          </p:nvPr>
        </p:nvSpPr>
        <p:spPr/>
        <p:txBody>
          <a:bodyPr/>
          <a:lstStyle/>
          <a:p>
            <a:fld id="{4CBB4192-9318-4B3B-B74F-5996198BFC81}" type="datetime1">
              <a:rPr lang="fi-FI" smtClean="0"/>
              <a:t>13.3.2023</a:t>
            </a:fld>
            <a:endParaRPr lang="fi-FI"/>
          </a:p>
        </p:txBody>
      </p:sp>
      <p:sp>
        <p:nvSpPr>
          <p:cNvPr id="6" name="Footer Placeholder 5">
            <a:extLst>
              <a:ext uri="{FF2B5EF4-FFF2-40B4-BE49-F238E27FC236}">
                <a16:creationId xmlns:a16="http://schemas.microsoft.com/office/drawing/2014/main" id="{0CC05C37-161E-0FC1-FB25-CF0D46309A51}"/>
              </a:ext>
            </a:extLst>
          </p:cNvPr>
          <p:cNvSpPr>
            <a:spLocks noGrp="1"/>
          </p:cNvSpPr>
          <p:nvPr>
            <p:ph type="ftr" sz="quarter" idx="16"/>
          </p:nvPr>
        </p:nvSpPr>
        <p:spPr/>
        <p:txBody>
          <a:bodyPr/>
          <a:lstStyle/>
          <a:p>
            <a:endParaRPr lang="fi-FI" dirty="0"/>
          </a:p>
        </p:txBody>
      </p:sp>
      <p:sp>
        <p:nvSpPr>
          <p:cNvPr id="7" name="Slide Number Placeholder 6">
            <a:extLst>
              <a:ext uri="{FF2B5EF4-FFF2-40B4-BE49-F238E27FC236}">
                <a16:creationId xmlns:a16="http://schemas.microsoft.com/office/drawing/2014/main" id="{F5CDAB8B-85CD-51AC-F86E-02A03BB7F04D}"/>
              </a:ext>
            </a:extLst>
          </p:cNvPr>
          <p:cNvSpPr>
            <a:spLocks noGrp="1"/>
          </p:cNvSpPr>
          <p:nvPr>
            <p:ph type="sldNum" sz="quarter" idx="17"/>
          </p:nvPr>
        </p:nvSpPr>
        <p:spPr/>
        <p:txBody>
          <a:bodyPr/>
          <a:lstStyle/>
          <a:p>
            <a:fld id="{628F3778-6073-48C0-8E18-EFC09B82139A}" type="slidenum">
              <a:rPr lang="fi-FI" smtClean="0"/>
              <a:pPr/>
              <a:t>4</a:t>
            </a:fld>
            <a:endParaRPr lang="fi-FI"/>
          </a:p>
        </p:txBody>
      </p:sp>
      <p:cxnSp>
        <p:nvCxnSpPr>
          <p:cNvPr id="11" name="Straight Connector 10">
            <a:extLst>
              <a:ext uri="{FF2B5EF4-FFF2-40B4-BE49-F238E27FC236}">
                <a16:creationId xmlns:a16="http://schemas.microsoft.com/office/drawing/2014/main" id="{F88C3221-C709-2FBE-F4C1-85CB64D16BB6}"/>
              </a:ext>
            </a:extLst>
          </p:cNvPr>
          <p:cNvCxnSpPr>
            <a:cxnSpLocks/>
            <a:stCxn id="42" idx="5"/>
            <a:endCxn id="40" idx="1"/>
          </p:cNvCxnSpPr>
          <p:nvPr/>
        </p:nvCxnSpPr>
        <p:spPr>
          <a:xfrm>
            <a:off x="8686107" y="246806"/>
            <a:ext cx="627224" cy="803753"/>
          </a:xfrm>
          <a:prstGeom prst="line">
            <a:avLst/>
          </a:prstGeom>
          <a:ln w="19050">
            <a:solidFill>
              <a:schemeClr val="accent3">
                <a:lumMod val="60000"/>
                <a:lumOff val="4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27B759C-B3D4-15BA-B4EE-E42D9303F198}"/>
              </a:ext>
            </a:extLst>
          </p:cNvPr>
          <p:cNvCxnSpPr>
            <a:cxnSpLocks/>
            <a:stCxn id="39" idx="3"/>
            <a:endCxn id="50" idx="6"/>
          </p:cNvCxnSpPr>
          <p:nvPr/>
        </p:nvCxnSpPr>
        <p:spPr>
          <a:xfrm flipH="1">
            <a:off x="7225692" y="5625805"/>
            <a:ext cx="2932913" cy="1051651"/>
          </a:xfrm>
          <a:prstGeom prst="line">
            <a:avLst/>
          </a:prstGeom>
          <a:ln w="19050">
            <a:solidFill>
              <a:schemeClr val="tx1">
                <a:lumMod val="50000"/>
                <a:lumOff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446D0D5-8CFA-68BC-B301-719DC1F79315}"/>
              </a:ext>
            </a:extLst>
          </p:cNvPr>
          <p:cNvCxnSpPr>
            <a:cxnSpLocks/>
            <a:stCxn id="38" idx="4"/>
            <a:endCxn id="37" idx="0"/>
          </p:cNvCxnSpPr>
          <p:nvPr/>
        </p:nvCxnSpPr>
        <p:spPr>
          <a:xfrm flipH="1">
            <a:off x="11397738" y="5235480"/>
            <a:ext cx="97751" cy="645469"/>
          </a:xfrm>
          <a:prstGeom prst="line">
            <a:avLst/>
          </a:prstGeom>
          <a:ln w="19050">
            <a:solidFill>
              <a:schemeClr val="accent3">
                <a:lumMod val="60000"/>
                <a:lumOff val="4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D783584-CE74-DC1E-AEE1-A4C5565E9247}"/>
              </a:ext>
            </a:extLst>
          </p:cNvPr>
          <p:cNvSpPr/>
          <p:nvPr/>
        </p:nvSpPr>
        <p:spPr>
          <a:xfrm>
            <a:off x="7569574" y="5489290"/>
            <a:ext cx="292342" cy="26772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Oval 29">
            <a:extLst>
              <a:ext uri="{FF2B5EF4-FFF2-40B4-BE49-F238E27FC236}">
                <a16:creationId xmlns:a16="http://schemas.microsoft.com/office/drawing/2014/main" id="{1D031417-ABC4-9E2B-3981-A56E361BBC36}"/>
              </a:ext>
            </a:extLst>
          </p:cNvPr>
          <p:cNvSpPr/>
          <p:nvPr/>
        </p:nvSpPr>
        <p:spPr>
          <a:xfrm>
            <a:off x="7460293" y="5101617"/>
            <a:ext cx="292342" cy="26772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Oval 30">
            <a:extLst>
              <a:ext uri="{FF2B5EF4-FFF2-40B4-BE49-F238E27FC236}">
                <a16:creationId xmlns:a16="http://schemas.microsoft.com/office/drawing/2014/main" id="{25FE7C97-D196-5C1E-BFFF-51FC472D3099}"/>
              </a:ext>
            </a:extLst>
          </p:cNvPr>
          <p:cNvSpPr/>
          <p:nvPr/>
        </p:nvSpPr>
        <p:spPr>
          <a:xfrm>
            <a:off x="6993703" y="6049318"/>
            <a:ext cx="292342" cy="26772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3" name="Oval 32">
            <a:extLst>
              <a:ext uri="{FF2B5EF4-FFF2-40B4-BE49-F238E27FC236}">
                <a16:creationId xmlns:a16="http://schemas.microsoft.com/office/drawing/2014/main" id="{DF164B59-FA91-A2FF-2DF0-0195A0C6AE81}"/>
              </a:ext>
            </a:extLst>
          </p:cNvPr>
          <p:cNvSpPr/>
          <p:nvPr/>
        </p:nvSpPr>
        <p:spPr>
          <a:xfrm>
            <a:off x="8316336" y="5056718"/>
            <a:ext cx="292342" cy="2677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Oval 33">
            <a:extLst>
              <a:ext uri="{FF2B5EF4-FFF2-40B4-BE49-F238E27FC236}">
                <a16:creationId xmlns:a16="http://schemas.microsoft.com/office/drawing/2014/main" id="{35837F6F-D200-E102-7267-260C57660C53}"/>
              </a:ext>
            </a:extLst>
          </p:cNvPr>
          <p:cNvSpPr/>
          <p:nvPr/>
        </p:nvSpPr>
        <p:spPr>
          <a:xfrm>
            <a:off x="8041247" y="4944375"/>
            <a:ext cx="292342" cy="26772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5" name="Oval 34">
            <a:extLst>
              <a:ext uri="{FF2B5EF4-FFF2-40B4-BE49-F238E27FC236}">
                <a16:creationId xmlns:a16="http://schemas.microsoft.com/office/drawing/2014/main" id="{03D5702E-E11F-06D9-9E2B-615980C0603B}"/>
              </a:ext>
            </a:extLst>
          </p:cNvPr>
          <p:cNvSpPr/>
          <p:nvPr/>
        </p:nvSpPr>
        <p:spPr>
          <a:xfrm>
            <a:off x="9597367" y="4650168"/>
            <a:ext cx="292342" cy="2677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7" name="Oval 36">
            <a:extLst>
              <a:ext uri="{FF2B5EF4-FFF2-40B4-BE49-F238E27FC236}">
                <a16:creationId xmlns:a16="http://schemas.microsoft.com/office/drawing/2014/main" id="{0A24DC16-5345-11F0-0555-E86560643311}"/>
              </a:ext>
            </a:extLst>
          </p:cNvPr>
          <p:cNvSpPr/>
          <p:nvPr/>
        </p:nvSpPr>
        <p:spPr>
          <a:xfrm>
            <a:off x="11251567" y="5880949"/>
            <a:ext cx="292342" cy="267726"/>
          </a:xfrm>
          <a:prstGeom prst="ellipse">
            <a:avLst/>
          </a:prstGeom>
          <a:no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8" name="Oval 37">
            <a:extLst>
              <a:ext uri="{FF2B5EF4-FFF2-40B4-BE49-F238E27FC236}">
                <a16:creationId xmlns:a16="http://schemas.microsoft.com/office/drawing/2014/main" id="{7448712A-C1B5-F11B-9ED6-3695E5ACCB48}"/>
              </a:ext>
            </a:extLst>
          </p:cNvPr>
          <p:cNvSpPr/>
          <p:nvPr/>
        </p:nvSpPr>
        <p:spPr>
          <a:xfrm>
            <a:off x="11349318" y="4967754"/>
            <a:ext cx="292342" cy="2677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9" name="Oval 38">
            <a:extLst>
              <a:ext uri="{FF2B5EF4-FFF2-40B4-BE49-F238E27FC236}">
                <a16:creationId xmlns:a16="http://schemas.microsoft.com/office/drawing/2014/main" id="{D8DE3302-7054-6178-B01A-C6DE4FCB9A65}"/>
              </a:ext>
            </a:extLst>
          </p:cNvPr>
          <p:cNvSpPr/>
          <p:nvPr/>
        </p:nvSpPr>
        <p:spPr>
          <a:xfrm>
            <a:off x="10115793" y="5397287"/>
            <a:ext cx="292342" cy="26772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0" name="Oval 39">
            <a:extLst>
              <a:ext uri="{FF2B5EF4-FFF2-40B4-BE49-F238E27FC236}">
                <a16:creationId xmlns:a16="http://schemas.microsoft.com/office/drawing/2014/main" id="{DE2B2308-FFD8-E8A3-3BF9-059126A14208}"/>
              </a:ext>
            </a:extLst>
          </p:cNvPr>
          <p:cNvSpPr/>
          <p:nvPr/>
        </p:nvSpPr>
        <p:spPr>
          <a:xfrm>
            <a:off x="9270519" y="1011351"/>
            <a:ext cx="292342" cy="267726"/>
          </a:xfrm>
          <a:prstGeom prst="ellipse">
            <a:avLst/>
          </a:prstGeom>
          <a:no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2" name="Oval 41">
            <a:extLst>
              <a:ext uri="{FF2B5EF4-FFF2-40B4-BE49-F238E27FC236}">
                <a16:creationId xmlns:a16="http://schemas.microsoft.com/office/drawing/2014/main" id="{6222258F-9188-AAC9-02B1-DE3DA4F7B513}"/>
              </a:ext>
            </a:extLst>
          </p:cNvPr>
          <p:cNvSpPr/>
          <p:nvPr/>
        </p:nvSpPr>
        <p:spPr>
          <a:xfrm>
            <a:off x="8436577" y="18288"/>
            <a:ext cx="292342" cy="267726"/>
          </a:xfrm>
          <a:prstGeom prst="ellipse">
            <a:avLst/>
          </a:prstGeom>
          <a:no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0" name="Oval 49">
            <a:extLst>
              <a:ext uri="{FF2B5EF4-FFF2-40B4-BE49-F238E27FC236}">
                <a16:creationId xmlns:a16="http://schemas.microsoft.com/office/drawing/2014/main" id="{C728CF1F-3FDE-E6E8-E274-B79755A7CD3C}"/>
              </a:ext>
            </a:extLst>
          </p:cNvPr>
          <p:cNvSpPr/>
          <p:nvPr/>
        </p:nvSpPr>
        <p:spPr>
          <a:xfrm>
            <a:off x="6933350" y="6543593"/>
            <a:ext cx="292342" cy="26772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57" name="Straight Connector 56">
            <a:extLst>
              <a:ext uri="{FF2B5EF4-FFF2-40B4-BE49-F238E27FC236}">
                <a16:creationId xmlns:a16="http://schemas.microsoft.com/office/drawing/2014/main" id="{17466AEE-1D82-24A6-A492-8C4F166A4436}"/>
              </a:ext>
            </a:extLst>
          </p:cNvPr>
          <p:cNvCxnSpPr>
            <a:cxnSpLocks/>
            <a:stCxn id="38" idx="4"/>
            <a:endCxn id="33" idx="4"/>
          </p:cNvCxnSpPr>
          <p:nvPr/>
        </p:nvCxnSpPr>
        <p:spPr>
          <a:xfrm rot="5400000">
            <a:off x="9934516" y="3763471"/>
            <a:ext cx="88964" cy="3032982"/>
          </a:xfrm>
          <a:prstGeom prst="curvedConnector3">
            <a:avLst>
              <a:gd name="adj1" fmla="val 802998"/>
            </a:avLst>
          </a:prstGeom>
          <a:ln w="3810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9FEE7B3-8F61-586C-673F-8E29762143E4}"/>
              </a:ext>
            </a:extLst>
          </p:cNvPr>
          <p:cNvCxnSpPr>
            <a:cxnSpLocks/>
            <a:stCxn id="37" idx="1"/>
            <a:endCxn id="33" idx="4"/>
          </p:cNvCxnSpPr>
          <p:nvPr/>
        </p:nvCxnSpPr>
        <p:spPr>
          <a:xfrm rot="16200000" flipV="1">
            <a:off x="9580587" y="4206365"/>
            <a:ext cx="595713" cy="2831872"/>
          </a:xfrm>
          <a:prstGeom prst="curvedConnector3">
            <a:avLst>
              <a:gd name="adj1" fmla="val -51366"/>
            </a:avLst>
          </a:prstGeom>
          <a:ln w="19050">
            <a:solidFill>
              <a:schemeClr val="accent3">
                <a:lumMod val="60000"/>
                <a:lumOff val="4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66">
            <a:extLst>
              <a:ext uri="{FF2B5EF4-FFF2-40B4-BE49-F238E27FC236}">
                <a16:creationId xmlns:a16="http://schemas.microsoft.com/office/drawing/2014/main" id="{B50D35A4-EC46-E8F9-92F7-0A3CD66011C4}"/>
              </a:ext>
            </a:extLst>
          </p:cNvPr>
          <p:cNvCxnSpPr>
            <a:cxnSpLocks/>
            <a:stCxn id="33" idx="3"/>
            <a:endCxn id="31" idx="6"/>
          </p:cNvCxnSpPr>
          <p:nvPr/>
        </p:nvCxnSpPr>
        <p:spPr>
          <a:xfrm rot="5400000">
            <a:off x="7373625" y="5197657"/>
            <a:ext cx="897945" cy="1073103"/>
          </a:xfrm>
          <a:prstGeom prst="curvedConnector2">
            <a:avLst/>
          </a:prstGeom>
          <a:ln w="19050">
            <a:solidFill>
              <a:srgbClr val="C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56">
            <a:extLst>
              <a:ext uri="{FF2B5EF4-FFF2-40B4-BE49-F238E27FC236}">
                <a16:creationId xmlns:a16="http://schemas.microsoft.com/office/drawing/2014/main" id="{37F869B4-4726-2474-4FA6-A0B8E0BDF807}"/>
              </a:ext>
            </a:extLst>
          </p:cNvPr>
          <p:cNvCxnSpPr>
            <a:cxnSpLocks/>
            <a:stCxn id="35" idx="3"/>
            <a:endCxn id="33" idx="6"/>
          </p:cNvCxnSpPr>
          <p:nvPr/>
        </p:nvCxnSpPr>
        <p:spPr>
          <a:xfrm flipH="1">
            <a:off x="8608678" y="4878686"/>
            <a:ext cx="1031501" cy="311895"/>
          </a:xfrm>
          <a:prstGeom prst="straightConnector1">
            <a:avLst/>
          </a:prstGeom>
          <a:ln w="3810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56">
            <a:extLst>
              <a:ext uri="{FF2B5EF4-FFF2-40B4-BE49-F238E27FC236}">
                <a16:creationId xmlns:a16="http://schemas.microsoft.com/office/drawing/2014/main" id="{04255B20-EFCD-13DB-912A-8B7C619A6822}"/>
              </a:ext>
            </a:extLst>
          </p:cNvPr>
          <p:cNvCxnSpPr>
            <a:cxnSpLocks/>
            <a:endCxn id="33" idx="6"/>
          </p:cNvCxnSpPr>
          <p:nvPr/>
        </p:nvCxnSpPr>
        <p:spPr>
          <a:xfrm flipH="1">
            <a:off x="8608678" y="4744823"/>
            <a:ext cx="1031501" cy="445758"/>
          </a:xfrm>
          <a:prstGeom prst="straightConnector1">
            <a:avLst/>
          </a:prstGeom>
          <a:ln w="3810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1EF21E5-CD3B-8FBD-7D93-71728119D339}"/>
              </a:ext>
            </a:extLst>
          </p:cNvPr>
          <p:cNvCxnSpPr>
            <a:cxnSpLocks/>
            <a:stCxn id="34" idx="2"/>
            <a:endCxn id="30" idx="6"/>
          </p:cNvCxnSpPr>
          <p:nvPr/>
        </p:nvCxnSpPr>
        <p:spPr>
          <a:xfrm flipH="1">
            <a:off x="7752635" y="5078238"/>
            <a:ext cx="288612" cy="157242"/>
          </a:xfrm>
          <a:prstGeom prst="line">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FE9CAC5-43C5-436C-3F1D-61DE39708B67}"/>
              </a:ext>
            </a:extLst>
          </p:cNvPr>
          <p:cNvCxnSpPr>
            <a:cxnSpLocks/>
            <a:stCxn id="33" idx="3"/>
            <a:endCxn id="29" idx="7"/>
          </p:cNvCxnSpPr>
          <p:nvPr/>
        </p:nvCxnSpPr>
        <p:spPr>
          <a:xfrm flipH="1">
            <a:off x="7819104" y="5285236"/>
            <a:ext cx="540044" cy="243262"/>
          </a:xfrm>
          <a:prstGeom prst="line">
            <a:avLst/>
          </a:prstGeom>
          <a:ln w="19050">
            <a:solidFill>
              <a:srgbClr val="C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09" name="Table 108">
            <a:extLst>
              <a:ext uri="{FF2B5EF4-FFF2-40B4-BE49-F238E27FC236}">
                <a16:creationId xmlns:a16="http://schemas.microsoft.com/office/drawing/2014/main" id="{983C9309-EC51-30C3-AE0F-ADAA39D141A5}"/>
              </a:ext>
            </a:extLst>
          </p:cNvPr>
          <p:cNvGraphicFramePr>
            <a:graphicFrameLocks noGrp="1"/>
          </p:cNvGraphicFramePr>
          <p:nvPr>
            <p:extLst>
              <p:ext uri="{D42A27DB-BD31-4B8C-83A1-F6EECF244321}">
                <p14:modId xmlns:p14="http://schemas.microsoft.com/office/powerpoint/2010/main" val="2001802289"/>
              </p:ext>
            </p:extLst>
          </p:nvPr>
        </p:nvGraphicFramePr>
        <p:xfrm>
          <a:off x="242627" y="215488"/>
          <a:ext cx="6128767" cy="5377543"/>
        </p:xfrm>
        <a:graphic>
          <a:graphicData uri="http://schemas.openxmlformats.org/drawingml/2006/table">
            <a:tbl>
              <a:tblPr>
                <a:tableStyleId>{5C22544A-7EE6-4342-B048-85BDC9FD1C3A}</a:tableStyleId>
              </a:tblPr>
              <a:tblGrid>
                <a:gridCol w="1455806">
                  <a:extLst>
                    <a:ext uri="{9D8B030D-6E8A-4147-A177-3AD203B41FA5}">
                      <a16:colId xmlns:a16="http://schemas.microsoft.com/office/drawing/2014/main" val="2448116009"/>
                    </a:ext>
                  </a:extLst>
                </a:gridCol>
                <a:gridCol w="3163235">
                  <a:extLst>
                    <a:ext uri="{9D8B030D-6E8A-4147-A177-3AD203B41FA5}">
                      <a16:colId xmlns:a16="http://schemas.microsoft.com/office/drawing/2014/main" val="586723865"/>
                    </a:ext>
                  </a:extLst>
                </a:gridCol>
                <a:gridCol w="1509726">
                  <a:extLst>
                    <a:ext uri="{9D8B030D-6E8A-4147-A177-3AD203B41FA5}">
                      <a16:colId xmlns:a16="http://schemas.microsoft.com/office/drawing/2014/main" val="347294489"/>
                    </a:ext>
                  </a:extLst>
                </a:gridCol>
              </a:tblGrid>
              <a:tr h="194059">
                <a:tc gridSpan="3">
                  <a:txBody>
                    <a:bodyPr/>
                    <a:lstStyle/>
                    <a:p>
                      <a:pPr algn="l" fontAlgn="b"/>
                      <a:r>
                        <a:rPr lang="fi-FI" sz="1500" b="1" i="0" u="none" strike="noStrike" dirty="0">
                          <a:solidFill>
                            <a:srgbClr val="C00000"/>
                          </a:solidFill>
                          <a:effectLst/>
                          <a:latin typeface="Calibri" panose="020F0502020204030204" pitchFamily="34" charset="0"/>
                        </a:rPr>
                        <a:t>1. Saaripoikkeuksen piiriin lukeutuva liikenne yli 5 000 GT aluksilla</a:t>
                      </a: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fi-FI" sz="1000" b="0" i="0" u="none" strike="noStrike" dirty="0">
                        <a:solidFill>
                          <a:srgbClr val="000000"/>
                        </a:solidFill>
                        <a:effectLst/>
                        <a:latin typeface="Calibri" panose="020F0502020204030204" pitchFamily="34" charset="0"/>
                      </a:endParaRPr>
                    </a:p>
                  </a:txBody>
                  <a:tcPr marL="36000" marR="36000" marT="360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fi-FI" sz="1000" b="0" i="0" u="none" strike="noStrike" dirty="0">
                        <a:solidFill>
                          <a:srgbClr val="000000"/>
                        </a:solidFill>
                        <a:effectLst/>
                        <a:latin typeface="Calibri" panose="020F0502020204030204" pitchFamily="34" charset="0"/>
                      </a:endParaRPr>
                    </a:p>
                  </a:txBody>
                  <a:tcPr marL="36000" marR="36000" marT="360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2570373"/>
                  </a:ext>
                </a:extLst>
              </a:tr>
              <a:tr h="182442">
                <a:tc>
                  <a:txBody>
                    <a:bodyPr/>
                    <a:lstStyle/>
                    <a:p>
                      <a:pPr algn="l" fontAlgn="b"/>
                      <a:r>
                        <a:rPr lang="fi-FI" sz="1300" u="none" strike="noStrike">
                          <a:solidFill>
                            <a:srgbClr val="C00000"/>
                          </a:solidFill>
                          <a:effectLst/>
                        </a:rPr>
                        <a:t>Viking Line</a:t>
                      </a:r>
                      <a:endParaRPr lang="fi-FI" sz="1300" b="0" i="0" u="none" strike="noStrike">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b="1" u="none" strike="noStrike" dirty="0">
                          <a:solidFill>
                            <a:srgbClr val="C00000"/>
                          </a:solidFill>
                          <a:effectLst/>
                        </a:rPr>
                        <a:t>Helsinki–Ahvenanmaa</a:t>
                      </a:r>
                      <a:r>
                        <a:rPr lang="fi-FI" sz="1300" u="none" strike="noStrike" dirty="0">
                          <a:solidFill>
                            <a:srgbClr val="C00000"/>
                          </a:solidFill>
                          <a:effectLst/>
                        </a:rPr>
                        <a:t>–Tukholma</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a:solidFill>
                            <a:srgbClr val="C00000"/>
                          </a:solidFill>
                          <a:effectLst/>
                        </a:rPr>
                        <a:t>Gabriella</a:t>
                      </a:r>
                      <a:endParaRPr lang="fi-FI" sz="1300" b="0" i="0" u="none" strike="noStrike">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9513417"/>
                  </a:ext>
                </a:extLst>
              </a:tr>
              <a:tr h="182442">
                <a:tc>
                  <a:txBody>
                    <a:bodyPr/>
                    <a:lstStyle/>
                    <a:p>
                      <a:pPr algn="l" fontAlgn="b"/>
                      <a:r>
                        <a:rPr lang="fi-FI" sz="1300" u="none" strike="noStrike" dirty="0">
                          <a:solidFill>
                            <a:srgbClr val="C00000"/>
                          </a:solidFill>
                          <a:effectLst/>
                        </a:rPr>
                        <a:t>Tallink Silja</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b="1" u="none" strike="noStrike" dirty="0">
                          <a:solidFill>
                            <a:srgbClr val="C00000"/>
                          </a:solidFill>
                          <a:effectLst/>
                        </a:rPr>
                        <a:t>Helsinki–Ahvenanmaa</a:t>
                      </a:r>
                      <a:r>
                        <a:rPr lang="fi-FI" sz="1300" u="none" strike="noStrike" dirty="0">
                          <a:solidFill>
                            <a:srgbClr val="C00000"/>
                          </a:solidFill>
                          <a:effectLst/>
                        </a:rPr>
                        <a:t>–Tukholma</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solidFill>
                            <a:srgbClr val="C00000"/>
                          </a:solidFill>
                          <a:effectLst/>
                        </a:rPr>
                        <a:t>Silja </a:t>
                      </a:r>
                      <a:r>
                        <a:rPr lang="fi-FI" sz="1300" u="none" strike="noStrike" dirty="0" err="1">
                          <a:solidFill>
                            <a:srgbClr val="C00000"/>
                          </a:solidFill>
                          <a:effectLst/>
                        </a:rPr>
                        <a:t>Serenade</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6005083"/>
                  </a:ext>
                </a:extLst>
              </a:tr>
              <a:tr h="182442">
                <a:tc>
                  <a:txBody>
                    <a:bodyPr/>
                    <a:lstStyle/>
                    <a:p>
                      <a:pPr algn="l" fontAlgn="b"/>
                      <a:r>
                        <a:rPr lang="fi-FI" sz="1300" u="none" strike="noStrike" dirty="0">
                          <a:solidFill>
                            <a:srgbClr val="C00000"/>
                          </a:solidFill>
                          <a:effectLst/>
                        </a:rPr>
                        <a:t>Tallink Silja</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b="1" u="none" strike="noStrike" dirty="0">
                          <a:solidFill>
                            <a:srgbClr val="C00000"/>
                          </a:solidFill>
                          <a:effectLst/>
                        </a:rPr>
                        <a:t>Helsinki–Ahvenanmaa</a:t>
                      </a:r>
                      <a:r>
                        <a:rPr lang="fi-FI" sz="1300" u="none" strike="noStrike" dirty="0">
                          <a:solidFill>
                            <a:srgbClr val="C00000"/>
                          </a:solidFill>
                          <a:effectLst/>
                        </a:rPr>
                        <a:t>–Tukholma</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solidFill>
                            <a:srgbClr val="C00000"/>
                          </a:solidFill>
                          <a:effectLst/>
                        </a:rPr>
                        <a:t>Silja Symphony</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4797963"/>
                  </a:ext>
                </a:extLst>
              </a:tr>
              <a:tr h="182442">
                <a:tc>
                  <a:txBody>
                    <a:bodyPr/>
                    <a:lstStyle/>
                    <a:p>
                      <a:pPr algn="l" fontAlgn="b"/>
                      <a:r>
                        <a:rPr lang="fi-FI" sz="1300" u="none" strike="noStrike" dirty="0">
                          <a:solidFill>
                            <a:srgbClr val="C00000"/>
                          </a:solidFill>
                          <a:effectLst/>
                        </a:rPr>
                        <a:t>Viking Line</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b="1" u="none" strike="noStrike" dirty="0">
                          <a:solidFill>
                            <a:srgbClr val="C00000"/>
                          </a:solidFill>
                          <a:effectLst/>
                        </a:rPr>
                        <a:t>Turku–Ahvenanmaa</a:t>
                      </a:r>
                      <a:r>
                        <a:rPr lang="fi-FI" sz="1300" u="none" strike="noStrike" dirty="0">
                          <a:solidFill>
                            <a:srgbClr val="C00000"/>
                          </a:solidFill>
                          <a:effectLst/>
                        </a:rPr>
                        <a:t>–Tukholma</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solidFill>
                            <a:srgbClr val="C00000"/>
                          </a:solidFill>
                          <a:effectLst/>
                        </a:rPr>
                        <a:t>Viking Grace</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9211626"/>
                  </a:ext>
                </a:extLst>
              </a:tr>
              <a:tr h="182442">
                <a:tc>
                  <a:txBody>
                    <a:bodyPr/>
                    <a:lstStyle/>
                    <a:p>
                      <a:pPr algn="l" fontAlgn="b"/>
                      <a:r>
                        <a:rPr lang="fi-FI" sz="1300" u="none" strike="noStrike" dirty="0">
                          <a:solidFill>
                            <a:srgbClr val="C00000"/>
                          </a:solidFill>
                          <a:effectLst/>
                        </a:rPr>
                        <a:t>Viking Line</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b="1" u="none" strike="noStrike" dirty="0">
                          <a:solidFill>
                            <a:srgbClr val="C00000"/>
                          </a:solidFill>
                          <a:effectLst/>
                        </a:rPr>
                        <a:t>Turku–Ahvenanmaa</a:t>
                      </a:r>
                      <a:r>
                        <a:rPr lang="fi-FI" sz="1300" u="none" strike="noStrike" dirty="0">
                          <a:solidFill>
                            <a:srgbClr val="C00000"/>
                          </a:solidFill>
                          <a:effectLst/>
                        </a:rPr>
                        <a:t>–Tukholma</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solidFill>
                            <a:srgbClr val="C00000"/>
                          </a:solidFill>
                          <a:effectLst/>
                        </a:rPr>
                        <a:t>Viking </a:t>
                      </a:r>
                      <a:r>
                        <a:rPr lang="fi-FI" sz="1300" u="none" strike="noStrike" dirty="0" err="1">
                          <a:solidFill>
                            <a:srgbClr val="C00000"/>
                          </a:solidFill>
                          <a:effectLst/>
                        </a:rPr>
                        <a:t>Glory</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6015663"/>
                  </a:ext>
                </a:extLst>
              </a:tr>
              <a:tr h="182442">
                <a:tc>
                  <a:txBody>
                    <a:bodyPr/>
                    <a:lstStyle/>
                    <a:p>
                      <a:pPr algn="l" fontAlgn="b"/>
                      <a:r>
                        <a:rPr lang="fi-FI" sz="1300" u="none" strike="noStrike" dirty="0">
                          <a:solidFill>
                            <a:srgbClr val="C00000"/>
                          </a:solidFill>
                          <a:effectLst/>
                        </a:rPr>
                        <a:t>Tallink Silja Line</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b="1" u="none" strike="noStrike" dirty="0">
                          <a:solidFill>
                            <a:srgbClr val="C00000"/>
                          </a:solidFill>
                          <a:effectLst/>
                        </a:rPr>
                        <a:t>Turku–Ahvenanmaa</a:t>
                      </a:r>
                      <a:r>
                        <a:rPr lang="fi-FI" sz="1300" u="none" strike="noStrike" dirty="0">
                          <a:solidFill>
                            <a:srgbClr val="C00000"/>
                          </a:solidFill>
                          <a:effectLst/>
                        </a:rPr>
                        <a:t>–Kapellskär</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a:solidFill>
                            <a:srgbClr val="C00000"/>
                          </a:solidFill>
                          <a:effectLst/>
                        </a:rPr>
                        <a:t>Baltic princess</a:t>
                      </a:r>
                      <a:endParaRPr lang="fi-FI" sz="1300" b="0" i="0" u="none" strike="noStrike">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4466704"/>
                  </a:ext>
                </a:extLst>
              </a:tr>
              <a:tr h="182442">
                <a:tc>
                  <a:txBody>
                    <a:bodyPr/>
                    <a:lstStyle/>
                    <a:p>
                      <a:pPr algn="l" fontAlgn="b"/>
                      <a:r>
                        <a:rPr lang="fi-FI" sz="1300" u="none" strike="noStrike" dirty="0">
                          <a:solidFill>
                            <a:srgbClr val="C00000"/>
                          </a:solidFill>
                          <a:effectLst/>
                        </a:rPr>
                        <a:t>Finnlines</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b="1" u="none" strike="noStrike" dirty="0">
                          <a:solidFill>
                            <a:srgbClr val="C00000"/>
                          </a:solidFill>
                          <a:effectLst/>
                        </a:rPr>
                        <a:t>Naantali–Långnäs</a:t>
                      </a:r>
                      <a:r>
                        <a:rPr lang="fi-FI" sz="1300" u="none" strike="noStrike" dirty="0">
                          <a:solidFill>
                            <a:srgbClr val="C00000"/>
                          </a:solidFill>
                          <a:effectLst/>
                        </a:rPr>
                        <a:t>–Kapellskär</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err="1">
                          <a:solidFill>
                            <a:srgbClr val="C00000"/>
                          </a:solidFill>
                          <a:effectLst/>
                        </a:rPr>
                        <a:t>Europalink</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748037"/>
                  </a:ext>
                </a:extLst>
              </a:tr>
              <a:tr h="182442">
                <a:tc>
                  <a:txBody>
                    <a:bodyPr/>
                    <a:lstStyle/>
                    <a:p>
                      <a:pPr algn="l" fontAlgn="b"/>
                      <a:r>
                        <a:rPr lang="fi-FI" sz="1300" u="none" strike="noStrike" dirty="0">
                          <a:solidFill>
                            <a:srgbClr val="C00000"/>
                          </a:solidFill>
                          <a:effectLst/>
                        </a:rPr>
                        <a:t>Finnlines</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b="1" u="none" strike="noStrike" dirty="0">
                          <a:solidFill>
                            <a:srgbClr val="C00000"/>
                          </a:solidFill>
                          <a:effectLst/>
                        </a:rPr>
                        <a:t>Naantali–Långnäs</a:t>
                      </a:r>
                      <a:r>
                        <a:rPr lang="fi-FI" sz="1300" u="none" strike="noStrike" dirty="0">
                          <a:solidFill>
                            <a:srgbClr val="C00000"/>
                          </a:solidFill>
                          <a:effectLst/>
                        </a:rPr>
                        <a:t>–Kapellskär</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err="1">
                          <a:solidFill>
                            <a:srgbClr val="C00000"/>
                          </a:solidFill>
                          <a:effectLst/>
                        </a:rPr>
                        <a:t>Finnswan</a:t>
                      </a:r>
                      <a:endParaRPr lang="fi-FI" sz="1300" b="0" i="0" u="none" strike="noStrike" dirty="0">
                        <a:solidFill>
                          <a:srgbClr val="C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1514312"/>
                  </a:ext>
                </a:extLst>
              </a:tr>
              <a:tr h="422923">
                <a:tc gridSpan="3">
                  <a:txBody>
                    <a:bodyPr/>
                    <a:lstStyle/>
                    <a:p>
                      <a:pPr algn="l" fontAlgn="b"/>
                      <a:r>
                        <a:rPr lang="fi-FI" sz="1500" b="1" i="0" u="none" strike="noStrike" dirty="0">
                          <a:solidFill>
                            <a:srgbClr val="000000"/>
                          </a:solidFill>
                          <a:effectLst/>
                          <a:latin typeface="Calibri" panose="020F0502020204030204" pitchFamily="34" charset="0"/>
                        </a:rPr>
                        <a:t>2. Muu Ahvenanmaata palveleva liikenne yli 5 000 GT aluksilla</a:t>
                      </a: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fi-FI" sz="1000" b="0" i="0" u="none" strike="noStrike" dirty="0">
                        <a:solidFill>
                          <a:srgbClr val="000000"/>
                        </a:solidFill>
                        <a:effectLst/>
                        <a:latin typeface="Calibri" panose="020F0502020204030204" pitchFamily="34" charset="0"/>
                      </a:endParaRPr>
                    </a:p>
                  </a:txBody>
                  <a:tcPr marL="36000" marR="36000" marT="360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fi-FI" sz="1000" b="0" i="0" u="none" strike="noStrike" dirty="0">
                        <a:solidFill>
                          <a:srgbClr val="000000"/>
                        </a:solidFill>
                        <a:effectLst/>
                        <a:latin typeface="Calibri" panose="020F0502020204030204" pitchFamily="34" charset="0"/>
                      </a:endParaRPr>
                    </a:p>
                  </a:txBody>
                  <a:tcPr marL="36000" marR="36000" marT="360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5339945"/>
                  </a:ext>
                </a:extLst>
              </a:tr>
              <a:tr h="182442">
                <a:tc>
                  <a:txBody>
                    <a:bodyPr/>
                    <a:lstStyle/>
                    <a:p>
                      <a:pPr algn="l" fontAlgn="b"/>
                      <a:r>
                        <a:rPr lang="fi-FI" sz="1300" u="none" strike="noStrike" dirty="0">
                          <a:effectLst/>
                        </a:rPr>
                        <a:t>Eckerö Line</a:t>
                      </a:r>
                      <a:endParaRPr lang="fi-FI" sz="130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effectLst/>
                        </a:rPr>
                        <a:t>Eckerö–</a:t>
                      </a:r>
                      <a:r>
                        <a:rPr lang="fi-FI" sz="1300" u="none" strike="noStrike" dirty="0" err="1">
                          <a:effectLst/>
                        </a:rPr>
                        <a:t>Grisslehamn</a:t>
                      </a:r>
                      <a:endParaRPr lang="fi-FI" sz="130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err="1">
                          <a:effectLst/>
                        </a:rPr>
                        <a:t>Eckero</a:t>
                      </a:r>
                      <a:endParaRPr lang="fi-FI" sz="130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3543509"/>
                  </a:ext>
                </a:extLst>
              </a:tr>
              <a:tr h="182442">
                <a:tc>
                  <a:txBody>
                    <a:bodyPr/>
                    <a:lstStyle/>
                    <a:p>
                      <a:pPr algn="l" fontAlgn="b"/>
                      <a:r>
                        <a:rPr lang="fi-FI" sz="1300" u="none" strike="noStrike" dirty="0">
                          <a:effectLst/>
                        </a:rPr>
                        <a:t>Viking Line</a:t>
                      </a:r>
                      <a:endParaRPr lang="fi-FI" sz="130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effectLst/>
                        </a:rPr>
                        <a:t>Tukholma–Maarianhamina</a:t>
                      </a:r>
                      <a:endParaRPr lang="fi-FI" sz="130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effectLst/>
                        </a:rPr>
                        <a:t>Viking </a:t>
                      </a:r>
                      <a:r>
                        <a:rPr lang="fi-FI" sz="1300" u="none" strike="noStrike" dirty="0" err="1">
                          <a:effectLst/>
                        </a:rPr>
                        <a:t>Cinderella</a:t>
                      </a:r>
                      <a:endParaRPr lang="fi-FI" sz="130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27425"/>
                  </a:ext>
                </a:extLst>
              </a:tr>
              <a:tr h="182442">
                <a:tc>
                  <a:txBody>
                    <a:bodyPr/>
                    <a:lstStyle/>
                    <a:p>
                      <a:pPr algn="l" fontAlgn="b"/>
                      <a:r>
                        <a:rPr lang="fi-FI" sz="1300" u="none" strike="noStrike" dirty="0">
                          <a:effectLst/>
                        </a:rPr>
                        <a:t>Tallink Silja</a:t>
                      </a:r>
                      <a:endParaRPr lang="fi-FI" sz="130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effectLst/>
                        </a:rPr>
                        <a:t>Tallinna–Maarianhamina–Tukholma</a:t>
                      </a:r>
                      <a:endParaRPr lang="fi-FI" sz="130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effectLst/>
                        </a:rPr>
                        <a:t>Baltic Queen</a:t>
                      </a:r>
                      <a:endParaRPr lang="fi-FI" sz="130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9208370"/>
                  </a:ext>
                </a:extLst>
              </a:tr>
              <a:tr h="182442">
                <a:tc>
                  <a:txBody>
                    <a:bodyPr/>
                    <a:lstStyle/>
                    <a:p>
                      <a:pPr algn="l" fontAlgn="b"/>
                      <a:r>
                        <a:rPr lang="fi-FI" sz="1300" u="none" strike="noStrike" dirty="0">
                          <a:effectLst/>
                        </a:rPr>
                        <a:t>Ab </a:t>
                      </a:r>
                      <a:r>
                        <a:rPr lang="fi-FI" sz="1300" u="none" strike="noStrike" dirty="0" err="1">
                          <a:effectLst/>
                        </a:rPr>
                        <a:t>Lillgaard</a:t>
                      </a:r>
                      <a:endParaRPr lang="fi-FI" sz="130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effectLst/>
                        </a:rPr>
                        <a:t>Långnäs–Naantali (</a:t>
                      </a:r>
                      <a:r>
                        <a:rPr lang="fi-FI" sz="1300" u="none" strike="noStrike" dirty="0" err="1">
                          <a:effectLst/>
                        </a:rPr>
                        <a:t>RoRo</a:t>
                      </a:r>
                      <a:r>
                        <a:rPr lang="fi-FI" sz="1300" u="none" strike="noStrike" dirty="0">
                          <a:effectLst/>
                        </a:rPr>
                        <a:t>)</a:t>
                      </a:r>
                      <a:endParaRPr lang="fi-FI" sz="130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err="1">
                          <a:effectLst/>
                        </a:rPr>
                        <a:t>Fjardvagen</a:t>
                      </a:r>
                      <a:endParaRPr lang="fi-FI" sz="130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9182302"/>
                  </a:ext>
                </a:extLst>
              </a:tr>
              <a:tr h="182442">
                <a:tc>
                  <a:txBody>
                    <a:bodyPr/>
                    <a:lstStyle/>
                    <a:p>
                      <a:pPr algn="l" fontAlgn="b"/>
                      <a:endParaRPr lang="fi-FI" sz="105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i-FI" sz="105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i-FI" sz="105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2023106"/>
                  </a:ext>
                </a:extLst>
              </a:tr>
              <a:tr h="182442">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600" b="1" i="0" u="none" strike="noStrike" dirty="0">
                          <a:solidFill>
                            <a:schemeClr val="accent3">
                              <a:lumMod val="60000"/>
                              <a:lumOff val="40000"/>
                            </a:schemeClr>
                          </a:solidFill>
                          <a:effectLst/>
                          <a:latin typeface="Calibri" panose="020F0502020204030204" pitchFamily="34" charset="0"/>
                        </a:rPr>
                        <a:t>3. Muu vertailutiedon saamiseksi tarkasteltu liikenne</a:t>
                      </a: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fi-FI" sz="100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fi-FI" sz="1000" b="0" i="0" u="none" strike="noStrike" dirty="0">
                        <a:solidFill>
                          <a:srgbClr val="000000"/>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5644663"/>
                  </a:ext>
                </a:extLst>
              </a:tr>
              <a:tr h="182442">
                <a:tc>
                  <a:txBody>
                    <a:bodyPr/>
                    <a:lstStyle/>
                    <a:p>
                      <a:pPr algn="l" fontAlgn="b"/>
                      <a:r>
                        <a:rPr lang="fi-FI" sz="1300" u="none" strike="noStrike" dirty="0" err="1">
                          <a:solidFill>
                            <a:schemeClr val="accent1">
                              <a:lumMod val="75000"/>
                            </a:schemeClr>
                          </a:solidFill>
                          <a:effectLst/>
                        </a:rPr>
                        <a:t>Wasaline</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solidFill>
                            <a:schemeClr val="accent1">
                              <a:lumMod val="75000"/>
                            </a:schemeClr>
                          </a:solidFill>
                          <a:effectLst/>
                        </a:rPr>
                        <a:t>Vaasa–Uumaja</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solidFill>
                            <a:schemeClr val="accent1">
                              <a:lumMod val="75000"/>
                            </a:schemeClr>
                          </a:solidFill>
                          <a:effectLst/>
                        </a:rPr>
                        <a:t>Aurora Botnia</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3635139"/>
                  </a:ext>
                </a:extLst>
              </a:tr>
              <a:tr h="182442">
                <a:tc>
                  <a:txBody>
                    <a:bodyPr/>
                    <a:lstStyle/>
                    <a:p>
                      <a:pPr algn="l" fontAlgn="b"/>
                      <a:r>
                        <a:rPr lang="fi-FI" sz="1300" u="none" strike="noStrike" dirty="0">
                          <a:solidFill>
                            <a:schemeClr val="accent1">
                              <a:lumMod val="75000"/>
                            </a:schemeClr>
                          </a:solidFill>
                          <a:effectLst/>
                        </a:rPr>
                        <a:t>Tallink Silja</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solidFill>
                            <a:schemeClr val="accent1">
                              <a:lumMod val="75000"/>
                            </a:schemeClr>
                          </a:solidFill>
                          <a:effectLst/>
                        </a:rPr>
                        <a:t>Helsinki–Tallinna</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err="1">
                          <a:solidFill>
                            <a:schemeClr val="accent1">
                              <a:lumMod val="75000"/>
                            </a:schemeClr>
                          </a:solidFill>
                          <a:effectLst/>
                        </a:rPr>
                        <a:t>Megastar</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8047533"/>
                  </a:ext>
                </a:extLst>
              </a:tr>
              <a:tr h="182442">
                <a:tc>
                  <a:txBody>
                    <a:bodyPr/>
                    <a:lstStyle/>
                    <a:p>
                      <a:pPr algn="l" fontAlgn="b"/>
                      <a:r>
                        <a:rPr lang="fi-FI" sz="1300" u="none" strike="noStrike" dirty="0">
                          <a:solidFill>
                            <a:schemeClr val="accent1">
                              <a:lumMod val="75000"/>
                            </a:schemeClr>
                          </a:solidFill>
                          <a:effectLst/>
                        </a:rPr>
                        <a:t>Tallink Silja</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solidFill>
                            <a:schemeClr val="accent1">
                              <a:lumMod val="75000"/>
                            </a:schemeClr>
                          </a:solidFill>
                          <a:effectLst/>
                        </a:rPr>
                        <a:t>Helsinki–Tallinna</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solidFill>
                            <a:schemeClr val="accent1">
                              <a:lumMod val="75000"/>
                            </a:schemeClr>
                          </a:solidFill>
                          <a:effectLst/>
                        </a:rPr>
                        <a:t>Star</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1878451"/>
                  </a:ext>
                </a:extLst>
              </a:tr>
              <a:tr h="182442">
                <a:tc>
                  <a:txBody>
                    <a:bodyPr/>
                    <a:lstStyle/>
                    <a:p>
                      <a:pPr algn="l" fontAlgn="b"/>
                      <a:r>
                        <a:rPr lang="fi-FI" sz="1300" u="none" strike="noStrike" dirty="0">
                          <a:solidFill>
                            <a:schemeClr val="accent1">
                              <a:lumMod val="75000"/>
                            </a:schemeClr>
                          </a:solidFill>
                          <a:effectLst/>
                        </a:rPr>
                        <a:t>Eckerö Line</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solidFill>
                            <a:schemeClr val="accent1">
                              <a:lumMod val="75000"/>
                            </a:schemeClr>
                          </a:solidFill>
                          <a:effectLst/>
                        </a:rPr>
                        <a:t>Helsinki–Tallinna</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solidFill>
                            <a:schemeClr val="accent1">
                              <a:lumMod val="75000"/>
                            </a:schemeClr>
                          </a:solidFill>
                          <a:effectLst/>
                        </a:rPr>
                        <a:t>Finlandia</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6945645"/>
                  </a:ext>
                </a:extLst>
              </a:tr>
              <a:tr h="182442">
                <a:tc>
                  <a:txBody>
                    <a:bodyPr/>
                    <a:lstStyle/>
                    <a:p>
                      <a:pPr algn="l" fontAlgn="b"/>
                      <a:r>
                        <a:rPr lang="fi-FI" sz="1300" u="none" strike="noStrike" dirty="0">
                          <a:solidFill>
                            <a:schemeClr val="accent1">
                              <a:lumMod val="75000"/>
                            </a:schemeClr>
                          </a:solidFill>
                          <a:effectLst/>
                        </a:rPr>
                        <a:t>Eckerö Line</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solidFill>
                            <a:schemeClr val="accent1">
                              <a:lumMod val="75000"/>
                            </a:schemeClr>
                          </a:solidFill>
                          <a:effectLst/>
                        </a:rPr>
                        <a:t>Helsinki–Tallinna</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err="1">
                          <a:solidFill>
                            <a:schemeClr val="accent1">
                              <a:lumMod val="75000"/>
                            </a:schemeClr>
                          </a:solidFill>
                          <a:effectLst/>
                        </a:rPr>
                        <a:t>Finbo</a:t>
                      </a:r>
                      <a:r>
                        <a:rPr lang="fi-FI" sz="1300" u="none" strike="noStrike" dirty="0">
                          <a:solidFill>
                            <a:schemeClr val="accent1">
                              <a:lumMod val="75000"/>
                            </a:schemeClr>
                          </a:solidFill>
                          <a:effectLst/>
                        </a:rPr>
                        <a:t> </a:t>
                      </a:r>
                      <a:r>
                        <a:rPr lang="fi-FI" sz="1300" u="none" strike="noStrike" dirty="0" err="1">
                          <a:solidFill>
                            <a:schemeClr val="accent1">
                              <a:lumMod val="75000"/>
                            </a:schemeClr>
                          </a:solidFill>
                          <a:effectLst/>
                        </a:rPr>
                        <a:t>Cargo</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1360556"/>
                  </a:ext>
                </a:extLst>
              </a:tr>
              <a:tr h="182442">
                <a:tc>
                  <a:txBody>
                    <a:bodyPr/>
                    <a:lstStyle/>
                    <a:p>
                      <a:pPr algn="l" fontAlgn="b"/>
                      <a:r>
                        <a:rPr lang="fi-FI" sz="1300" u="none" strike="noStrike" dirty="0">
                          <a:solidFill>
                            <a:schemeClr val="accent1">
                              <a:lumMod val="75000"/>
                            </a:schemeClr>
                          </a:solidFill>
                          <a:effectLst/>
                        </a:rPr>
                        <a:t>Viking Line</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solidFill>
                            <a:schemeClr val="accent1">
                              <a:lumMod val="75000"/>
                            </a:schemeClr>
                          </a:solidFill>
                          <a:effectLst/>
                        </a:rPr>
                        <a:t>Helsinki–Tallinna</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300" u="none" strike="noStrike" dirty="0">
                          <a:solidFill>
                            <a:schemeClr val="accent1">
                              <a:lumMod val="75000"/>
                            </a:schemeClr>
                          </a:solidFill>
                          <a:effectLst/>
                        </a:rPr>
                        <a:t>Viking XPRS</a:t>
                      </a:r>
                      <a:endParaRPr lang="fi-FI" sz="1300" b="0" i="0" u="none" strike="noStrike" dirty="0">
                        <a:solidFill>
                          <a:schemeClr val="accent1">
                            <a:lumMod val="75000"/>
                          </a:schemeClr>
                        </a:solidFill>
                        <a:effectLst/>
                        <a:latin typeface="Calibri" panose="020F0502020204030204" pitchFamily="34" charset="0"/>
                      </a:endParaRPr>
                    </a:p>
                  </a:txBody>
                  <a:tcPr marL="36000" marR="3600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9989392"/>
                  </a:ext>
                </a:extLst>
              </a:tr>
            </a:tbl>
          </a:graphicData>
        </a:graphic>
      </p:graphicFrame>
      <p:cxnSp>
        <p:nvCxnSpPr>
          <p:cNvPr id="113" name="Straight Connector 112">
            <a:extLst>
              <a:ext uri="{FF2B5EF4-FFF2-40B4-BE49-F238E27FC236}">
                <a16:creationId xmlns:a16="http://schemas.microsoft.com/office/drawing/2014/main" id="{5DD96060-08BC-A2F7-750C-94E8244ADE0E}"/>
              </a:ext>
            </a:extLst>
          </p:cNvPr>
          <p:cNvCxnSpPr>
            <a:cxnSpLocks/>
            <a:stCxn id="33" idx="3"/>
            <a:endCxn id="31" idx="6"/>
          </p:cNvCxnSpPr>
          <p:nvPr/>
        </p:nvCxnSpPr>
        <p:spPr>
          <a:xfrm flipH="1">
            <a:off x="7286045" y="5285236"/>
            <a:ext cx="1073103" cy="897945"/>
          </a:xfrm>
          <a:prstGeom prst="line">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Connector 66">
            <a:extLst>
              <a:ext uri="{FF2B5EF4-FFF2-40B4-BE49-F238E27FC236}">
                <a16:creationId xmlns:a16="http://schemas.microsoft.com/office/drawing/2014/main" id="{B18AFEDA-707B-D9CA-7658-D1CA5FCE4B9F}"/>
              </a:ext>
            </a:extLst>
          </p:cNvPr>
          <p:cNvCxnSpPr>
            <a:cxnSpLocks/>
            <a:stCxn id="33" idx="4"/>
            <a:endCxn id="31" idx="5"/>
          </p:cNvCxnSpPr>
          <p:nvPr/>
        </p:nvCxnSpPr>
        <p:spPr>
          <a:xfrm rot="5400000">
            <a:off x="7376174" y="5191503"/>
            <a:ext cx="953392" cy="1219274"/>
          </a:xfrm>
          <a:prstGeom prst="curvedConnector3">
            <a:avLst>
              <a:gd name="adj1" fmla="val 100946"/>
            </a:avLst>
          </a:prstGeom>
          <a:ln w="19050">
            <a:solidFill>
              <a:schemeClr val="accent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B8D1D53-A1E6-1595-B54A-40D66763681E}"/>
              </a:ext>
            </a:extLst>
          </p:cNvPr>
          <p:cNvSpPr txBox="1"/>
          <p:nvPr/>
        </p:nvSpPr>
        <p:spPr>
          <a:xfrm>
            <a:off x="237174" y="5757016"/>
            <a:ext cx="5982929" cy="646331"/>
          </a:xfrm>
          <a:prstGeom prst="rect">
            <a:avLst/>
          </a:prstGeom>
          <a:noFill/>
        </p:spPr>
        <p:txBody>
          <a:bodyPr wrap="square">
            <a:spAutoFit/>
          </a:bodyPr>
          <a:lstStyle/>
          <a:p>
            <a:pPr algn="l"/>
            <a:r>
              <a:rPr lang="fi-FI" sz="1200" b="0" dirty="0" err="1">
                <a:solidFill>
                  <a:srgbClr val="002060"/>
                </a:solidFill>
                <a:effectLst/>
              </a:rPr>
              <a:t>Stena</a:t>
            </a:r>
            <a:r>
              <a:rPr lang="fi-FI" sz="1200" b="0" dirty="0">
                <a:solidFill>
                  <a:srgbClr val="002060"/>
                </a:solidFill>
                <a:effectLst/>
              </a:rPr>
              <a:t> Line aloitti liikennöinnin ro-</a:t>
            </a:r>
            <a:r>
              <a:rPr lang="fi-FI" sz="1200" b="0" dirty="0" err="1">
                <a:solidFill>
                  <a:srgbClr val="002060"/>
                </a:solidFill>
                <a:effectLst/>
              </a:rPr>
              <a:t>pax</a:t>
            </a:r>
            <a:r>
              <a:rPr lang="fi-FI" sz="1200" b="0" dirty="0">
                <a:solidFill>
                  <a:srgbClr val="002060"/>
                </a:solidFill>
                <a:effectLst/>
              </a:rPr>
              <a:t>-aluksilla Hangon ja Ruotsin </a:t>
            </a:r>
            <a:r>
              <a:rPr lang="fi-FI" sz="1200" b="0" dirty="0" err="1">
                <a:solidFill>
                  <a:srgbClr val="002060"/>
                </a:solidFill>
                <a:effectLst/>
              </a:rPr>
              <a:t>Nynäshamnin</a:t>
            </a:r>
            <a:r>
              <a:rPr lang="fi-FI" sz="1200" b="0" dirty="0">
                <a:solidFill>
                  <a:srgbClr val="002060"/>
                </a:solidFill>
                <a:effectLst/>
              </a:rPr>
              <a:t> välillä helmikuussa 2022. </a:t>
            </a:r>
            <a:r>
              <a:rPr lang="fi-FI" sz="1200" dirty="0">
                <a:solidFill>
                  <a:srgbClr val="002060"/>
                </a:solidFill>
              </a:rPr>
              <a:t>Alusten </a:t>
            </a:r>
            <a:r>
              <a:rPr lang="fi-FI" sz="1200" dirty="0" err="1">
                <a:solidFill>
                  <a:srgbClr val="002060"/>
                </a:solidFill>
              </a:rPr>
              <a:t>Stena</a:t>
            </a:r>
            <a:r>
              <a:rPr lang="fi-FI" sz="1200" dirty="0">
                <a:solidFill>
                  <a:srgbClr val="002060"/>
                </a:solidFill>
              </a:rPr>
              <a:t> </a:t>
            </a:r>
            <a:r>
              <a:rPr lang="fi-FI" sz="1200" dirty="0" err="1">
                <a:solidFill>
                  <a:srgbClr val="002060"/>
                </a:solidFill>
              </a:rPr>
              <a:t>Gothica</a:t>
            </a:r>
            <a:r>
              <a:rPr lang="fi-FI" sz="1200" dirty="0">
                <a:solidFill>
                  <a:srgbClr val="002060"/>
                </a:solidFill>
              </a:rPr>
              <a:t> ja </a:t>
            </a:r>
            <a:r>
              <a:rPr lang="fi-FI" sz="1200" dirty="0" err="1">
                <a:solidFill>
                  <a:srgbClr val="002060"/>
                </a:solidFill>
              </a:rPr>
              <a:t>Urd</a:t>
            </a:r>
            <a:r>
              <a:rPr lang="fi-FI" sz="1200" dirty="0">
                <a:solidFill>
                  <a:srgbClr val="002060"/>
                </a:solidFill>
              </a:rPr>
              <a:t> liikennöinnistä tällä reitillä ei ole vielä raportoituja päästötietoja eikä tietoa kuljetettujen rahtiyksiköiden määrästä. </a:t>
            </a:r>
            <a:endParaRPr lang="fi-FI" sz="1200" b="0" dirty="0">
              <a:solidFill>
                <a:srgbClr val="002060"/>
              </a:solidFill>
              <a:effectLst/>
            </a:endParaRPr>
          </a:p>
        </p:txBody>
      </p:sp>
    </p:spTree>
    <p:extLst>
      <p:ext uri="{BB962C8B-B14F-4D97-AF65-F5344CB8AC3E}">
        <p14:creationId xmlns:p14="http://schemas.microsoft.com/office/powerpoint/2010/main" val="397320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A23FE2-408E-ABED-69D7-44F9C5A8D9EF}"/>
              </a:ext>
            </a:extLst>
          </p:cNvPr>
          <p:cNvSpPr>
            <a:spLocks noGrp="1"/>
          </p:cNvSpPr>
          <p:nvPr>
            <p:ph type="dt" sz="half" idx="15"/>
          </p:nvPr>
        </p:nvSpPr>
        <p:spPr/>
        <p:txBody>
          <a:bodyPr/>
          <a:lstStyle/>
          <a:p>
            <a:fld id="{BB64B3D9-C2DF-4D3B-A309-126ACDE1AB83}" type="datetime1">
              <a:rPr lang="fi-FI" smtClean="0"/>
              <a:t>13.3.2023</a:t>
            </a:fld>
            <a:endParaRPr lang="fi-FI"/>
          </a:p>
        </p:txBody>
      </p:sp>
      <p:sp>
        <p:nvSpPr>
          <p:cNvPr id="6" name="Footer Placeholder 5">
            <a:extLst>
              <a:ext uri="{FF2B5EF4-FFF2-40B4-BE49-F238E27FC236}">
                <a16:creationId xmlns:a16="http://schemas.microsoft.com/office/drawing/2014/main" id="{DDBE027A-00D9-6D45-7FC2-CBB19C163A06}"/>
              </a:ext>
            </a:extLst>
          </p:cNvPr>
          <p:cNvSpPr>
            <a:spLocks noGrp="1"/>
          </p:cNvSpPr>
          <p:nvPr>
            <p:ph type="ftr" sz="quarter" idx="16"/>
          </p:nvPr>
        </p:nvSpPr>
        <p:spPr/>
        <p:txBody>
          <a:bodyPr/>
          <a:lstStyle/>
          <a:p>
            <a:endParaRPr lang="fi-FI" dirty="0"/>
          </a:p>
        </p:txBody>
      </p:sp>
      <p:sp>
        <p:nvSpPr>
          <p:cNvPr id="7" name="Slide Number Placeholder 6">
            <a:extLst>
              <a:ext uri="{FF2B5EF4-FFF2-40B4-BE49-F238E27FC236}">
                <a16:creationId xmlns:a16="http://schemas.microsoft.com/office/drawing/2014/main" id="{828279D3-7E36-D790-5549-44778A4C657E}"/>
              </a:ext>
            </a:extLst>
          </p:cNvPr>
          <p:cNvSpPr>
            <a:spLocks noGrp="1"/>
          </p:cNvSpPr>
          <p:nvPr>
            <p:ph type="sldNum" sz="quarter" idx="17"/>
          </p:nvPr>
        </p:nvSpPr>
        <p:spPr/>
        <p:txBody>
          <a:bodyPr/>
          <a:lstStyle/>
          <a:p>
            <a:fld id="{628F3778-6073-48C0-8E18-EFC09B82139A}" type="slidenum">
              <a:rPr lang="fi-FI" smtClean="0"/>
              <a:pPr/>
              <a:t>5</a:t>
            </a:fld>
            <a:endParaRPr lang="fi-FI"/>
          </a:p>
        </p:txBody>
      </p:sp>
      <p:graphicFrame>
        <p:nvGraphicFramePr>
          <p:cNvPr id="9" name="Table 9">
            <a:extLst>
              <a:ext uri="{FF2B5EF4-FFF2-40B4-BE49-F238E27FC236}">
                <a16:creationId xmlns:a16="http://schemas.microsoft.com/office/drawing/2014/main" id="{F99B135A-DA18-3FD4-0303-C673D534916A}"/>
              </a:ext>
            </a:extLst>
          </p:cNvPr>
          <p:cNvGraphicFramePr>
            <a:graphicFrameLocks noGrp="1"/>
          </p:cNvGraphicFramePr>
          <p:nvPr>
            <p:extLst>
              <p:ext uri="{D42A27DB-BD31-4B8C-83A1-F6EECF244321}">
                <p14:modId xmlns:p14="http://schemas.microsoft.com/office/powerpoint/2010/main" val="4249696542"/>
              </p:ext>
            </p:extLst>
          </p:nvPr>
        </p:nvGraphicFramePr>
        <p:xfrm>
          <a:off x="638289" y="3220972"/>
          <a:ext cx="3076503" cy="2468880"/>
        </p:xfrm>
        <a:graphic>
          <a:graphicData uri="http://schemas.openxmlformats.org/drawingml/2006/table">
            <a:tbl>
              <a:tblPr firstRow="1" bandRow="1">
                <a:tableStyleId>{5C22544A-7EE6-4342-B048-85BDC9FD1C3A}</a:tableStyleId>
              </a:tblPr>
              <a:tblGrid>
                <a:gridCol w="1604589">
                  <a:extLst>
                    <a:ext uri="{9D8B030D-6E8A-4147-A177-3AD203B41FA5}">
                      <a16:colId xmlns:a16="http://schemas.microsoft.com/office/drawing/2014/main" val="4090890061"/>
                    </a:ext>
                  </a:extLst>
                </a:gridCol>
                <a:gridCol w="1471914">
                  <a:extLst>
                    <a:ext uri="{9D8B030D-6E8A-4147-A177-3AD203B41FA5}">
                      <a16:colId xmlns:a16="http://schemas.microsoft.com/office/drawing/2014/main" val="1626220686"/>
                    </a:ext>
                  </a:extLst>
                </a:gridCol>
              </a:tblGrid>
              <a:tr h="0">
                <a:tc>
                  <a:txBody>
                    <a:bodyPr/>
                    <a:lstStyle/>
                    <a:p>
                      <a:pPr algn="l"/>
                      <a:r>
                        <a:rPr lang="fi-FI" sz="1200" dirty="0">
                          <a:latin typeface="+mn-lt"/>
                        </a:rPr>
                        <a:t>Satama</a:t>
                      </a:r>
                    </a:p>
                  </a:txBody>
                  <a:tcPr/>
                </a:tc>
                <a:tc>
                  <a:txBody>
                    <a:bodyPr/>
                    <a:lstStyle/>
                    <a:p>
                      <a:pPr algn="ctr"/>
                      <a:r>
                        <a:rPr lang="fi-FI" sz="1200" dirty="0">
                          <a:latin typeface="+mn-lt"/>
                        </a:rPr>
                        <a:t>Matkustajia</a:t>
                      </a:r>
                    </a:p>
                  </a:txBody>
                  <a:tcPr/>
                </a:tc>
                <a:extLst>
                  <a:ext uri="{0D108BD9-81ED-4DB2-BD59-A6C34878D82A}">
                    <a16:rowId xmlns:a16="http://schemas.microsoft.com/office/drawing/2014/main" val="2215625410"/>
                  </a:ext>
                </a:extLst>
              </a:tr>
              <a:tr h="0">
                <a:tc>
                  <a:txBody>
                    <a:bodyPr/>
                    <a:lstStyle/>
                    <a:p>
                      <a:pPr algn="l"/>
                      <a:r>
                        <a:rPr lang="fi-FI" sz="1200" dirty="0">
                          <a:latin typeface="+mn-lt"/>
                        </a:rPr>
                        <a:t>Eckerö</a:t>
                      </a:r>
                    </a:p>
                  </a:txBody>
                  <a:tcPr anchor="ctr"/>
                </a:tc>
                <a:tc>
                  <a:txBody>
                    <a:bodyPr/>
                    <a:lstStyle/>
                    <a:p>
                      <a:pPr algn="ctr" fontAlgn="b"/>
                      <a:r>
                        <a:rPr lang="fi-FI" sz="1200" b="0" i="0" u="none" strike="noStrike" dirty="0">
                          <a:solidFill>
                            <a:srgbClr val="000000"/>
                          </a:solidFill>
                          <a:effectLst/>
                          <a:latin typeface="+mn-lt"/>
                        </a:rPr>
                        <a:t>786 100</a:t>
                      </a:r>
                    </a:p>
                  </a:txBody>
                  <a:tcPr marL="9525" marR="9525" marT="9525" marB="0" anchor="ctr"/>
                </a:tc>
                <a:extLst>
                  <a:ext uri="{0D108BD9-81ED-4DB2-BD59-A6C34878D82A}">
                    <a16:rowId xmlns:a16="http://schemas.microsoft.com/office/drawing/2014/main" val="281452681"/>
                  </a:ext>
                </a:extLst>
              </a:tr>
              <a:tr h="0">
                <a:tc>
                  <a:txBody>
                    <a:bodyPr/>
                    <a:lstStyle/>
                    <a:p>
                      <a:pPr algn="l"/>
                      <a:r>
                        <a:rPr lang="fi-FI" sz="1200" dirty="0">
                          <a:latin typeface="+mn-lt"/>
                        </a:rPr>
                        <a:t>Helsinki</a:t>
                      </a:r>
                    </a:p>
                  </a:txBody>
                  <a:tcPr anchor="ctr"/>
                </a:tc>
                <a:tc>
                  <a:txBody>
                    <a:bodyPr/>
                    <a:lstStyle/>
                    <a:p>
                      <a:pPr algn="ctr" fontAlgn="b"/>
                      <a:r>
                        <a:rPr lang="fi-FI" sz="1200" b="0" i="0" u="none" strike="noStrike" dirty="0">
                          <a:solidFill>
                            <a:srgbClr val="000000"/>
                          </a:solidFill>
                          <a:effectLst/>
                          <a:latin typeface="+mn-lt"/>
                        </a:rPr>
                        <a:t>1 440 300</a:t>
                      </a:r>
                    </a:p>
                  </a:txBody>
                  <a:tcPr marL="9525" marR="9525" marT="9525" marB="0" anchor="ctr"/>
                </a:tc>
                <a:extLst>
                  <a:ext uri="{0D108BD9-81ED-4DB2-BD59-A6C34878D82A}">
                    <a16:rowId xmlns:a16="http://schemas.microsoft.com/office/drawing/2014/main" val="2567941481"/>
                  </a:ext>
                </a:extLst>
              </a:tr>
              <a:tr h="0">
                <a:tc>
                  <a:txBody>
                    <a:bodyPr/>
                    <a:lstStyle/>
                    <a:p>
                      <a:pPr algn="l"/>
                      <a:r>
                        <a:rPr lang="fi-FI" sz="1200" dirty="0">
                          <a:latin typeface="+mn-lt"/>
                        </a:rPr>
                        <a:t>Långnäs</a:t>
                      </a:r>
                    </a:p>
                  </a:txBody>
                  <a:tcPr anchor="ctr"/>
                </a:tc>
                <a:tc>
                  <a:txBody>
                    <a:bodyPr/>
                    <a:lstStyle/>
                    <a:p>
                      <a:pPr algn="ctr" fontAlgn="b"/>
                      <a:r>
                        <a:rPr lang="fi-FI" sz="1200" b="0" i="0" u="none" strike="noStrike" dirty="0">
                          <a:solidFill>
                            <a:srgbClr val="000000"/>
                          </a:solidFill>
                          <a:effectLst/>
                          <a:latin typeface="+mn-lt"/>
                        </a:rPr>
                        <a:t>6 900</a:t>
                      </a:r>
                    </a:p>
                  </a:txBody>
                  <a:tcPr marL="9525" marR="9525" marT="9525" marB="0" anchor="ctr"/>
                </a:tc>
                <a:extLst>
                  <a:ext uri="{0D108BD9-81ED-4DB2-BD59-A6C34878D82A}">
                    <a16:rowId xmlns:a16="http://schemas.microsoft.com/office/drawing/2014/main" val="1516277265"/>
                  </a:ext>
                </a:extLst>
              </a:tr>
              <a:tr h="0">
                <a:tc>
                  <a:txBody>
                    <a:bodyPr/>
                    <a:lstStyle/>
                    <a:p>
                      <a:pPr algn="l"/>
                      <a:r>
                        <a:rPr lang="fi-FI" sz="1200" dirty="0">
                          <a:latin typeface="+mn-lt"/>
                        </a:rPr>
                        <a:t>Maarianhamina</a:t>
                      </a:r>
                    </a:p>
                  </a:txBody>
                  <a:tcPr anchor="ctr"/>
                </a:tc>
                <a:tc>
                  <a:txBody>
                    <a:bodyPr/>
                    <a:lstStyle/>
                    <a:p>
                      <a:pPr algn="ctr" fontAlgn="b"/>
                      <a:r>
                        <a:rPr lang="fi-FI" sz="1200" b="0" i="0" u="none" strike="noStrike" dirty="0">
                          <a:solidFill>
                            <a:srgbClr val="000000"/>
                          </a:solidFill>
                          <a:effectLst/>
                          <a:latin typeface="+mn-lt"/>
                        </a:rPr>
                        <a:t>1 174 200</a:t>
                      </a:r>
                    </a:p>
                  </a:txBody>
                  <a:tcPr marL="9525" marR="9525" marT="9525" marB="0" anchor="ctr"/>
                </a:tc>
                <a:extLst>
                  <a:ext uri="{0D108BD9-81ED-4DB2-BD59-A6C34878D82A}">
                    <a16:rowId xmlns:a16="http://schemas.microsoft.com/office/drawing/2014/main" val="1923058681"/>
                  </a:ext>
                </a:extLst>
              </a:tr>
              <a:tr h="0">
                <a:tc>
                  <a:txBody>
                    <a:bodyPr/>
                    <a:lstStyle/>
                    <a:p>
                      <a:pPr algn="l"/>
                      <a:r>
                        <a:rPr lang="fi-FI" sz="1200" dirty="0">
                          <a:latin typeface="+mn-lt"/>
                        </a:rPr>
                        <a:t>Naantali</a:t>
                      </a:r>
                    </a:p>
                  </a:txBody>
                  <a:tcPr anchor="ctr"/>
                </a:tc>
                <a:tc>
                  <a:txBody>
                    <a:bodyPr/>
                    <a:lstStyle/>
                    <a:p>
                      <a:pPr algn="ctr" fontAlgn="b"/>
                      <a:r>
                        <a:rPr lang="fi-FI" sz="1200" b="0" i="0" u="none" strike="noStrike" dirty="0">
                          <a:solidFill>
                            <a:srgbClr val="000000"/>
                          </a:solidFill>
                          <a:effectLst/>
                          <a:latin typeface="+mn-lt"/>
                        </a:rPr>
                        <a:t>183 300</a:t>
                      </a:r>
                    </a:p>
                  </a:txBody>
                  <a:tcPr marL="9525" marR="9525" marT="9525" marB="0" anchor="ctr"/>
                </a:tc>
                <a:extLst>
                  <a:ext uri="{0D108BD9-81ED-4DB2-BD59-A6C34878D82A}">
                    <a16:rowId xmlns:a16="http://schemas.microsoft.com/office/drawing/2014/main" val="1924840153"/>
                  </a:ext>
                </a:extLst>
              </a:tr>
              <a:tr h="0">
                <a:tc>
                  <a:txBody>
                    <a:bodyPr/>
                    <a:lstStyle/>
                    <a:p>
                      <a:pPr algn="l"/>
                      <a:r>
                        <a:rPr lang="fi-FI" sz="1200" dirty="0">
                          <a:latin typeface="+mn-lt"/>
                        </a:rPr>
                        <a:t>Turku</a:t>
                      </a:r>
                    </a:p>
                  </a:txBody>
                  <a:tcPr anchor="ctr"/>
                </a:tc>
                <a:tc>
                  <a:txBody>
                    <a:bodyPr/>
                    <a:lstStyle/>
                    <a:p>
                      <a:pPr algn="ctr" fontAlgn="b"/>
                      <a:r>
                        <a:rPr lang="fi-FI" sz="1200" b="0" i="0" u="none" strike="noStrike" dirty="0">
                          <a:solidFill>
                            <a:srgbClr val="000000"/>
                          </a:solidFill>
                          <a:effectLst/>
                          <a:latin typeface="+mn-lt"/>
                        </a:rPr>
                        <a:t>2 062 300</a:t>
                      </a:r>
                    </a:p>
                  </a:txBody>
                  <a:tcPr marL="9525" marR="9525" marT="9525" marB="0" anchor="ctr"/>
                </a:tc>
                <a:extLst>
                  <a:ext uri="{0D108BD9-81ED-4DB2-BD59-A6C34878D82A}">
                    <a16:rowId xmlns:a16="http://schemas.microsoft.com/office/drawing/2014/main" val="1325066501"/>
                  </a:ext>
                </a:extLst>
              </a:tr>
              <a:tr h="0">
                <a:tc>
                  <a:txBody>
                    <a:bodyPr/>
                    <a:lstStyle/>
                    <a:p>
                      <a:pPr algn="l"/>
                      <a:r>
                        <a:rPr lang="fi-FI" sz="1200" dirty="0">
                          <a:latin typeface="+mn-lt"/>
                        </a:rPr>
                        <a:t>Hanko</a:t>
                      </a:r>
                    </a:p>
                  </a:txBody>
                  <a:tcPr anchor="ctr"/>
                </a:tc>
                <a:tc>
                  <a:txBody>
                    <a:bodyPr/>
                    <a:lstStyle/>
                    <a:p>
                      <a:pPr algn="ctr" fontAlgn="b"/>
                      <a:r>
                        <a:rPr lang="fi-FI" sz="1200" b="0" i="0" u="none" strike="noStrike" dirty="0">
                          <a:solidFill>
                            <a:srgbClr val="000000"/>
                          </a:solidFill>
                          <a:effectLst/>
                          <a:latin typeface="+mn-lt"/>
                        </a:rPr>
                        <a:t>6 600</a:t>
                      </a:r>
                    </a:p>
                  </a:txBody>
                  <a:tcPr marL="9525" marR="9525" marT="9525" marB="0" anchor="ctr"/>
                </a:tc>
                <a:extLst>
                  <a:ext uri="{0D108BD9-81ED-4DB2-BD59-A6C34878D82A}">
                    <a16:rowId xmlns:a16="http://schemas.microsoft.com/office/drawing/2014/main" val="1714057978"/>
                  </a:ext>
                </a:extLst>
              </a:tr>
              <a:tr h="0">
                <a:tc>
                  <a:txBody>
                    <a:bodyPr/>
                    <a:lstStyle/>
                    <a:p>
                      <a:pPr algn="l"/>
                      <a:r>
                        <a:rPr lang="fi-FI" sz="1200" dirty="0">
                          <a:latin typeface="+mn-lt"/>
                        </a:rPr>
                        <a:t>Vaasa</a:t>
                      </a:r>
                    </a:p>
                  </a:txBody>
                  <a:tcPr anchor="ctr"/>
                </a:tc>
                <a:tc>
                  <a:txBody>
                    <a:bodyPr/>
                    <a:lstStyle/>
                    <a:p>
                      <a:pPr algn="ctr" fontAlgn="b"/>
                      <a:r>
                        <a:rPr lang="fi-FI" sz="1200" b="0" i="0" u="none" strike="noStrike" dirty="0">
                          <a:solidFill>
                            <a:srgbClr val="000000"/>
                          </a:solidFill>
                          <a:effectLst/>
                          <a:latin typeface="+mn-lt"/>
                        </a:rPr>
                        <a:t>266 800</a:t>
                      </a:r>
                    </a:p>
                  </a:txBody>
                  <a:tcPr marL="9525" marR="9525" marT="9525" marB="0" anchor="ctr"/>
                </a:tc>
                <a:extLst>
                  <a:ext uri="{0D108BD9-81ED-4DB2-BD59-A6C34878D82A}">
                    <a16:rowId xmlns:a16="http://schemas.microsoft.com/office/drawing/2014/main" val="1689874568"/>
                  </a:ext>
                </a:extLst>
              </a:tr>
            </a:tbl>
          </a:graphicData>
        </a:graphic>
      </p:graphicFrame>
      <p:pic>
        <p:nvPicPr>
          <p:cNvPr id="31" name="Picture 30">
            <a:extLst>
              <a:ext uri="{FF2B5EF4-FFF2-40B4-BE49-F238E27FC236}">
                <a16:creationId xmlns:a16="http://schemas.microsoft.com/office/drawing/2014/main" id="{2FB1C793-C3BB-5E44-CAB2-DB402B3E4D54}"/>
              </a:ext>
            </a:extLst>
          </p:cNvPr>
          <p:cNvPicPr>
            <a:picLocks noChangeAspect="1"/>
          </p:cNvPicPr>
          <p:nvPr/>
        </p:nvPicPr>
        <p:blipFill>
          <a:blip r:embed="rId3"/>
          <a:stretch>
            <a:fillRect/>
          </a:stretch>
        </p:blipFill>
        <p:spPr>
          <a:xfrm>
            <a:off x="7994115" y="318389"/>
            <a:ext cx="3728460" cy="4404128"/>
          </a:xfrm>
          <a:prstGeom prst="rect">
            <a:avLst/>
          </a:prstGeom>
        </p:spPr>
      </p:pic>
      <p:graphicFrame>
        <p:nvGraphicFramePr>
          <p:cNvPr id="38" name="Chart 37">
            <a:extLst>
              <a:ext uri="{FF2B5EF4-FFF2-40B4-BE49-F238E27FC236}">
                <a16:creationId xmlns:a16="http://schemas.microsoft.com/office/drawing/2014/main" id="{E470B72A-368D-AA16-3C01-C8E9F070873E}"/>
              </a:ext>
            </a:extLst>
          </p:cNvPr>
          <p:cNvGraphicFramePr>
            <a:graphicFrameLocks/>
          </p:cNvGraphicFramePr>
          <p:nvPr>
            <p:extLst>
              <p:ext uri="{D42A27DB-BD31-4B8C-83A1-F6EECF244321}">
                <p14:modId xmlns:p14="http://schemas.microsoft.com/office/powerpoint/2010/main" val="899282146"/>
              </p:ext>
            </p:extLst>
          </p:nvPr>
        </p:nvGraphicFramePr>
        <p:xfrm>
          <a:off x="7629236" y="4750112"/>
          <a:ext cx="4099593" cy="2022896"/>
        </p:xfrm>
        <a:graphic>
          <a:graphicData uri="http://schemas.openxmlformats.org/drawingml/2006/chart">
            <c:chart xmlns:c="http://schemas.openxmlformats.org/drawingml/2006/chart" xmlns:r="http://schemas.openxmlformats.org/officeDocument/2006/relationships" r:id="rId4"/>
          </a:graphicData>
        </a:graphic>
      </p:graphicFrame>
      <p:sp>
        <p:nvSpPr>
          <p:cNvPr id="40" name="Title 1">
            <a:extLst>
              <a:ext uri="{FF2B5EF4-FFF2-40B4-BE49-F238E27FC236}">
                <a16:creationId xmlns:a16="http://schemas.microsoft.com/office/drawing/2014/main" id="{03BE9538-E5B7-8B41-DA53-300E4E6E1794}"/>
              </a:ext>
            </a:extLst>
          </p:cNvPr>
          <p:cNvSpPr>
            <a:spLocks noGrp="1"/>
          </p:cNvSpPr>
          <p:nvPr>
            <p:ph type="title"/>
          </p:nvPr>
        </p:nvSpPr>
        <p:spPr>
          <a:xfrm>
            <a:off x="469425" y="418291"/>
            <a:ext cx="5070993" cy="646331"/>
          </a:xfrm>
        </p:spPr>
        <p:txBody>
          <a:bodyPr/>
          <a:lstStyle/>
          <a:p>
            <a:r>
              <a:rPr lang="fi-FI" dirty="0"/>
              <a:t>Liikennemäärät</a:t>
            </a:r>
            <a:endParaRPr lang="fi-FI" strike="sngStrike" dirty="0">
              <a:solidFill>
                <a:srgbClr val="FF0000"/>
              </a:solidFill>
            </a:endParaRPr>
          </a:p>
        </p:txBody>
      </p:sp>
      <p:cxnSp>
        <p:nvCxnSpPr>
          <p:cNvPr id="4" name="Straight Connector 3">
            <a:extLst>
              <a:ext uri="{FF2B5EF4-FFF2-40B4-BE49-F238E27FC236}">
                <a16:creationId xmlns:a16="http://schemas.microsoft.com/office/drawing/2014/main" id="{E87E7CE3-E377-6FAC-B22F-A49CC7DF9D1F}"/>
              </a:ext>
            </a:extLst>
          </p:cNvPr>
          <p:cNvCxnSpPr/>
          <p:nvPr/>
        </p:nvCxnSpPr>
        <p:spPr>
          <a:xfrm flipV="1">
            <a:off x="9411855" y="3343564"/>
            <a:ext cx="720436" cy="295563"/>
          </a:xfrm>
          <a:prstGeom prst="line">
            <a:avLst/>
          </a:prstGeom>
          <a:ln w="508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3CFEDEC-9865-05D6-2017-8F5E741C9BCC}"/>
              </a:ext>
            </a:extLst>
          </p:cNvPr>
          <p:cNvSpPr txBox="1"/>
          <p:nvPr/>
        </p:nvSpPr>
        <p:spPr>
          <a:xfrm>
            <a:off x="557281" y="5779541"/>
            <a:ext cx="3907860" cy="600164"/>
          </a:xfrm>
          <a:prstGeom prst="rect">
            <a:avLst/>
          </a:prstGeom>
          <a:noFill/>
        </p:spPr>
        <p:txBody>
          <a:bodyPr wrap="square">
            <a:spAutoFit/>
          </a:bodyPr>
          <a:lstStyle/>
          <a:p>
            <a:pPr algn="l"/>
            <a:r>
              <a:rPr lang="fi-FI" sz="1100" b="0" i="1" dirty="0">
                <a:solidFill>
                  <a:srgbClr val="000000"/>
                </a:solidFill>
                <a:effectLst/>
              </a:rPr>
              <a:t>Tilastolähde: Suomen virallinen tilasto (SVT): Ulkomaan meriliikenne [verkkojulkaisu]. ISSN=2670-1987. Helsinki: Tilastokeskus.</a:t>
            </a:r>
          </a:p>
        </p:txBody>
      </p:sp>
      <p:sp>
        <p:nvSpPr>
          <p:cNvPr id="10" name="Text Placeholder 2">
            <a:extLst>
              <a:ext uri="{FF2B5EF4-FFF2-40B4-BE49-F238E27FC236}">
                <a16:creationId xmlns:a16="http://schemas.microsoft.com/office/drawing/2014/main" id="{A792866E-D846-7342-70E6-B9C07B94FC14}"/>
              </a:ext>
            </a:extLst>
          </p:cNvPr>
          <p:cNvSpPr>
            <a:spLocks noGrp="1"/>
          </p:cNvSpPr>
          <p:nvPr>
            <p:ph type="body" sz="quarter" idx="13"/>
          </p:nvPr>
        </p:nvSpPr>
        <p:spPr>
          <a:xfrm>
            <a:off x="638289" y="1423523"/>
            <a:ext cx="7216989" cy="1061233"/>
          </a:xfrm>
        </p:spPr>
        <p:txBody>
          <a:bodyPr/>
          <a:lstStyle/>
          <a:p>
            <a:pPr marL="0" indent="0">
              <a:buNone/>
            </a:pPr>
            <a:r>
              <a:rPr lang="fi-FI" sz="1300" dirty="0"/>
              <a:t>Tarkasteltavien reittien matkustajamäärät vähenivät merkittävästi koronarajoitusten aikana. Vuoden 2022 matkustajamäärät olivat selvästi suuremmat kuin vuonna 2021 mutta pienemmät kuin vuonna 2019. Reiteillä kuljetettujen rahtiyksiköiden määrä on lisääntynyt Eckerön, Helsingin ja Vaasan satamissa verrattuna koronaa edeltävään aikaan. Muissa satamissa rahtiyksiköiden määrät ovat vähentyneet. </a:t>
            </a:r>
          </a:p>
          <a:p>
            <a:pPr marL="0" indent="0">
              <a:buNone/>
            </a:pPr>
            <a:endParaRPr lang="fi-FI" sz="1300" dirty="0"/>
          </a:p>
          <a:p>
            <a:pPr marL="342900" indent="-342900">
              <a:buFont typeface="+mj-lt"/>
              <a:buAutoNum type="arabicPeriod"/>
            </a:pPr>
            <a:endParaRPr lang="fi-FI" sz="1300" dirty="0"/>
          </a:p>
          <a:p>
            <a:pPr marL="342900" indent="-342900">
              <a:buFont typeface="+mj-lt"/>
              <a:buAutoNum type="arabicPeriod"/>
            </a:pPr>
            <a:endParaRPr lang="fi-FI" sz="1300" dirty="0"/>
          </a:p>
          <a:p>
            <a:pPr marL="342900" indent="-342900">
              <a:buFont typeface="+mj-lt"/>
              <a:buAutoNum type="arabicPeriod"/>
            </a:pPr>
            <a:endParaRPr lang="fi-FI" sz="1300" dirty="0"/>
          </a:p>
        </p:txBody>
      </p:sp>
      <p:sp>
        <p:nvSpPr>
          <p:cNvPr id="35" name="TextBox 34">
            <a:extLst>
              <a:ext uri="{FF2B5EF4-FFF2-40B4-BE49-F238E27FC236}">
                <a16:creationId xmlns:a16="http://schemas.microsoft.com/office/drawing/2014/main" id="{8E90E3B6-E201-5A5A-47AB-F61097ED5184}"/>
              </a:ext>
            </a:extLst>
          </p:cNvPr>
          <p:cNvSpPr txBox="1"/>
          <p:nvPr/>
        </p:nvSpPr>
        <p:spPr>
          <a:xfrm>
            <a:off x="557281" y="2709373"/>
            <a:ext cx="3210910" cy="461665"/>
          </a:xfrm>
          <a:prstGeom prst="rect">
            <a:avLst/>
          </a:prstGeom>
          <a:noFill/>
        </p:spPr>
        <p:txBody>
          <a:bodyPr wrap="square">
            <a:spAutoFit/>
          </a:bodyPr>
          <a:lstStyle/>
          <a:p>
            <a:pPr marL="0" indent="0">
              <a:buNone/>
            </a:pPr>
            <a:r>
              <a:rPr lang="fi-FI" sz="1200" b="1" i="1" dirty="0"/>
              <a:t>Taulukko 1. </a:t>
            </a:r>
            <a:r>
              <a:rPr lang="fi-FI" sz="1200" i="1" dirty="0"/>
              <a:t>Matkustajamäärät eräiden Suomen satamien ja Ruotsin välillä 2022.</a:t>
            </a:r>
          </a:p>
        </p:txBody>
      </p:sp>
      <p:sp>
        <p:nvSpPr>
          <p:cNvPr id="37" name="TextBox 36">
            <a:extLst>
              <a:ext uri="{FF2B5EF4-FFF2-40B4-BE49-F238E27FC236}">
                <a16:creationId xmlns:a16="http://schemas.microsoft.com/office/drawing/2014/main" id="{BD01DF90-002C-2E37-FB96-71FCC3A972D3}"/>
              </a:ext>
            </a:extLst>
          </p:cNvPr>
          <p:cNvSpPr txBox="1"/>
          <p:nvPr/>
        </p:nvSpPr>
        <p:spPr>
          <a:xfrm>
            <a:off x="4331213" y="2719127"/>
            <a:ext cx="3333487" cy="461665"/>
          </a:xfrm>
          <a:prstGeom prst="rect">
            <a:avLst/>
          </a:prstGeom>
          <a:noFill/>
        </p:spPr>
        <p:txBody>
          <a:bodyPr wrap="square">
            <a:spAutoFit/>
          </a:bodyPr>
          <a:lstStyle/>
          <a:p>
            <a:pPr marL="0" indent="0">
              <a:buNone/>
            </a:pPr>
            <a:r>
              <a:rPr lang="fi-FI" sz="1200" b="1" i="1" dirty="0"/>
              <a:t>Taulukko 2. </a:t>
            </a:r>
            <a:r>
              <a:rPr lang="fi-FI" sz="1200" i="1" dirty="0"/>
              <a:t>Kuljetettujen ajoneuvojen määrät eräistä Suomen satamista 2022.</a:t>
            </a:r>
          </a:p>
        </p:txBody>
      </p:sp>
      <p:graphicFrame>
        <p:nvGraphicFramePr>
          <p:cNvPr id="28" name="Table 9">
            <a:extLst>
              <a:ext uri="{FF2B5EF4-FFF2-40B4-BE49-F238E27FC236}">
                <a16:creationId xmlns:a16="http://schemas.microsoft.com/office/drawing/2014/main" id="{C0E8C8ED-D78F-1C91-81EA-06C07B0DBE25}"/>
              </a:ext>
            </a:extLst>
          </p:cNvPr>
          <p:cNvGraphicFramePr>
            <a:graphicFrameLocks noGrp="1"/>
          </p:cNvGraphicFramePr>
          <p:nvPr>
            <p:extLst>
              <p:ext uri="{D42A27DB-BD31-4B8C-83A1-F6EECF244321}">
                <p14:modId xmlns:p14="http://schemas.microsoft.com/office/powerpoint/2010/main" val="3569566368"/>
              </p:ext>
            </p:extLst>
          </p:nvPr>
        </p:nvGraphicFramePr>
        <p:xfrm>
          <a:off x="4384821" y="3183183"/>
          <a:ext cx="3203550" cy="3017520"/>
        </p:xfrm>
        <a:graphic>
          <a:graphicData uri="http://schemas.openxmlformats.org/drawingml/2006/table">
            <a:tbl>
              <a:tblPr firstRow="1" bandRow="1">
                <a:tableStyleId>{5C22544A-7EE6-4342-B048-85BDC9FD1C3A}</a:tableStyleId>
              </a:tblPr>
              <a:tblGrid>
                <a:gridCol w="1490879">
                  <a:extLst>
                    <a:ext uri="{9D8B030D-6E8A-4147-A177-3AD203B41FA5}">
                      <a16:colId xmlns:a16="http://schemas.microsoft.com/office/drawing/2014/main" val="4090890061"/>
                    </a:ext>
                  </a:extLst>
                </a:gridCol>
                <a:gridCol w="870402">
                  <a:extLst>
                    <a:ext uri="{9D8B030D-6E8A-4147-A177-3AD203B41FA5}">
                      <a16:colId xmlns:a16="http://schemas.microsoft.com/office/drawing/2014/main" val="1626220686"/>
                    </a:ext>
                  </a:extLst>
                </a:gridCol>
                <a:gridCol w="842269">
                  <a:extLst>
                    <a:ext uri="{9D8B030D-6E8A-4147-A177-3AD203B41FA5}">
                      <a16:colId xmlns:a16="http://schemas.microsoft.com/office/drawing/2014/main" val="2865921338"/>
                    </a:ext>
                  </a:extLst>
                </a:gridCol>
              </a:tblGrid>
              <a:tr h="0">
                <a:tc>
                  <a:txBody>
                    <a:bodyPr/>
                    <a:lstStyle/>
                    <a:p>
                      <a:pPr algn="l"/>
                      <a:r>
                        <a:rPr lang="fi-FI" sz="1200" dirty="0">
                          <a:latin typeface="+mn-lt"/>
                        </a:rPr>
                        <a:t>Satama</a:t>
                      </a:r>
                    </a:p>
                  </a:txBody>
                  <a:tcPr anchor="ctr"/>
                </a:tc>
                <a:tc>
                  <a:txBody>
                    <a:bodyPr/>
                    <a:lstStyle/>
                    <a:p>
                      <a:pPr algn="ctr"/>
                      <a:r>
                        <a:rPr lang="fi-FI" sz="1200" dirty="0">
                          <a:latin typeface="+mn-lt"/>
                        </a:rPr>
                        <a:t>Kuorma-autot ja perä-vaunut</a:t>
                      </a:r>
                    </a:p>
                  </a:txBody>
                  <a:tcPr anchor="ctr"/>
                </a:tc>
                <a:tc>
                  <a:txBody>
                    <a:bodyPr/>
                    <a:lstStyle/>
                    <a:p>
                      <a:pPr algn="ctr"/>
                      <a:r>
                        <a:rPr lang="fi-FI" sz="1200" dirty="0">
                          <a:latin typeface="+mn-lt"/>
                        </a:rPr>
                        <a:t>Henkilö- ja paketti-autot</a:t>
                      </a:r>
                    </a:p>
                  </a:txBody>
                  <a:tcPr/>
                </a:tc>
                <a:extLst>
                  <a:ext uri="{0D108BD9-81ED-4DB2-BD59-A6C34878D82A}">
                    <a16:rowId xmlns:a16="http://schemas.microsoft.com/office/drawing/2014/main" val="2215625410"/>
                  </a:ext>
                </a:extLst>
              </a:tr>
              <a:tr h="0">
                <a:tc>
                  <a:txBody>
                    <a:bodyPr/>
                    <a:lstStyle/>
                    <a:p>
                      <a:pPr algn="l"/>
                      <a:r>
                        <a:rPr lang="fi-FI" sz="1200" dirty="0">
                          <a:latin typeface="+mn-lt"/>
                        </a:rPr>
                        <a:t>Eckerö</a:t>
                      </a:r>
                    </a:p>
                  </a:txBody>
                  <a:tcPr anchor="ctr"/>
                </a:tc>
                <a:tc>
                  <a:txBody>
                    <a:bodyPr/>
                    <a:lstStyle/>
                    <a:p>
                      <a:pPr algn="ctr" fontAlgn="b"/>
                      <a:r>
                        <a:rPr lang="fi-FI" sz="1200" b="0" i="0" u="none" strike="noStrike">
                          <a:solidFill>
                            <a:srgbClr val="000000"/>
                          </a:solidFill>
                          <a:effectLst/>
                          <a:latin typeface="+mn-lt"/>
                        </a:rPr>
                        <a:t>4 500</a:t>
                      </a:r>
                    </a:p>
                  </a:txBody>
                  <a:tcPr marL="9525" marR="9525" marT="9525" marB="0" anchor="ctr"/>
                </a:tc>
                <a:tc>
                  <a:txBody>
                    <a:bodyPr/>
                    <a:lstStyle/>
                    <a:p>
                      <a:pPr algn="ctr" fontAlgn="b"/>
                      <a:r>
                        <a:rPr lang="fi-FI" sz="1200" b="0" i="0" u="none" strike="noStrike" dirty="0">
                          <a:solidFill>
                            <a:srgbClr val="000000"/>
                          </a:solidFill>
                          <a:effectLst/>
                          <a:latin typeface="+mn-lt"/>
                        </a:rPr>
                        <a:t>124 100</a:t>
                      </a:r>
                    </a:p>
                  </a:txBody>
                  <a:tcPr marL="9525" marR="9525" marT="9525" marB="0" anchor="ctr"/>
                </a:tc>
                <a:extLst>
                  <a:ext uri="{0D108BD9-81ED-4DB2-BD59-A6C34878D82A}">
                    <a16:rowId xmlns:a16="http://schemas.microsoft.com/office/drawing/2014/main" val="281452681"/>
                  </a:ext>
                </a:extLst>
              </a:tr>
              <a:tr h="0">
                <a:tc>
                  <a:txBody>
                    <a:bodyPr/>
                    <a:lstStyle/>
                    <a:p>
                      <a:pPr algn="l"/>
                      <a:r>
                        <a:rPr lang="fi-FI" sz="1200" dirty="0">
                          <a:latin typeface="+mn-lt"/>
                        </a:rPr>
                        <a:t>Helsinki</a:t>
                      </a:r>
                    </a:p>
                  </a:txBody>
                  <a:tcPr anchor="ctr"/>
                </a:tc>
                <a:tc>
                  <a:txBody>
                    <a:bodyPr/>
                    <a:lstStyle/>
                    <a:p>
                      <a:pPr algn="ctr" fontAlgn="b"/>
                      <a:r>
                        <a:rPr lang="fi-FI" sz="1200" b="0" i="0" u="none" strike="noStrike">
                          <a:solidFill>
                            <a:srgbClr val="000000"/>
                          </a:solidFill>
                          <a:effectLst/>
                          <a:latin typeface="+mn-lt"/>
                        </a:rPr>
                        <a:t>600 700</a:t>
                      </a:r>
                    </a:p>
                  </a:txBody>
                  <a:tcPr marL="9525" marR="9525" marT="9525" marB="0" anchor="ctr"/>
                </a:tc>
                <a:tc>
                  <a:txBody>
                    <a:bodyPr/>
                    <a:lstStyle/>
                    <a:p>
                      <a:pPr algn="ctr" fontAlgn="b"/>
                      <a:r>
                        <a:rPr lang="fi-FI" sz="1200" b="0" i="0" u="none" strike="noStrike" dirty="0">
                          <a:solidFill>
                            <a:srgbClr val="000000"/>
                          </a:solidFill>
                          <a:effectLst/>
                          <a:latin typeface="+mn-lt"/>
                        </a:rPr>
                        <a:t>17 100</a:t>
                      </a:r>
                    </a:p>
                  </a:txBody>
                  <a:tcPr marL="9525" marR="9525" marT="9525" marB="0" anchor="ctr"/>
                </a:tc>
                <a:extLst>
                  <a:ext uri="{0D108BD9-81ED-4DB2-BD59-A6C34878D82A}">
                    <a16:rowId xmlns:a16="http://schemas.microsoft.com/office/drawing/2014/main" val="2567941481"/>
                  </a:ext>
                </a:extLst>
              </a:tr>
              <a:tr h="0">
                <a:tc>
                  <a:txBody>
                    <a:bodyPr/>
                    <a:lstStyle/>
                    <a:p>
                      <a:pPr algn="l"/>
                      <a:r>
                        <a:rPr lang="fi-FI" sz="1200" dirty="0">
                          <a:latin typeface="+mn-lt"/>
                        </a:rPr>
                        <a:t>Långnäs</a:t>
                      </a:r>
                    </a:p>
                  </a:txBody>
                  <a:tcPr anchor="ctr"/>
                </a:tc>
                <a:tc>
                  <a:txBody>
                    <a:bodyPr/>
                    <a:lstStyle/>
                    <a:p>
                      <a:pPr algn="ctr" fontAlgn="b"/>
                      <a:r>
                        <a:rPr lang="fi-FI" sz="1200" b="0" i="0" u="none" strike="noStrike">
                          <a:solidFill>
                            <a:srgbClr val="000000"/>
                          </a:solidFill>
                          <a:effectLst/>
                          <a:latin typeface="+mn-lt"/>
                        </a:rPr>
                        <a:t>200</a:t>
                      </a:r>
                    </a:p>
                  </a:txBody>
                  <a:tcPr marL="9525" marR="9525" marT="9525" marB="0" anchor="ctr"/>
                </a:tc>
                <a:tc>
                  <a:txBody>
                    <a:bodyPr/>
                    <a:lstStyle/>
                    <a:p>
                      <a:pPr algn="ctr" fontAlgn="b"/>
                      <a:r>
                        <a:rPr lang="fi-FI" sz="1200" b="0" i="0" u="none" strike="noStrike" dirty="0">
                          <a:solidFill>
                            <a:srgbClr val="000000"/>
                          </a:solidFill>
                          <a:effectLst/>
                          <a:latin typeface="+mn-lt"/>
                        </a:rPr>
                        <a:t>1 400 </a:t>
                      </a:r>
                    </a:p>
                  </a:txBody>
                  <a:tcPr marL="9525" marR="9525" marT="9525" marB="0" anchor="ctr"/>
                </a:tc>
                <a:extLst>
                  <a:ext uri="{0D108BD9-81ED-4DB2-BD59-A6C34878D82A}">
                    <a16:rowId xmlns:a16="http://schemas.microsoft.com/office/drawing/2014/main" val="1516277265"/>
                  </a:ext>
                </a:extLst>
              </a:tr>
              <a:tr h="0">
                <a:tc>
                  <a:txBody>
                    <a:bodyPr/>
                    <a:lstStyle/>
                    <a:p>
                      <a:pPr algn="l"/>
                      <a:r>
                        <a:rPr lang="fi-FI" sz="1200" dirty="0">
                          <a:latin typeface="+mn-lt"/>
                        </a:rPr>
                        <a:t>Maarianhamina</a:t>
                      </a:r>
                    </a:p>
                  </a:txBody>
                  <a:tcPr anchor="ctr"/>
                </a:tc>
                <a:tc>
                  <a:txBody>
                    <a:bodyPr/>
                    <a:lstStyle/>
                    <a:p>
                      <a:pPr algn="ctr" fontAlgn="b"/>
                      <a:r>
                        <a:rPr lang="fi-FI" sz="1200" b="0" i="0" u="none" strike="noStrike">
                          <a:solidFill>
                            <a:srgbClr val="000000"/>
                          </a:solidFill>
                          <a:effectLst/>
                          <a:latin typeface="+mn-lt"/>
                        </a:rPr>
                        <a:t>3 600</a:t>
                      </a:r>
                    </a:p>
                  </a:txBody>
                  <a:tcPr marL="9525" marR="9525" marT="9525" marB="0" anchor="ctr"/>
                </a:tc>
                <a:tc>
                  <a:txBody>
                    <a:bodyPr/>
                    <a:lstStyle/>
                    <a:p>
                      <a:pPr algn="ctr" fontAlgn="b"/>
                      <a:r>
                        <a:rPr lang="fi-FI" sz="1200" b="0" i="0" u="none" strike="noStrike" dirty="0">
                          <a:solidFill>
                            <a:srgbClr val="000000"/>
                          </a:solidFill>
                          <a:effectLst/>
                          <a:latin typeface="+mn-lt"/>
                        </a:rPr>
                        <a:t>151 800</a:t>
                      </a:r>
                    </a:p>
                  </a:txBody>
                  <a:tcPr marL="9525" marR="9525" marT="9525" marB="0" anchor="ctr"/>
                </a:tc>
                <a:extLst>
                  <a:ext uri="{0D108BD9-81ED-4DB2-BD59-A6C34878D82A}">
                    <a16:rowId xmlns:a16="http://schemas.microsoft.com/office/drawing/2014/main" val="1923058681"/>
                  </a:ext>
                </a:extLst>
              </a:tr>
              <a:tr h="0">
                <a:tc>
                  <a:txBody>
                    <a:bodyPr/>
                    <a:lstStyle/>
                    <a:p>
                      <a:pPr algn="l"/>
                      <a:r>
                        <a:rPr lang="fi-FI" sz="1200" dirty="0">
                          <a:latin typeface="+mn-lt"/>
                        </a:rPr>
                        <a:t>Naantali</a:t>
                      </a:r>
                    </a:p>
                  </a:txBody>
                  <a:tcPr anchor="ctr"/>
                </a:tc>
                <a:tc>
                  <a:txBody>
                    <a:bodyPr/>
                    <a:lstStyle/>
                    <a:p>
                      <a:pPr algn="ctr" fontAlgn="b"/>
                      <a:r>
                        <a:rPr lang="fi-FI" sz="1200" b="0" i="0" u="none" strike="noStrike" dirty="0">
                          <a:solidFill>
                            <a:srgbClr val="000000"/>
                          </a:solidFill>
                          <a:effectLst/>
                          <a:latin typeface="+mn-lt"/>
                        </a:rPr>
                        <a:t>117 000</a:t>
                      </a:r>
                    </a:p>
                  </a:txBody>
                  <a:tcPr marL="9525" marR="9525" marT="9525" marB="0" anchor="ctr"/>
                </a:tc>
                <a:tc>
                  <a:txBody>
                    <a:bodyPr/>
                    <a:lstStyle/>
                    <a:p>
                      <a:pPr algn="ctr" fontAlgn="b"/>
                      <a:r>
                        <a:rPr lang="fi-FI" sz="1200" b="0" i="0" u="none" strike="noStrike" dirty="0">
                          <a:solidFill>
                            <a:srgbClr val="000000"/>
                          </a:solidFill>
                          <a:effectLst/>
                          <a:latin typeface="+mn-lt"/>
                        </a:rPr>
                        <a:t>26 300</a:t>
                      </a:r>
                    </a:p>
                  </a:txBody>
                  <a:tcPr marL="9525" marR="9525" marT="9525" marB="0" anchor="ctr"/>
                </a:tc>
                <a:extLst>
                  <a:ext uri="{0D108BD9-81ED-4DB2-BD59-A6C34878D82A}">
                    <a16:rowId xmlns:a16="http://schemas.microsoft.com/office/drawing/2014/main" val="1924840153"/>
                  </a:ext>
                </a:extLst>
              </a:tr>
              <a:tr h="0">
                <a:tc>
                  <a:txBody>
                    <a:bodyPr/>
                    <a:lstStyle/>
                    <a:p>
                      <a:pPr algn="l"/>
                      <a:r>
                        <a:rPr lang="fi-FI" sz="1200" dirty="0">
                          <a:latin typeface="+mn-lt"/>
                        </a:rPr>
                        <a:t>Turku</a:t>
                      </a:r>
                    </a:p>
                  </a:txBody>
                  <a:tcPr anchor="ctr"/>
                </a:tc>
                <a:tc>
                  <a:txBody>
                    <a:bodyPr/>
                    <a:lstStyle/>
                    <a:p>
                      <a:pPr algn="ctr" fontAlgn="b"/>
                      <a:r>
                        <a:rPr lang="fi-FI" sz="1200" b="0" i="0" u="none" strike="noStrike">
                          <a:solidFill>
                            <a:srgbClr val="000000"/>
                          </a:solidFill>
                          <a:effectLst/>
                          <a:latin typeface="+mn-lt"/>
                        </a:rPr>
                        <a:t>113 700</a:t>
                      </a:r>
                    </a:p>
                  </a:txBody>
                  <a:tcPr marL="9525" marR="9525" marT="9525" marB="0" anchor="ctr"/>
                </a:tc>
                <a:tc>
                  <a:txBody>
                    <a:bodyPr/>
                    <a:lstStyle/>
                    <a:p>
                      <a:pPr algn="ctr" fontAlgn="b"/>
                      <a:r>
                        <a:rPr lang="fi-FI" sz="1200" b="0" i="0" u="none" strike="noStrike" dirty="0">
                          <a:solidFill>
                            <a:srgbClr val="000000"/>
                          </a:solidFill>
                          <a:effectLst/>
                          <a:latin typeface="+mn-lt"/>
                        </a:rPr>
                        <a:t>189 000 </a:t>
                      </a:r>
                    </a:p>
                  </a:txBody>
                  <a:tcPr marL="9525" marR="9525" marT="9525" marB="0" anchor="ctr"/>
                </a:tc>
                <a:extLst>
                  <a:ext uri="{0D108BD9-81ED-4DB2-BD59-A6C34878D82A}">
                    <a16:rowId xmlns:a16="http://schemas.microsoft.com/office/drawing/2014/main" val="1325066501"/>
                  </a:ext>
                </a:extLst>
              </a:tr>
              <a:tr h="0">
                <a:tc>
                  <a:txBody>
                    <a:bodyPr/>
                    <a:lstStyle/>
                    <a:p>
                      <a:pPr algn="l"/>
                      <a:r>
                        <a:rPr lang="fi-FI" sz="1200" dirty="0">
                          <a:latin typeface="+mn-lt"/>
                        </a:rPr>
                        <a:t>Hanko</a:t>
                      </a:r>
                    </a:p>
                  </a:txBody>
                  <a:tcPr anchor="ctr"/>
                </a:tc>
                <a:tc>
                  <a:txBody>
                    <a:bodyPr/>
                    <a:lstStyle/>
                    <a:p>
                      <a:pPr algn="ctr" fontAlgn="b"/>
                      <a:r>
                        <a:rPr lang="fi-FI" sz="1200" b="0" i="0" u="none" strike="noStrike">
                          <a:solidFill>
                            <a:srgbClr val="000000"/>
                          </a:solidFill>
                          <a:effectLst/>
                          <a:latin typeface="+mn-lt"/>
                        </a:rPr>
                        <a:t>196 600</a:t>
                      </a:r>
                    </a:p>
                  </a:txBody>
                  <a:tcPr marL="9525" marR="9525" marT="9525" marB="0" anchor="ctr"/>
                </a:tc>
                <a:tc>
                  <a:txBody>
                    <a:bodyPr/>
                    <a:lstStyle/>
                    <a:p>
                      <a:pPr algn="ctr" fontAlgn="b"/>
                      <a:r>
                        <a:rPr lang="fi-FI" sz="1200" b="0" i="0" u="none" strike="noStrike" dirty="0">
                          <a:solidFill>
                            <a:srgbClr val="000000"/>
                          </a:solidFill>
                          <a:effectLst/>
                          <a:latin typeface="+mn-lt"/>
                        </a:rPr>
                        <a:t>2 000</a:t>
                      </a:r>
                    </a:p>
                  </a:txBody>
                  <a:tcPr marL="9525" marR="9525" marT="9525" marB="0" anchor="ctr"/>
                </a:tc>
                <a:extLst>
                  <a:ext uri="{0D108BD9-81ED-4DB2-BD59-A6C34878D82A}">
                    <a16:rowId xmlns:a16="http://schemas.microsoft.com/office/drawing/2014/main" val="3277254451"/>
                  </a:ext>
                </a:extLst>
              </a:tr>
              <a:tr h="0">
                <a:tc>
                  <a:txBody>
                    <a:bodyPr/>
                    <a:lstStyle/>
                    <a:p>
                      <a:pPr algn="l"/>
                      <a:r>
                        <a:rPr lang="fi-FI" sz="1200" dirty="0">
                          <a:latin typeface="+mn-lt"/>
                        </a:rPr>
                        <a:t>Vaasa</a:t>
                      </a:r>
                    </a:p>
                  </a:txBody>
                  <a:tcPr anchor="ctr"/>
                </a:tc>
                <a:tc>
                  <a:txBody>
                    <a:bodyPr/>
                    <a:lstStyle/>
                    <a:p>
                      <a:pPr algn="ctr" fontAlgn="b"/>
                      <a:r>
                        <a:rPr lang="fi-FI" sz="1200" b="0" i="0" u="none" strike="noStrike" dirty="0">
                          <a:solidFill>
                            <a:srgbClr val="000000"/>
                          </a:solidFill>
                          <a:effectLst/>
                          <a:latin typeface="+mn-lt"/>
                        </a:rPr>
                        <a:t>15 400</a:t>
                      </a:r>
                    </a:p>
                  </a:txBody>
                  <a:tcPr marL="9525" marR="9525" marT="9525" marB="0" anchor="ctr"/>
                </a:tc>
                <a:tc>
                  <a:txBody>
                    <a:bodyPr/>
                    <a:lstStyle/>
                    <a:p>
                      <a:pPr algn="ctr" fontAlgn="b"/>
                      <a:r>
                        <a:rPr lang="fi-FI" sz="1200" b="0" i="0" u="none" strike="noStrike" dirty="0">
                          <a:solidFill>
                            <a:srgbClr val="000000"/>
                          </a:solidFill>
                          <a:effectLst/>
                          <a:latin typeface="+mn-lt"/>
                        </a:rPr>
                        <a:t>53 800</a:t>
                      </a:r>
                    </a:p>
                  </a:txBody>
                  <a:tcPr marL="9525" marR="9525" marT="9525" marB="0" anchor="ctr"/>
                </a:tc>
                <a:extLst>
                  <a:ext uri="{0D108BD9-81ED-4DB2-BD59-A6C34878D82A}">
                    <a16:rowId xmlns:a16="http://schemas.microsoft.com/office/drawing/2014/main" val="3788697415"/>
                  </a:ext>
                </a:extLst>
              </a:tr>
            </a:tbl>
          </a:graphicData>
        </a:graphic>
      </p:graphicFrame>
    </p:spTree>
    <p:extLst>
      <p:ext uri="{BB962C8B-B14F-4D97-AF65-F5344CB8AC3E}">
        <p14:creationId xmlns:p14="http://schemas.microsoft.com/office/powerpoint/2010/main" val="157149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A23FE2-408E-ABED-69D7-44F9C5A8D9EF}"/>
              </a:ext>
            </a:extLst>
          </p:cNvPr>
          <p:cNvSpPr>
            <a:spLocks noGrp="1"/>
          </p:cNvSpPr>
          <p:nvPr>
            <p:ph type="dt" sz="half" idx="15"/>
          </p:nvPr>
        </p:nvSpPr>
        <p:spPr/>
        <p:txBody>
          <a:bodyPr/>
          <a:lstStyle/>
          <a:p>
            <a:fld id="{BB64B3D9-C2DF-4D3B-A309-126ACDE1AB83}" type="datetime1">
              <a:rPr lang="fi-FI" smtClean="0"/>
              <a:t>13.3.2023</a:t>
            </a:fld>
            <a:endParaRPr lang="fi-FI"/>
          </a:p>
        </p:txBody>
      </p:sp>
      <p:sp>
        <p:nvSpPr>
          <p:cNvPr id="6" name="Footer Placeholder 5">
            <a:extLst>
              <a:ext uri="{FF2B5EF4-FFF2-40B4-BE49-F238E27FC236}">
                <a16:creationId xmlns:a16="http://schemas.microsoft.com/office/drawing/2014/main" id="{DDBE027A-00D9-6D45-7FC2-CBB19C163A06}"/>
              </a:ext>
            </a:extLst>
          </p:cNvPr>
          <p:cNvSpPr>
            <a:spLocks noGrp="1"/>
          </p:cNvSpPr>
          <p:nvPr>
            <p:ph type="ftr" sz="quarter" idx="16"/>
          </p:nvPr>
        </p:nvSpPr>
        <p:spPr/>
        <p:txBody>
          <a:bodyPr/>
          <a:lstStyle/>
          <a:p>
            <a:endParaRPr lang="fi-FI" dirty="0"/>
          </a:p>
        </p:txBody>
      </p:sp>
      <p:sp>
        <p:nvSpPr>
          <p:cNvPr id="7" name="Slide Number Placeholder 6">
            <a:extLst>
              <a:ext uri="{FF2B5EF4-FFF2-40B4-BE49-F238E27FC236}">
                <a16:creationId xmlns:a16="http://schemas.microsoft.com/office/drawing/2014/main" id="{828279D3-7E36-D790-5549-44778A4C657E}"/>
              </a:ext>
            </a:extLst>
          </p:cNvPr>
          <p:cNvSpPr>
            <a:spLocks noGrp="1"/>
          </p:cNvSpPr>
          <p:nvPr>
            <p:ph type="sldNum" sz="quarter" idx="17"/>
          </p:nvPr>
        </p:nvSpPr>
        <p:spPr/>
        <p:txBody>
          <a:bodyPr/>
          <a:lstStyle/>
          <a:p>
            <a:fld id="{628F3778-6073-48C0-8E18-EFC09B82139A}" type="slidenum">
              <a:rPr lang="fi-FI" smtClean="0"/>
              <a:pPr/>
              <a:t>6</a:t>
            </a:fld>
            <a:endParaRPr lang="fi-FI"/>
          </a:p>
        </p:txBody>
      </p:sp>
      <p:sp>
        <p:nvSpPr>
          <p:cNvPr id="40" name="Title 1">
            <a:extLst>
              <a:ext uri="{FF2B5EF4-FFF2-40B4-BE49-F238E27FC236}">
                <a16:creationId xmlns:a16="http://schemas.microsoft.com/office/drawing/2014/main" id="{03BE9538-E5B7-8B41-DA53-300E4E6E1794}"/>
              </a:ext>
            </a:extLst>
          </p:cNvPr>
          <p:cNvSpPr>
            <a:spLocks noGrp="1"/>
          </p:cNvSpPr>
          <p:nvPr>
            <p:ph type="title"/>
          </p:nvPr>
        </p:nvSpPr>
        <p:spPr>
          <a:xfrm>
            <a:off x="487897" y="999035"/>
            <a:ext cx="10521969" cy="646331"/>
          </a:xfrm>
        </p:spPr>
        <p:txBody>
          <a:bodyPr/>
          <a:lstStyle/>
          <a:p>
            <a:r>
              <a:rPr lang="fi-FI" dirty="0"/>
              <a:t>Matkustajamäärät Ahvenanmaan ja mantereen välillä sekä kauttakulkuliikenteessä vuonna 2022</a:t>
            </a:r>
            <a:endParaRPr lang="fi-FI" strike="sngStrike" dirty="0">
              <a:solidFill>
                <a:srgbClr val="FF0000"/>
              </a:solidFill>
            </a:endParaRPr>
          </a:p>
        </p:txBody>
      </p:sp>
      <p:sp>
        <p:nvSpPr>
          <p:cNvPr id="8" name="TextBox 7">
            <a:extLst>
              <a:ext uri="{FF2B5EF4-FFF2-40B4-BE49-F238E27FC236}">
                <a16:creationId xmlns:a16="http://schemas.microsoft.com/office/drawing/2014/main" id="{13CFEDEC-9865-05D6-2017-8F5E741C9BCC}"/>
              </a:ext>
            </a:extLst>
          </p:cNvPr>
          <p:cNvSpPr txBox="1"/>
          <p:nvPr/>
        </p:nvSpPr>
        <p:spPr>
          <a:xfrm>
            <a:off x="387049" y="5757994"/>
            <a:ext cx="8349624" cy="430887"/>
          </a:xfrm>
          <a:prstGeom prst="rect">
            <a:avLst/>
          </a:prstGeom>
          <a:noFill/>
        </p:spPr>
        <p:txBody>
          <a:bodyPr wrap="square">
            <a:spAutoFit/>
          </a:bodyPr>
          <a:lstStyle/>
          <a:p>
            <a:pPr algn="l"/>
            <a:r>
              <a:rPr lang="fi-FI" sz="1100" b="0" i="1" dirty="0">
                <a:solidFill>
                  <a:srgbClr val="000000"/>
                </a:solidFill>
                <a:effectLst/>
              </a:rPr>
              <a:t>Tilastolähde: Suomen virallinen tilasto (SVT): Ulkomaan meriliikenne [verkkojulkaisu]. ISSN=2670-1987. Suomen virallinen tilasto (SVT): Kotimaan vesiliikenne [verkkojulkaisu]. ISSN=2670-1952. Helsinki: Tilastokeskus. .</a:t>
            </a:r>
          </a:p>
        </p:txBody>
      </p:sp>
      <p:graphicFrame>
        <p:nvGraphicFramePr>
          <p:cNvPr id="3" name="Table 2">
            <a:extLst>
              <a:ext uri="{FF2B5EF4-FFF2-40B4-BE49-F238E27FC236}">
                <a16:creationId xmlns:a16="http://schemas.microsoft.com/office/drawing/2014/main" id="{3E5CEEF8-4BE8-C9FF-8B3F-43EE21A39C7F}"/>
              </a:ext>
            </a:extLst>
          </p:cNvPr>
          <p:cNvGraphicFramePr>
            <a:graphicFrameLocks noGrp="1"/>
          </p:cNvGraphicFramePr>
          <p:nvPr>
            <p:extLst>
              <p:ext uri="{D42A27DB-BD31-4B8C-83A1-F6EECF244321}">
                <p14:modId xmlns:p14="http://schemas.microsoft.com/office/powerpoint/2010/main" val="2042108539"/>
              </p:ext>
            </p:extLst>
          </p:nvPr>
        </p:nvGraphicFramePr>
        <p:xfrm>
          <a:off x="446191" y="2791573"/>
          <a:ext cx="5682593" cy="2173883"/>
        </p:xfrm>
        <a:graphic>
          <a:graphicData uri="http://schemas.openxmlformats.org/drawingml/2006/table">
            <a:tbl>
              <a:tblPr firstRow="1" bandRow="1">
                <a:tableStyleId>{5C22544A-7EE6-4342-B048-85BDC9FD1C3A}</a:tableStyleId>
              </a:tblPr>
              <a:tblGrid>
                <a:gridCol w="1938192">
                  <a:extLst>
                    <a:ext uri="{9D8B030D-6E8A-4147-A177-3AD203B41FA5}">
                      <a16:colId xmlns:a16="http://schemas.microsoft.com/office/drawing/2014/main" val="3665127190"/>
                    </a:ext>
                  </a:extLst>
                </a:gridCol>
                <a:gridCol w="1468349">
                  <a:extLst>
                    <a:ext uri="{9D8B030D-6E8A-4147-A177-3AD203B41FA5}">
                      <a16:colId xmlns:a16="http://schemas.microsoft.com/office/drawing/2014/main" val="677869801"/>
                    </a:ext>
                  </a:extLst>
                </a:gridCol>
                <a:gridCol w="1215943">
                  <a:extLst>
                    <a:ext uri="{9D8B030D-6E8A-4147-A177-3AD203B41FA5}">
                      <a16:colId xmlns:a16="http://schemas.microsoft.com/office/drawing/2014/main" val="117770781"/>
                    </a:ext>
                  </a:extLst>
                </a:gridCol>
                <a:gridCol w="1060109">
                  <a:extLst>
                    <a:ext uri="{9D8B030D-6E8A-4147-A177-3AD203B41FA5}">
                      <a16:colId xmlns:a16="http://schemas.microsoft.com/office/drawing/2014/main" val="1413646571"/>
                    </a:ext>
                  </a:extLst>
                </a:gridCol>
              </a:tblGrid>
              <a:tr h="354527">
                <a:tc gridSpan="2">
                  <a:txBody>
                    <a:bodyPr/>
                    <a:lstStyle/>
                    <a:p>
                      <a:pPr algn="l" fontAlgn="ctr"/>
                      <a:endParaRPr lang="fi-FI" sz="1200" b="1" i="0" u="none" strike="noStrike" dirty="0">
                        <a:solidFill>
                          <a:schemeClr val="bg1"/>
                        </a:solidFill>
                        <a:effectLst/>
                        <a:latin typeface="+mj-lt"/>
                      </a:endParaRPr>
                    </a:p>
                  </a:txBody>
                  <a:tcPr marL="72000" marR="72000" marT="72000" marB="72000" anchor="ctr"/>
                </a:tc>
                <a:tc hMerge="1">
                  <a:txBody>
                    <a:bodyPr/>
                    <a:lstStyle/>
                    <a:p>
                      <a:pPr algn="l" fontAlgn="ctr"/>
                      <a:endParaRPr lang="fi-FI" sz="1200" b="1" u="none" strike="noStrike" dirty="0">
                        <a:solidFill>
                          <a:schemeClr val="bg1"/>
                        </a:solidFill>
                        <a:effectLst/>
                        <a:latin typeface="+mj-lt"/>
                      </a:endParaRPr>
                    </a:p>
                  </a:txBody>
                  <a:tcPr marL="72000" marR="72000" marT="72000" marB="72000" anchor="ctr"/>
                </a:tc>
                <a:tc>
                  <a:txBody>
                    <a:bodyPr/>
                    <a:lstStyle/>
                    <a:p>
                      <a:pPr algn="ctr" fontAlgn="b"/>
                      <a:r>
                        <a:rPr lang="fi-FI" sz="1200" b="1" u="none" strike="noStrike" dirty="0">
                          <a:effectLst/>
                        </a:rPr>
                        <a:t>Manner-Suomi</a:t>
                      </a:r>
                      <a:endParaRPr lang="fi-FI" sz="1200" b="1" i="0" u="none" strike="noStrike" dirty="0">
                        <a:solidFill>
                          <a:srgbClr val="000000"/>
                        </a:solidFill>
                        <a:effectLst/>
                        <a:latin typeface="Calibri" panose="020F0502020204030204" pitchFamily="34" charset="0"/>
                      </a:endParaRPr>
                    </a:p>
                  </a:txBody>
                  <a:tcPr marL="36000" marR="36000" marT="36000" marB="36000" anchor="ctr"/>
                </a:tc>
                <a:tc>
                  <a:txBody>
                    <a:bodyPr/>
                    <a:lstStyle/>
                    <a:p>
                      <a:pPr algn="ctr" fontAlgn="b"/>
                      <a:r>
                        <a:rPr lang="fi-FI" sz="1200" b="1" u="none" strike="noStrike" dirty="0">
                          <a:effectLst/>
                        </a:rPr>
                        <a:t>Ruotsi</a:t>
                      </a:r>
                      <a:endParaRPr lang="fi-FI" sz="1200" b="1"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833527731"/>
                  </a:ext>
                </a:extLst>
              </a:tr>
              <a:tr h="259908">
                <a:tc rowSpan="3">
                  <a:txBody>
                    <a:bodyPr/>
                    <a:lstStyle/>
                    <a:p>
                      <a:pPr algn="l" fontAlgn="b"/>
                      <a:r>
                        <a:rPr lang="fi-FI" sz="1200" b="1" u="none" strike="noStrike" dirty="0">
                          <a:effectLst/>
                        </a:rPr>
                        <a:t>Ahvenanmaan satamien reittimatkustajat</a:t>
                      </a:r>
                      <a:endParaRPr lang="fi-FI" sz="1200" b="1" i="0" u="none" strike="noStrike" dirty="0">
                        <a:solidFill>
                          <a:srgbClr val="000000"/>
                        </a:solidFill>
                        <a:effectLst/>
                        <a:latin typeface="Calibri" panose="020F0502020204030204" pitchFamily="34" charset="0"/>
                      </a:endParaRPr>
                    </a:p>
                  </a:txBody>
                  <a:tcPr marL="36000" marR="36000" marT="36000" marB="36000" anchor="ctr"/>
                </a:tc>
                <a:tc>
                  <a:txBody>
                    <a:bodyPr/>
                    <a:lstStyle/>
                    <a:p>
                      <a:pPr algn="l" fontAlgn="b"/>
                      <a:r>
                        <a:rPr lang="fi-FI" sz="1200" u="none" strike="noStrike" dirty="0">
                          <a:effectLst/>
                        </a:rPr>
                        <a:t>Eckerö</a:t>
                      </a:r>
                      <a:endParaRPr lang="fi-FI" sz="1200" b="0" i="0" u="none" strike="noStrike" dirty="0">
                        <a:solidFill>
                          <a:srgbClr val="000000"/>
                        </a:solidFill>
                        <a:effectLst/>
                        <a:latin typeface="Calibri" panose="020F0502020204030204" pitchFamily="34" charset="0"/>
                      </a:endParaRPr>
                    </a:p>
                  </a:txBody>
                  <a:tcPr marL="36000" marR="36000" marT="36000" marB="36000" anchor="ctr"/>
                </a:tc>
                <a:tc>
                  <a:txBody>
                    <a:bodyPr/>
                    <a:lstStyle/>
                    <a:p>
                      <a:pPr algn="ctr" fontAlgn="b"/>
                      <a:endParaRPr lang="fi-FI" sz="1200" b="0" i="0" u="none" strike="noStrike" dirty="0">
                        <a:solidFill>
                          <a:srgbClr val="000000"/>
                        </a:solidFill>
                        <a:effectLst/>
                        <a:latin typeface="Calibri" panose="020F0502020204030204" pitchFamily="34" charset="0"/>
                      </a:endParaRPr>
                    </a:p>
                  </a:txBody>
                  <a:tcPr marL="36000" marR="36000" marT="36000" marB="36000" anchor="ctr"/>
                </a:tc>
                <a:tc>
                  <a:txBody>
                    <a:bodyPr/>
                    <a:lstStyle/>
                    <a:p>
                      <a:pPr algn="ctr" fontAlgn="b"/>
                      <a:r>
                        <a:rPr lang="fi-FI" sz="1200" u="none" strike="noStrike" dirty="0">
                          <a:effectLst/>
                        </a:rPr>
                        <a:t>786 100</a:t>
                      </a:r>
                      <a:endParaRPr lang="fi-FI" sz="12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382799115"/>
                  </a:ext>
                </a:extLst>
              </a:tr>
              <a:tr h="259908">
                <a:tc vMerge="1">
                  <a:txBody>
                    <a:bodyPr/>
                    <a:lstStyle/>
                    <a:p>
                      <a:pPr algn="l" fontAlgn="b"/>
                      <a:endParaRPr lang="fi-FI"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fi-FI" sz="1200" u="none" strike="noStrike" dirty="0">
                          <a:effectLst/>
                        </a:rPr>
                        <a:t>Långnäs</a:t>
                      </a:r>
                      <a:endParaRPr lang="fi-FI" sz="1200" b="0" i="0" u="none" strike="noStrike" dirty="0">
                        <a:solidFill>
                          <a:srgbClr val="000000"/>
                        </a:solidFill>
                        <a:effectLst/>
                        <a:latin typeface="Calibri" panose="020F0502020204030204" pitchFamily="34" charset="0"/>
                      </a:endParaRPr>
                    </a:p>
                  </a:txBody>
                  <a:tcPr marL="36000" marR="36000" marT="36000" marB="36000" anchor="ctr"/>
                </a:tc>
                <a:tc rowSpan="2">
                  <a:txBody>
                    <a:bodyPr/>
                    <a:lstStyle/>
                    <a:p>
                      <a:pPr algn="ctr" fontAlgn="ctr"/>
                      <a:r>
                        <a:rPr lang="fi-FI" sz="1200" u="none" strike="noStrike" dirty="0">
                          <a:effectLst/>
                        </a:rPr>
                        <a:t>655 000</a:t>
                      </a:r>
                      <a:endParaRPr lang="fi-FI" sz="1200" b="0" i="0" u="none" strike="noStrike" dirty="0">
                        <a:solidFill>
                          <a:srgbClr val="000000"/>
                        </a:solidFill>
                        <a:effectLst/>
                        <a:latin typeface="Calibri" panose="020F0502020204030204" pitchFamily="34" charset="0"/>
                      </a:endParaRPr>
                    </a:p>
                  </a:txBody>
                  <a:tcPr marL="36000" marR="36000" marT="36000" marB="36000" anchor="ctr"/>
                </a:tc>
                <a:tc>
                  <a:txBody>
                    <a:bodyPr/>
                    <a:lstStyle/>
                    <a:p>
                      <a:pPr algn="ctr" fontAlgn="b"/>
                      <a:r>
                        <a:rPr lang="fi-FI" sz="1200" u="none" strike="noStrike" dirty="0">
                          <a:effectLst/>
                        </a:rPr>
                        <a:t>6 900</a:t>
                      </a:r>
                      <a:endParaRPr lang="fi-FI" sz="12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673407541"/>
                  </a:ext>
                </a:extLst>
              </a:tr>
              <a:tr h="259908">
                <a:tc vMerge="1">
                  <a:txBody>
                    <a:bodyPr/>
                    <a:lstStyle/>
                    <a:p>
                      <a:pPr algn="l" fontAlgn="b"/>
                      <a:endParaRPr lang="fi-FI"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i-FI" sz="1200" u="none" strike="noStrike" dirty="0">
                          <a:effectLst/>
                        </a:rPr>
                        <a:t>Maarianhamina</a:t>
                      </a:r>
                      <a:endParaRPr lang="fi-FI" sz="1200" b="0" i="0" u="none" strike="noStrike" dirty="0">
                        <a:solidFill>
                          <a:srgbClr val="000000"/>
                        </a:solidFill>
                        <a:effectLst/>
                        <a:latin typeface="Calibri" panose="020F0502020204030204" pitchFamily="34" charset="0"/>
                      </a:endParaRPr>
                    </a:p>
                  </a:txBody>
                  <a:tcPr marL="36000" marR="36000" marT="36000" marB="36000" anchor="ctr"/>
                </a:tc>
                <a:tc vMerge="1">
                  <a:txBody>
                    <a:bodyPr/>
                    <a:lstStyle/>
                    <a:p>
                      <a:endParaRPr lang="fi-FI"/>
                    </a:p>
                  </a:txBody>
                  <a:tcPr/>
                </a:tc>
                <a:tc>
                  <a:txBody>
                    <a:bodyPr/>
                    <a:lstStyle/>
                    <a:p>
                      <a:pPr algn="ctr" fontAlgn="b"/>
                      <a:r>
                        <a:rPr lang="fi-FI" sz="1200" u="none" strike="noStrike" dirty="0">
                          <a:effectLst/>
                        </a:rPr>
                        <a:t>1 174 200</a:t>
                      </a:r>
                      <a:endParaRPr lang="fi-FI" sz="12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620552646"/>
                  </a:ext>
                </a:extLst>
              </a:tr>
              <a:tr h="259908">
                <a:tc rowSpan="3">
                  <a:txBody>
                    <a:bodyPr/>
                    <a:lstStyle/>
                    <a:p>
                      <a:pPr algn="l" fontAlgn="b"/>
                      <a:r>
                        <a:rPr lang="fi-FI" sz="1200" b="1" u="none" strike="noStrike" dirty="0">
                          <a:effectLst/>
                        </a:rPr>
                        <a:t>Manner-Suomen satamien reittimatkustajat</a:t>
                      </a:r>
                      <a:endParaRPr lang="fi-FI" sz="1200" b="1" i="0" u="none" strike="noStrike" dirty="0">
                        <a:solidFill>
                          <a:srgbClr val="000000"/>
                        </a:solidFill>
                        <a:effectLst/>
                        <a:latin typeface="Calibri" panose="020F0502020204030204" pitchFamily="34" charset="0"/>
                      </a:endParaRPr>
                    </a:p>
                  </a:txBody>
                  <a:tcPr marL="36000" marR="36000" marT="36000" marB="36000" anchor="ctr"/>
                </a:tc>
                <a:tc>
                  <a:txBody>
                    <a:bodyPr/>
                    <a:lstStyle/>
                    <a:p>
                      <a:pPr algn="l" fontAlgn="b"/>
                      <a:r>
                        <a:rPr lang="fi-FI" sz="1200" u="none" strike="noStrike" dirty="0">
                          <a:effectLst/>
                        </a:rPr>
                        <a:t>Naantali</a:t>
                      </a:r>
                      <a:endParaRPr lang="fi-FI" sz="1200" b="0" i="0" u="none" strike="noStrike" dirty="0">
                        <a:solidFill>
                          <a:srgbClr val="000000"/>
                        </a:solidFill>
                        <a:effectLst/>
                        <a:latin typeface="Calibri" panose="020F0502020204030204" pitchFamily="34" charset="0"/>
                      </a:endParaRPr>
                    </a:p>
                  </a:txBody>
                  <a:tcPr marL="36000" marR="36000" marT="36000" marB="36000" anchor="ctr"/>
                </a:tc>
                <a:tc>
                  <a:txBody>
                    <a:bodyPr/>
                    <a:lstStyle/>
                    <a:p>
                      <a:pPr algn="ctr" fontAlgn="b"/>
                      <a:endParaRPr lang="fi-FI" sz="1200" b="0" i="0" u="none" strike="noStrike">
                        <a:solidFill>
                          <a:srgbClr val="000000"/>
                        </a:solidFill>
                        <a:effectLst/>
                        <a:latin typeface="Calibri" panose="020F0502020204030204" pitchFamily="34" charset="0"/>
                      </a:endParaRPr>
                    </a:p>
                  </a:txBody>
                  <a:tcPr marL="36000" marR="36000" marT="36000" marB="36000" anchor="ctr"/>
                </a:tc>
                <a:tc>
                  <a:txBody>
                    <a:bodyPr/>
                    <a:lstStyle/>
                    <a:p>
                      <a:pPr algn="ctr" fontAlgn="b"/>
                      <a:r>
                        <a:rPr lang="fi-FI" sz="1200" u="none" strike="noStrike" dirty="0">
                          <a:effectLst/>
                        </a:rPr>
                        <a:t>183 300</a:t>
                      </a:r>
                      <a:endParaRPr lang="fi-FI" sz="12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3415471349"/>
                  </a:ext>
                </a:extLst>
              </a:tr>
              <a:tr h="259908">
                <a:tc vMerge="1">
                  <a:txBody>
                    <a:bodyPr/>
                    <a:lstStyle/>
                    <a:p>
                      <a:pPr algn="l" fontAlgn="b"/>
                      <a:endParaRPr lang="fi-F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i-FI" sz="1200" u="none" strike="noStrike" dirty="0">
                          <a:effectLst/>
                        </a:rPr>
                        <a:t>Turku</a:t>
                      </a:r>
                      <a:endParaRPr lang="fi-FI" sz="1200" b="0" i="0" u="none" strike="noStrike" dirty="0">
                        <a:solidFill>
                          <a:srgbClr val="000000"/>
                        </a:solidFill>
                        <a:effectLst/>
                        <a:latin typeface="Calibri" panose="020F0502020204030204" pitchFamily="34" charset="0"/>
                      </a:endParaRPr>
                    </a:p>
                  </a:txBody>
                  <a:tcPr marL="36000" marR="36000" marT="36000" marB="36000" anchor="ctr"/>
                </a:tc>
                <a:tc>
                  <a:txBody>
                    <a:bodyPr/>
                    <a:lstStyle/>
                    <a:p>
                      <a:pPr algn="ctr" fontAlgn="b"/>
                      <a:endParaRPr lang="fi-FI" sz="1200" b="0" i="0" u="none" strike="noStrike">
                        <a:solidFill>
                          <a:srgbClr val="000000"/>
                        </a:solidFill>
                        <a:effectLst/>
                        <a:latin typeface="Calibri" panose="020F0502020204030204" pitchFamily="34" charset="0"/>
                      </a:endParaRPr>
                    </a:p>
                  </a:txBody>
                  <a:tcPr marL="36000" marR="36000" marT="36000" marB="36000" anchor="ctr"/>
                </a:tc>
                <a:tc>
                  <a:txBody>
                    <a:bodyPr/>
                    <a:lstStyle/>
                    <a:p>
                      <a:pPr algn="ctr" fontAlgn="b"/>
                      <a:r>
                        <a:rPr lang="fi-FI" sz="1200" u="none" strike="noStrike" dirty="0">
                          <a:effectLst/>
                        </a:rPr>
                        <a:t>2 062 300</a:t>
                      </a:r>
                      <a:endParaRPr lang="fi-FI" sz="12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633956192"/>
                  </a:ext>
                </a:extLst>
              </a:tr>
              <a:tr h="259908">
                <a:tc vMerge="1">
                  <a:txBody>
                    <a:bodyPr/>
                    <a:lstStyle/>
                    <a:p>
                      <a:pPr algn="l" fontAlgn="b"/>
                      <a:endParaRPr lang="fi-F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i-FI" sz="1200" u="none" strike="noStrike" dirty="0">
                          <a:effectLst/>
                        </a:rPr>
                        <a:t>Helsinki</a:t>
                      </a:r>
                      <a:endParaRPr lang="fi-FI" sz="1200" b="0" i="0" u="none" strike="noStrike" dirty="0">
                        <a:solidFill>
                          <a:srgbClr val="000000"/>
                        </a:solidFill>
                        <a:effectLst/>
                        <a:latin typeface="Calibri" panose="020F0502020204030204" pitchFamily="34" charset="0"/>
                      </a:endParaRPr>
                    </a:p>
                  </a:txBody>
                  <a:tcPr marL="36000" marR="36000" marT="36000" marB="36000" anchor="ctr"/>
                </a:tc>
                <a:tc>
                  <a:txBody>
                    <a:bodyPr/>
                    <a:lstStyle/>
                    <a:p>
                      <a:pPr algn="ctr" fontAlgn="b"/>
                      <a:endParaRPr lang="fi-FI" sz="1200" b="0" i="0" u="none" strike="noStrike" dirty="0">
                        <a:solidFill>
                          <a:srgbClr val="000000"/>
                        </a:solidFill>
                        <a:effectLst/>
                        <a:latin typeface="Calibri" panose="020F0502020204030204" pitchFamily="34" charset="0"/>
                      </a:endParaRPr>
                    </a:p>
                  </a:txBody>
                  <a:tcPr marL="36000" marR="36000" marT="36000" marB="36000" anchor="ctr"/>
                </a:tc>
                <a:tc>
                  <a:txBody>
                    <a:bodyPr/>
                    <a:lstStyle/>
                    <a:p>
                      <a:pPr algn="ctr" fontAlgn="b"/>
                      <a:r>
                        <a:rPr lang="fi-FI" sz="1200" u="none" strike="noStrike" dirty="0">
                          <a:effectLst/>
                        </a:rPr>
                        <a:t>1 440 300</a:t>
                      </a:r>
                      <a:endParaRPr lang="fi-FI" sz="12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3234939297"/>
                  </a:ext>
                </a:extLst>
              </a:tr>
              <a:tr h="259908">
                <a:tc gridSpan="2">
                  <a:txBody>
                    <a:bodyPr/>
                    <a:lstStyle/>
                    <a:p>
                      <a:pPr algn="l" fontAlgn="b"/>
                      <a:r>
                        <a:rPr lang="fi-FI" sz="1200" b="1" u="none" strike="noStrike" dirty="0">
                          <a:effectLst/>
                        </a:rPr>
                        <a:t>Linjaliikenteen risteilymatkustajat</a:t>
                      </a:r>
                      <a:endParaRPr lang="fi-FI" sz="1200" b="1" i="0" u="none" strike="noStrike" dirty="0">
                        <a:solidFill>
                          <a:srgbClr val="000000"/>
                        </a:solidFill>
                        <a:effectLst/>
                        <a:latin typeface="Calibri" panose="020F0502020204030204" pitchFamily="34" charset="0"/>
                      </a:endParaRPr>
                    </a:p>
                  </a:txBody>
                  <a:tcPr marL="36000" marR="36000" marT="36000" marB="36000" anchor="ctr"/>
                </a:tc>
                <a:tc hMerge="1">
                  <a:txBody>
                    <a:bodyPr/>
                    <a:lstStyle/>
                    <a:p>
                      <a:pPr algn="ctr" fontAlgn="ctr"/>
                      <a:endParaRPr lang="fi-FI" sz="1200" b="0" i="1" u="none" strike="noStrike" dirty="0">
                        <a:solidFill>
                          <a:srgbClr val="000000"/>
                        </a:solidFill>
                        <a:effectLst/>
                        <a:latin typeface="+mj-lt"/>
                      </a:endParaRPr>
                    </a:p>
                  </a:txBody>
                  <a:tcPr marL="72000" marR="72000" marT="72000" marB="72000" anchor="ctr"/>
                </a:tc>
                <a:tc gridSpan="2">
                  <a:txBody>
                    <a:bodyPr/>
                    <a:lstStyle/>
                    <a:p>
                      <a:pPr algn="ctr" fontAlgn="ctr"/>
                      <a:r>
                        <a:rPr lang="fi-FI" sz="1200" u="none" strike="noStrike" dirty="0">
                          <a:effectLst/>
                        </a:rPr>
                        <a:t>1 196 900</a:t>
                      </a:r>
                      <a:endParaRPr lang="fi-FI" sz="1200" b="0" i="0" u="none" strike="noStrike" dirty="0">
                        <a:solidFill>
                          <a:srgbClr val="000000"/>
                        </a:solidFill>
                        <a:effectLst/>
                        <a:latin typeface="Calibri" panose="020F0502020204030204" pitchFamily="34" charset="0"/>
                      </a:endParaRPr>
                    </a:p>
                  </a:txBody>
                  <a:tcPr marL="36000" marR="36000" marT="36000" marB="36000" anchor="ctr"/>
                </a:tc>
                <a:tc hMerge="1">
                  <a:txBody>
                    <a:bodyPr/>
                    <a:lstStyle/>
                    <a:p>
                      <a:endParaRPr lang="fi-FI"/>
                    </a:p>
                  </a:txBody>
                  <a:tcPr/>
                </a:tc>
                <a:extLst>
                  <a:ext uri="{0D108BD9-81ED-4DB2-BD59-A6C34878D82A}">
                    <a16:rowId xmlns:a16="http://schemas.microsoft.com/office/drawing/2014/main" val="3883315059"/>
                  </a:ext>
                </a:extLst>
              </a:tr>
            </a:tbl>
          </a:graphicData>
        </a:graphic>
      </p:graphicFrame>
      <p:cxnSp>
        <p:nvCxnSpPr>
          <p:cNvPr id="30" name="Straight Connector 29">
            <a:extLst>
              <a:ext uri="{FF2B5EF4-FFF2-40B4-BE49-F238E27FC236}">
                <a16:creationId xmlns:a16="http://schemas.microsoft.com/office/drawing/2014/main" id="{1776E38A-1FA3-0877-B873-2BB1A73E6428}"/>
              </a:ext>
            </a:extLst>
          </p:cNvPr>
          <p:cNvCxnSpPr>
            <a:cxnSpLocks/>
            <a:stCxn id="33" idx="7"/>
            <a:endCxn id="37" idx="3"/>
          </p:cNvCxnSpPr>
          <p:nvPr/>
        </p:nvCxnSpPr>
        <p:spPr>
          <a:xfrm flipV="1">
            <a:off x="7256573" y="3003635"/>
            <a:ext cx="1566669" cy="1204311"/>
          </a:xfrm>
          <a:prstGeom prst="line">
            <a:avLst/>
          </a:prstGeom>
          <a:ln w="1524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0C8AAF80-FCB5-FA3F-E947-7FDAED5D65F1}"/>
              </a:ext>
            </a:extLst>
          </p:cNvPr>
          <p:cNvSpPr/>
          <p:nvPr/>
        </p:nvSpPr>
        <p:spPr>
          <a:xfrm>
            <a:off x="6752015" y="4122730"/>
            <a:ext cx="591127" cy="581891"/>
          </a:xfrm>
          <a:prstGeom prst="ellipse">
            <a:avLst/>
          </a:prstGeom>
          <a:solidFill>
            <a:srgbClr val="FFFF0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Oval 33">
            <a:extLst>
              <a:ext uri="{FF2B5EF4-FFF2-40B4-BE49-F238E27FC236}">
                <a16:creationId xmlns:a16="http://schemas.microsoft.com/office/drawing/2014/main" id="{56B5EDA5-C1E0-1904-880C-25CB98E718E9}"/>
              </a:ext>
            </a:extLst>
          </p:cNvPr>
          <p:cNvSpPr/>
          <p:nvPr/>
        </p:nvSpPr>
        <p:spPr>
          <a:xfrm>
            <a:off x="10776626" y="3953948"/>
            <a:ext cx="591127" cy="581891"/>
          </a:xfrm>
          <a:prstGeom prst="ellipse">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7" name="Oval 36">
            <a:extLst>
              <a:ext uri="{FF2B5EF4-FFF2-40B4-BE49-F238E27FC236}">
                <a16:creationId xmlns:a16="http://schemas.microsoft.com/office/drawing/2014/main" id="{21FB3D68-AA84-3E10-D077-153ACCFF7D6E}"/>
              </a:ext>
            </a:extLst>
          </p:cNvPr>
          <p:cNvSpPr/>
          <p:nvPr/>
        </p:nvSpPr>
        <p:spPr>
          <a:xfrm>
            <a:off x="8736673" y="2506960"/>
            <a:ext cx="591127" cy="581891"/>
          </a:xfrm>
          <a:prstGeom prst="ellipse">
            <a:avLst/>
          </a:prstGeom>
          <a:solidFill>
            <a:srgbClr val="FF0000"/>
          </a:solidFill>
          <a:ln w="76200">
            <a:solidFill>
              <a:srgbClr val="4B6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41" name="Straight Connector 40">
            <a:extLst>
              <a:ext uri="{FF2B5EF4-FFF2-40B4-BE49-F238E27FC236}">
                <a16:creationId xmlns:a16="http://schemas.microsoft.com/office/drawing/2014/main" id="{DA5586FA-7C08-21B0-BADC-C28AE03AE1C8}"/>
              </a:ext>
            </a:extLst>
          </p:cNvPr>
          <p:cNvCxnSpPr>
            <a:cxnSpLocks/>
            <a:stCxn id="37" idx="5"/>
            <a:endCxn id="34" idx="1"/>
          </p:cNvCxnSpPr>
          <p:nvPr/>
        </p:nvCxnSpPr>
        <p:spPr>
          <a:xfrm>
            <a:off x="9241231" y="3003635"/>
            <a:ext cx="1621964" cy="1035529"/>
          </a:xfrm>
          <a:prstGeom prst="line">
            <a:avLst/>
          </a:prstGeom>
          <a:ln w="8382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76401AA-F43A-21B9-938F-99B777BDB0C4}"/>
              </a:ext>
            </a:extLst>
          </p:cNvPr>
          <p:cNvCxnSpPr>
            <a:cxnSpLocks/>
            <a:stCxn id="33" idx="6"/>
            <a:endCxn id="34" idx="2"/>
          </p:cNvCxnSpPr>
          <p:nvPr/>
        </p:nvCxnSpPr>
        <p:spPr>
          <a:xfrm flipV="1">
            <a:off x="7343142" y="4244894"/>
            <a:ext cx="3433484" cy="168782"/>
          </a:xfrm>
          <a:prstGeom prst="line">
            <a:avLst/>
          </a:prstGeom>
          <a:ln w="6096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A3CC2261-B710-04B2-AD7F-B13A30697555}"/>
              </a:ext>
            </a:extLst>
          </p:cNvPr>
          <p:cNvSpPr txBox="1"/>
          <p:nvPr/>
        </p:nvSpPr>
        <p:spPr>
          <a:xfrm>
            <a:off x="8409499" y="2148614"/>
            <a:ext cx="1245474" cy="276999"/>
          </a:xfrm>
          <a:prstGeom prst="rect">
            <a:avLst/>
          </a:prstGeom>
          <a:noFill/>
        </p:spPr>
        <p:txBody>
          <a:bodyPr wrap="square">
            <a:spAutoFit/>
          </a:bodyPr>
          <a:lstStyle/>
          <a:p>
            <a:pPr marL="0" indent="0">
              <a:buNone/>
            </a:pPr>
            <a:r>
              <a:rPr lang="fi-FI" sz="1200" b="1" dirty="0"/>
              <a:t>Ahvenanmaa</a:t>
            </a:r>
            <a:endParaRPr lang="fi-FI" sz="1200" dirty="0"/>
          </a:p>
        </p:txBody>
      </p:sp>
      <p:sp>
        <p:nvSpPr>
          <p:cNvPr id="66" name="TextBox 65">
            <a:extLst>
              <a:ext uri="{FF2B5EF4-FFF2-40B4-BE49-F238E27FC236}">
                <a16:creationId xmlns:a16="http://schemas.microsoft.com/office/drawing/2014/main" id="{B3893221-0626-C8F1-46F1-2E7BAE322DB0}"/>
              </a:ext>
            </a:extLst>
          </p:cNvPr>
          <p:cNvSpPr txBox="1"/>
          <p:nvPr/>
        </p:nvSpPr>
        <p:spPr>
          <a:xfrm>
            <a:off x="10824039" y="3609718"/>
            <a:ext cx="1245474" cy="276999"/>
          </a:xfrm>
          <a:prstGeom prst="rect">
            <a:avLst/>
          </a:prstGeom>
          <a:noFill/>
        </p:spPr>
        <p:txBody>
          <a:bodyPr wrap="square">
            <a:spAutoFit/>
          </a:bodyPr>
          <a:lstStyle/>
          <a:p>
            <a:pPr marL="0" indent="0">
              <a:buNone/>
            </a:pPr>
            <a:r>
              <a:rPr lang="fi-FI" sz="1200" b="1" dirty="0"/>
              <a:t>Manner-Suomi</a:t>
            </a:r>
            <a:endParaRPr lang="fi-FI" sz="1200" dirty="0"/>
          </a:p>
        </p:txBody>
      </p:sp>
      <p:sp>
        <p:nvSpPr>
          <p:cNvPr id="67" name="TextBox 66">
            <a:extLst>
              <a:ext uri="{FF2B5EF4-FFF2-40B4-BE49-F238E27FC236}">
                <a16:creationId xmlns:a16="http://schemas.microsoft.com/office/drawing/2014/main" id="{02121D41-DED0-FE23-5F36-9D270FFA76CF}"/>
              </a:ext>
            </a:extLst>
          </p:cNvPr>
          <p:cNvSpPr txBox="1"/>
          <p:nvPr/>
        </p:nvSpPr>
        <p:spPr>
          <a:xfrm>
            <a:off x="6443556" y="3845731"/>
            <a:ext cx="769731" cy="276999"/>
          </a:xfrm>
          <a:prstGeom prst="rect">
            <a:avLst/>
          </a:prstGeom>
          <a:noFill/>
        </p:spPr>
        <p:txBody>
          <a:bodyPr wrap="square">
            <a:spAutoFit/>
          </a:bodyPr>
          <a:lstStyle/>
          <a:p>
            <a:pPr marL="0" indent="0">
              <a:buNone/>
            </a:pPr>
            <a:r>
              <a:rPr lang="fi-FI" sz="1200" b="1" dirty="0"/>
              <a:t>Ruotsi</a:t>
            </a:r>
            <a:endParaRPr lang="fi-FI" sz="1200" dirty="0"/>
          </a:p>
        </p:txBody>
      </p:sp>
      <p:sp>
        <p:nvSpPr>
          <p:cNvPr id="68" name="TextBox 67">
            <a:extLst>
              <a:ext uri="{FF2B5EF4-FFF2-40B4-BE49-F238E27FC236}">
                <a16:creationId xmlns:a16="http://schemas.microsoft.com/office/drawing/2014/main" id="{8CC2B241-B21A-B258-9DA3-BFF01FF6C515}"/>
              </a:ext>
            </a:extLst>
          </p:cNvPr>
          <p:cNvSpPr txBox="1"/>
          <p:nvPr/>
        </p:nvSpPr>
        <p:spPr>
          <a:xfrm rot="21421738">
            <a:off x="7636610" y="4633276"/>
            <a:ext cx="3130155" cy="461665"/>
          </a:xfrm>
          <a:prstGeom prst="rect">
            <a:avLst/>
          </a:prstGeom>
          <a:noFill/>
        </p:spPr>
        <p:txBody>
          <a:bodyPr wrap="square">
            <a:spAutoFit/>
          </a:bodyPr>
          <a:lstStyle/>
          <a:p>
            <a:pPr marL="0" indent="0">
              <a:buNone/>
            </a:pPr>
            <a:r>
              <a:rPr lang="fi-FI" sz="1200" b="1" dirty="0">
                <a:solidFill>
                  <a:srgbClr val="4B64FF"/>
                </a:solidFill>
              </a:rPr>
              <a:t>4,9 milj. matkustajaa, jotka eivät poistu laivasta satamaan Ahvenanmaalla</a:t>
            </a:r>
            <a:endParaRPr lang="fi-FI" sz="1200" dirty="0">
              <a:solidFill>
                <a:srgbClr val="4B64FF"/>
              </a:solidFill>
            </a:endParaRPr>
          </a:p>
        </p:txBody>
      </p:sp>
      <p:sp>
        <p:nvSpPr>
          <p:cNvPr id="69" name="TextBox 68">
            <a:extLst>
              <a:ext uri="{FF2B5EF4-FFF2-40B4-BE49-F238E27FC236}">
                <a16:creationId xmlns:a16="http://schemas.microsoft.com/office/drawing/2014/main" id="{FEFE4251-F7CB-1045-59AC-489D792D5566}"/>
              </a:ext>
            </a:extLst>
          </p:cNvPr>
          <p:cNvSpPr txBox="1"/>
          <p:nvPr/>
        </p:nvSpPr>
        <p:spPr>
          <a:xfrm rot="2031696">
            <a:off x="9344357" y="3257920"/>
            <a:ext cx="1735523" cy="276999"/>
          </a:xfrm>
          <a:prstGeom prst="rect">
            <a:avLst/>
          </a:prstGeom>
          <a:noFill/>
        </p:spPr>
        <p:txBody>
          <a:bodyPr wrap="square">
            <a:spAutoFit/>
          </a:bodyPr>
          <a:lstStyle/>
          <a:p>
            <a:pPr marL="0" indent="0">
              <a:buNone/>
            </a:pPr>
            <a:r>
              <a:rPr lang="fi-FI" sz="1200" b="1" dirty="0">
                <a:solidFill>
                  <a:srgbClr val="4B64FF"/>
                </a:solidFill>
              </a:rPr>
              <a:t>0,7 milj. matkustajaa</a:t>
            </a:r>
            <a:endParaRPr lang="fi-FI" sz="1200" dirty="0">
              <a:solidFill>
                <a:srgbClr val="4B64FF"/>
              </a:solidFill>
            </a:endParaRPr>
          </a:p>
        </p:txBody>
      </p:sp>
      <p:sp>
        <p:nvSpPr>
          <p:cNvPr id="70" name="TextBox 69">
            <a:extLst>
              <a:ext uri="{FF2B5EF4-FFF2-40B4-BE49-F238E27FC236}">
                <a16:creationId xmlns:a16="http://schemas.microsoft.com/office/drawing/2014/main" id="{0F33D0D9-E5BA-EA37-A205-F4074479ECEC}"/>
              </a:ext>
            </a:extLst>
          </p:cNvPr>
          <p:cNvSpPr txBox="1"/>
          <p:nvPr/>
        </p:nvSpPr>
        <p:spPr>
          <a:xfrm rot="19409012">
            <a:off x="7053529" y="3266115"/>
            <a:ext cx="1735523" cy="276999"/>
          </a:xfrm>
          <a:prstGeom prst="rect">
            <a:avLst/>
          </a:prstGeom>
          <a:noFill/>
        </p:spPr>
        <p:txBody>
          <a:bodyPr wrap="square">
            <a:spAutoFit/>
          </a:bodyPr>
          <a:lstStyle/>
          <a:p>
            <a:pPr marL="0" indent="0">
              <a:buNone/>
            </a:pPr>
            <a:r>
              <a:rPr lang="fi-FI" sz="1200" b="1" dirty="0">
                <a:solidFill>
                  <a:srgbClr val="4B64FF"/>
                </a:solidFill>
              </a:rPr>
              <a:t>2,0 milj. matkustajaa</a:t>
            </a:r>
            <a:endParaRPr lang="fi-FI" sz="1200" dirty="0">
              <a:solidFill>
                <a:srgbClr val="4B64FF"/>
              </a:solidFill>
            </a:endParaRPr>
          </a:p>
        </p:txBody>
      </p:sp>
      <p:sp>
        <p:nvSpPr>
          <p:cNvPr id="4" name="TextBox 3">
            <a:extLst>
              <a:ext uri="{FF2B5EF4-FFF2-40B4-BE49-F238E27FC236}">
                <a16:creationId xmlns:a16="http://schemas.microsoft.com/office/drawing/2014/main" id="{9D7D9F1E-5A86-657A-7165-97C7F7E6AFC5}"/>
              </a:ext>
            </a:extLst>
          </p:cNvPr>
          <p:cNvSpPr txBox="1"/>
          <p:nvPr/>
        </p:nvSpPr>
        <p:spPr>
          <a:xfrm>
            <a:off x="374208" y="2244977"/>
            <a:ext cx="5689426" cy="461665"/>
          </a:xfrm>
          <a:prstGeom prst="rect">
            <a:avLst/>
          </a:prstGeom>
          <a:noFill/>
        </p:spPr>
        <p:txBody>
          <a:bodyPr wrap="square">
            <a:spAutoFit/>
          </a:bodyPr>
          <a:lstStyle/>
          <a:p>
            <a:pPr marL="0" indent="0">
              <a:buNone/>
            </a:pPr>
            <a:r>
              <a:rPr lang="fi-FI" sz="1200" b="1" i="1" dirty="0"/>
              <a:t>Taulukko 3. </a:t>
            </a:r>
            <a:r>
              <a:rPr lang="fi-FI" sz="1200" i="1" dirty="0"/>
              <a:t>Tilastoidut matkustajamäärät Manner-Suomen, Ahvenanmaan ja Ruotsin välisessä matkustaja-alusliikenteessä vuonna 2022.</a:t>
            </a:r>
          </a:p>
        </p:txBody>
      </p:sp>
    </p:spTree>
    <p:extLst>
      <p:ext uri="{BB962C8B-B14F-4D97-AF65-F5344CB8AC3E}">
        <p14:creationId xmlns:p14="http://schemas.microsoft.com/office/powerpoint/2010/main" val="2463689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D9E7-08EE-692E-9EF5-1C7417D74966}"/>
              </a:ext>
            </a:extLst>
          </p:cNvPr>
          <p:cNvSpPr>
            <a:spLocks noGrp="1"/>
          </p:cNvSpPr>
          <p:nvPr>
            <p:ph type="title"/>
          </p:nvPr>
        </p:nvSpPr>
        <p:spPr/>
        <p:txBody>
          <a:bodyPr/>
          <a:lstStyle/>
          <a:p>
            <a:r>
              <a:rPr lang="fi-FI" dirty="0"/>
              <a:t>Laivamatkojen ja rahtiyksiköiden kuljetusten hinnoittelu</a:t>
            </a:r>
          </a:p>
        </p:txBody>
      </p:sp>
      <p:sp>
        <p:nvSpPr>
          <p:cNvPr id="5" name="Date Placeholder 4">
            <a:extLst>
              <a:ext uri="{FF2B5EF4-FFF2-40B4-BE49-F238E27FC236}">
                <a16:creationId xmlns:a16="http://schemas.microsoft.com/office/drawing/2014/main" id="{91BDF269-B812-57AA-B1A3-ABC866C3AA76}"/>
              </a:ext>
            </a:extLst>
          </p:cNvPr>
          <p:cNvSpPr>
            <a:spLocks noGrp="1"/>
          </p:cNvSpPr>
          <p:nvPr>
            <p:ph type="dt" sz="half" idx="15"/>
          </p:nvPr>
        </p:nvSpPr>
        <p:spPr/>
        <p:txBody>
          <a:bodyPr/>
          <a:lstStyle/>
          <a:p>
            <a:fld id="{BB64B3D9-C2DF-4D3B-A309-126ACDE1AB83}" type="datetime1">
              <a:rPr lang="fi-FI" smtClean="0"/>
              <a:t>13.3.2023</a:t>
            </a:fld>
            <a:endParaRPr lang="fi-FI"/>
          </a:p>
        </p:txBody>
      </p:sp>
      <p:sp>
        <p:nvSpPr>
          <p:cNvPr id="6" name="Footer Placeholder 5">
            <a:extLst>
              <a:ext uri="{FF2B5EF4-FFF2-40B4-BE49-F238E27FC236}">
                <a16:creationId xmlns:a16="http://schemas.microsoft.com/office/drawing/2014/main" id="{96E9A7AD-EB53-2681-0DE9-ABD4220A2354}"/>
              </a:ext>
            </a:extLst>
          </p:cNvPr>
          <p:cNvSpPr>
            <a:spLocks noGrp="1"/>
          </p:cNvSpPr>
          <p:nvPr>
            <p:ph type="ftr" sz="quarter" idx="16"/>
          </p:nvPr>
        </p:nvSpPr>
        <p:spPr/>
        <p:txBody>
          <a:bodyPr/>
          <a:lstStyle/>
          <a:p>
            <a:endParaRPr lang="fi-FI" dirty="0"/>
          </a:p>
        </p:txBody>
      </p:sp>
      <p:sp>
        <p:nvSpPr>
          <p:cNvPr id="7" name="Slide Number Placeholder 6">
            <a:extLst>
              <a:ext uri="{FF2B5EF4-FFF2-40B4-BE49-F238E27FC236}">
                <a16:creationId xmlns:a16="http://schemas.microsoft.com/office/drawing/2014/main" id="{69C17483-1291-F5B7-1D74-2197A9F87551}"/>
              </a:ext>
            </a:extLst>
          </p:cNvPr>
          <p:cNvSpPr>
            <a:spLocks noGrp="1"/>
          </p:cNvSpPr>
          <p:nvPr>
            <p:ph type="sldNum" sz="quarter" idx="17"/>
          </p:nvPr>
        </p:nvSpPr>
        <p:spPr/>
        <p:txBody>
          <a:bodyPr/>
          <a:lstStyle/>
          <a:p>
            <a:fld id="{628F3778-6073-48C0-8E18-EFC09B82139A}" type="slidenum">
              <a:rPr lang="fi-FI" smtClean="0"/>
              <a:pPr/>
              <a:t>7</a:t>
            </a:fld>
            <a:endParaRPr lang="fi-FI"/>
          </a:p>
        </p:txBody>
      </p:sp>
      <p:graphicFrame>
        <p:nvGraphicFramePr>
          <p:cNvPr id="8" name="Table 7">
            <a:extLst>
              <a:ext uri="{FF2B5EF4-FFF2-40B4-BE49-F238E27FC236}">
                <a16:creationId xmlns:a16="http://schemas.microsoft.com/office/drawing/2014/main" id="{7A0CD30C-585A-1EC1-6CDB-4F3CBB8706EE}"/>
              </a:ext>
            </a:extLst>
          </p:cNvPr>
          <p:cNvGraphicFramePr>
            <a:graphicFrameLocks noGrp="1"/>
          </p:cNvGraphicFramePr>
          <p:nvPr>
            <p:extLst>
              <p:ext uri="{D42A27DB-BD31-4B8C-83A1-F6EECF244321}">
                <p14:modId xmlns:p14="http://schemas.microsoft.com/office/powerpoint/2010/main" val="1621778997"/>
              </p:ext>
            </p:extLst>
          </p:nvPr>
        </p:nvGraphicFramePr>
        <p:xfrm>
          <a:off x="5945450" y="1991311"/>
          <a:ext cx="5579366" cy="4475112"/>
        </p:xfrm>
        <a:graphic>
          <a:graphicData uri="http://schemas.openxmlformats.org/drawingml/2006/table">
            <a:tbl>
              <a:tblPr firstRow="1" bandRow="1">
                <a:tableStyleId>{5C22544A-7EE6-4342-B048-85BDC9FD1C3A}</a:tableStyleId>
              </a:tblPr>
              <a:tblGrid>
                <a:gridCol w="2602725">
                  <a:extLst>
                    <a:ext uri="{9D8B030D-6E8A-4147-A177-3AD203B41FA5}">
                      <a16:colId xmlns:a16="http://schemas.microsoft.com/office/drawing/2014/main" val="3665127190"/>
                    </a:ext>
                  </a:extLst>
                </a:gridCol>
                <a:gridCol w="1506144">
                  <a:extLst>
                    <a:ext uri="{9D8B030D-6E8A-4147-A177-3AD203B41FA5}">
                      <a16:colId xmlns:a16="http://schemas.microsoft.com/office/drawing/2014/main" val="677869801"/>
                    </a:ext>
                  </a:extLst>
                </a:gridCol>
                <a:gridCol w="1470497">
                  <a:extLst>
                    <a:ext uri="{9D8B030D-6E8A-4147-A177-3AD203B41FA5}">
                      <a16:colId xmlns:a16="http://schemas.microsoft.com/office/drawing/2014/main" val="117770781"/>
                    </a:ext>
                  </a:extLst>
                </a:gridCol>
              </a:tblGrid>
              <a:tr h="331283">
                <a:tc>
                  <a:txBody>
                    <a:bodyPr/>
                    <a:lstStyle/>
                    <a:p>
                      <a:pPr algn="l" fontAlgn="ctr"/>
                      <a:endParaRPr lang="fi-FI" sz="1200" b="1" i="0" u="none" strike="noStrike" dirty="0">
                        <a:solidFill>
                          <a:schemeClr val="bg1"/>
                        </a:solidFill>
                        <a:effectLst/>
                        <a:latin typeface="+mj-lt"/>
                      </a:endParaRPr>
                    </a:p>
                  </a:txBody>
                  <a:tcPr marL="72000" marR="72000" marT="72000" marB="72000" anchor="ctr"/>
                </a:tc>
                <a:tc>
                  <a:txBody>
                    <a:bodyPr/>
                    <a:lstStyle/>
                    <a:p>
                      <a:pPr algn="l" fontAlgn="ctr"/>
                      <a:r>
                        <a:rPr lang="fi-FI" sz="1200" b="1" u="none" strike="noStrike" dirty="0">
                          <a:solidFill>
                            <a:schemeClr val="bg1"/>
                          </a:solidFill>
                          <a:effectLst/>
                          <a:latin typeface="+mj-lt"/>
                        </a:rPr>
                        <a:t>Reittimatkan hinta yhdeltä aikuiselta ilman autoa</a:t>
                      </a:r>
                    </a:p>
                  </a:txBody>
                  <a:tcPr marL="72000" marR="72000" marT="72000" marB="72000" anchor="ctr"/>
                </a:tc>
                <a:tc>
                  <a:txBody>
                    <a:bodyPr/>
                    <a:lstStyle/>
                    <a:p>
                      <a:pPr algn="l" fontAlgn="ctr"/>
                      <a:r>
                        <a:rPr lang="fi-FI" sz="1200" b="1" u="none" strike="noStrike" kern="1200" dirty="0">
                          <a:solidFill>
                            <a:schemeClr val="bg1"/>
                          </a:solidFill>
                          <a:effectLst/>
                          <a:latin typeface="+mn-lt"/>
                          <a:ea typeface="+mn-ea"/>
                          <a:cs typeface="+mn-cs"/>
                        </a:rPr>
                        <a:t>Reittimatkan hinta yhdeltä aikuiselta henkilöauton kanssa</a:t>
                      </a:r>
                    </a:p>
                  </a:txBody>
                  <a:tcPr marL="72000" marR="72000" marT="72000" marB="72000" anchor="ctr"/>
                </a:tc>
                <a:extLst>
                  <a:ext uri="{0D108BD9-81ED-4DB2-BD59-A6C34878D82A}">
                    <a16:rowId xmlns:a16="http://schemas.microsoft.com/office/drawing/2014/main" val="1833527731"/>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i-FI" sz="1200" b="1" i="0" u="none" strike="noStrike" kern="1200" dirty="0">
                          <a:solidFill>
                            <a:schemeClr val="tx1"/>
                          </a:solidFill>
                          <a:effectLst/>
                          <a:latin typeface="+mn-lt"/>
                          <a:ea typeface="+mn-ea"/>
                          <a:cs typeface="+mn-cs"/>
                        </a:rPr>
                        <a:t>Helsinki–Maarianhamina</a:t>
                      </a:r>
                      <a:endParaRPr lang="fi-FI" sz="1200" b="0" i="0" u="none" strike="noStrike" kern="1200" dirty="0">
                        <a:solidFill>
                          <a:schemeClr val="tx1"/>
                        </a:solidFill>
                        <a:effectLst/>
                        <a:latin typeface="+mn-lt"/>
                        <a:ea typeface="+mn-ea"/>
                        <a:cs typeface="+mn-cs"/>
                      </a:endParaRPr>
                    </a:p>
                  </a:txBody>
                  <a:tcPr marL="72000" marR="72000" marT="72000" marB="72000" anchor="ctr"/>
                </a:tc>
                <a:tc>
                  <a:txBody>
                    <a:bodyPr/>
                    <a:lstStyle/>
                    <a:p>
                      <a:pPr algn="ctr" fontAlgn="ctr"/>
                      <a:r>
                        <a:rPr lang="fi-FI" sz="1200" b="0" i="0" u="none" strike="noStrike" dirty="0">
                          <a:solidFill>
                            <a:schemeClr val="accent5">
                              <a:lumMod val="50000"/>
                            </a:schemeClr>
                          </a:solidFill>
                          <a:effectLst/>
                          <a:latin typeface="+mj-lt"/>
                        </a:rPr>
                        <a:t>73,00 €</a:t>
                      </a:r>
                    </a:p>
                  </a:txBody>
                  <a:tcPr marL="72000" marR="72000" marT="72000" marB="72000" anchor="ctr"/>
                </a:tc>
                <a:tc>
                  <a:txBody>
                    <a:bodyPr/>
                    <a:lstStyle/>
                    <a:p>
                      <a:pPr algn="ctr" fontAlgn="ctr"/>
                      <a:r>
                        <a:rPr lang="fi-FI" sz="1200" b="0" i="0" u="none" strike="noStrike" dirty="0">
                          <a:solidFill>
                            <a:schemeClr val="accent5">
                              <a:lumMod val="50000"/>
                            </a:schemeClr>
                          </a:solidFill>
                          <a:effectLst/>
                          <a:latin typeface="+mj-lt"/>
                        </a:rPr>
                        <a:t>158,50 €</a:t>
                      </a:r>
                    </a:p>
                  </a:txBody>
                  <a:tcPr marL="72000" marR="72000" marT="72000" marB="72000" anchor="ctr"/>
                </a:tc>
                <a:extLst>
                  <a:ext uri="{0D108BD9-81ED-4DB2-BD59-A6C34878D82A}">
                    <a16:rowId xmlns:a16="http://schemas.microsoft.com/office/drawing/2014/main" val="29589100"/>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i-FI" sz="1200" b="1" i="0" u="none" strike="noStrike" kern="1200" dirty="0">
                          <a:solidFill>
                            <a:schemeClr val="tx1"/>
                          </a:solidFill>
                          <a:effectLst/>
                          <a:latin typeface="+mn-lt"/>
                          <a:ea typeface="+mn-ea"/>
                          <a:cs typeface="+mn-cs"/>
                        </a:rPr>
                        <a:t>Turku–Maarianhamina</a:t>
                      </a:r>
                      <a:endParaRPr lang="fi-FI" sz="1200" b="0" i="0" u="none" strike="noStrike" kern="1200" dirty="0">
                        <a:solidFill>
                          <a:schemeClr val="tx1"/>
                        </a:solidFill>
                        <a:effectLst/>
                        <a:latin typeface="+mn-lt"/>
                        <a:ea typeface="+mn-ea"/>
                        <a:cs typeface="+mn-cs"/>
                      </a:endParaRPr>
                    </a:p>
                  </a:txBody>
                  <a:tcPr marL="72000" marR="72000" marT="72000" marB="72000" anchor="ctr"/>
                </a:tc>
                <a:tc>
                  <a:txBody>
                    <a:bodyPr/>
                    <a:lstStyle/>
                    <a:p>
                      <a:pPr algn="ctr" fontAlgn="ctr"/>
                      <a:r>
                        <a:rPr lang="fi-FI" sz="1200" b="0" i="0" u="none" strike="noStrike" dirty="0">
                          <a:solidFill>
                            <a:schemeClr val="accent5">
                              <a:lumMod val="50000"/>
                            </a:schemeClr>
                          </a:solidFill>
                          <a:effectLst/>
                          <a:latin typeface="+mj-lt"/>
                        </a:rPr>
                        <a:t>15,00 €</a:t>
                      </a:r>
                    </a:p>
                  </a:txBody>
                  <a:tcPr marL="72000" marR="72000" marT="72000" marB="72000" anchor="ctr"/>
                </a:tc>
                <a:tc>
                  <a:txBody>
                    <a:bodyPr/>
                    <a:lstStyle/>
                    <a:p>
                      <a:pPr algn="ctr" fontAlgn="ctr"/>
                      <a:r>
                        <a:rPr lang="fi-FI" sz="1200" b="0" i="0" u="none" strike="noStrike" dirty="0">
                          <a:solidFill>
                            <a:schemeClr val="accent5">
                              <a:lumMod val="50000"/>
                            </a:schemeClr>
                          </a:solidFill>
                          <a:effectLst/>
                          <a:latin typeface="+mj-lt"/>
                        </a:rPr>
                        <a:t>52,00 €</a:t>
                      </a:r>
                    </a:p>
                  </a:txBody>
                  <a:tcPr marL="72000" marR="72000" marT="72000" marB="72000" anchor="ctr"/>
                </a:tc>
                <a:extLst>
                  <a:ext uri="{0D108BD9-81ED-4DB2-BD59-A6C34878D82A}">
                    <a16:rowId xmlns:a16="http://schemas.microsoft.com/office/drawing/2014/main" val="1382799115"/>
                  </a:ext>
                </a:extLst>
              </a:tr>
              <a:tr h="0">
                <a:tc>
                  <a:txBody>
                    <a:bodyPr/>
                    <a:lstStyle/>
                    <a:p>
                      <a:pPr algn="l" fontAlgn="ctr"/>
                      <a:r>
                        <a:rPr lang="fi-FI" sz="1200" b="1" i="0" u="none" strike="noStrike" kern="1200" dirty="0">
                          <a:solidFill>
                            <a:schemeClr val="tx1"/>
                          </a:solidFill>
                          <a:effectLst/>
                          <a:latin typeface="+mn-lt"/>
                          <a:ea typeface="+mn-ea"/>
                          <a:cs typeface="+mn-cs"/>
                        </a:rPr>
                        <a:t>Naantali–Långnäs</a:t>
                      </a:r>
                      <a:endParaRPr lang="fi-FI" sz="1200" b="0" i="0" u="none" strike="noStrike" dirty="0">
                        <a:solidFill>
                          <a:schemeClr val="tx1"/>
                        </a:solidFill>
                        <a:effectLst/>
                        <a:latin typeface="+mj-lt"/>
                      </a:endParaRPr>
                    </a:p>
                  </a:txBody>
                  <a:tcPr marL="72000" marR="72000" marT="72000" marB="72000" anchor="ctr"/>
                </a:tc>
                <a:tc>
                  <a:txBody>
                    <a:bodyPr/>
                    <a:lstStyle/>
                    <a:p>
                      <a:pPr algn="ctr" fontAlgn="ctr"/>
                      <a:r>
                        <a:rPr lang="fi-FI" sz="1100" b="0" i="1" u="none" strike="noStrike" kern="1200" dirty="0">
                          <a:solidFill>
                            <a:schemeClr val="tx1"/>
                          </a:solidFill>
                          <a:effectLst/>
                          <a:latin typeface="+mn-lt"/>
                          <a:ea typeface="+mn-ea"/>
                          <a:cs typeface="+mn-cs"/>
                        </a:rPr>
                        <a:t>-</a:t>
                      </a:r>
                    </a:p>
                  </a:txBody>
                  <a:tcPr marL="72000" marR="72000" marT="72000" marB="72000" anchor="ctr"/>
                </a:tc>
                <a:tc>
                  <a:txBody>
                    <a:bodyPr/>
                    <a:lstStyle/>
                    <a:p>
                      <a:pPr algn="ctr" fontAlgn="ctr"/>
                      <a:r>
                        <a:rPr lang="fi-FI" sz="1200" b="0" i="0" u="none" strike="noStrike" dirty="0">
                          <a:solidFill>
                            <a:schemeClr val="tx1"/>
                          </a:solidFill>
                          <a:effectLst/>
                          <a:latin typeface="+mj-lt"/>
                        </a:rPr>
                        <a:t>67,50 €</a:t>
                      </a:r>
                    </a:p>
                  </a:txBody>
                  <a:tcPr marL="72000" marR="72000" marT="72000" marB="72000" anchor="ctr"/>
                </a:tc>
                <a:extLst>
                  <a:ext uri="{0D108BD9-81ED-4DB2-BD59-A6C34878D82A}">
                    <a16:rowId xmlns:a16="http://schemas.microsoft.com/office/drawing/2014/main" val="1673407541"/>
                  </a:ext>
                </a:extLst>
              </a:tr>
              <a:tr h="0">
                <a:tc>
                  <a:txBody>
                    <a:bodyPr/>
                    <a:lstStyle/>
                    <a:p>
                      <a:pPr algn="l" fontAlgn="ctr"/>
                      <a:r>
                        <a:rPr lang="fi-FI" sz="1200" b="1" i="0" u="none" strike="noStrike" dirty="0">
                          <a:solidFill>
                            <a:schemeClr val="tx1"/>
                          </a:solidFill>
                          <a:effectLst/>
                          <a:latin typeface="+mj-lt"/>
                        </a:rPr>
                        <a:t>Maarianhamina–Tukholma </a:t>
                      </a:r>
                    </a:p>
                  </a:txBody>
                  <a:tcPr marL="72000" marR="72000" marT="72000" marB="7200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i-FI" sz="1200" b="0" i="0" u="none" strike="noStrike" kern="1200" dirty="0">
                          <a:solidFill>
                            <a:schemeClr val="accent5">
                              <a:lumMod val="50000"/>
                            </a:schemeClr>
                          </a:solidFill>
                          <a:effectLst/>
                          <a:latin typeface="+mn-lt"/>
                          <a:ea typeface="+mn-ea"/>
                          <a:cs typeface="+mn-cs"/>
                        </a:rPr>
                        <a:t>15,90 €</a:t>
                      </a:r>
                    </a:p>
                  </a:txBody>
                  <a:tcPr marL="72000" marR="72000" marT="72000" marB="72000" anchor="ctr"/>
                </a:tc>
                <a:tc>
                  <a:txBody>
                    <a:bodyPr/>
                    <a:lstStyle/>
                    <a:p>
                      <a:pPr algn="ctr" fontAlgn="ctr"/>
                      <a:r>
                        <a:rPr lang="fi-FI" sz="1200" b="0" i="0" u="none" strike="noStrike" dirty="0">
                          <a:solidFill>
                            <a:schemeClr val="accent5">
                              <a:lumMod val="50000"/>
                            </a:schemeClr>
                          </a:solidFill>
                          <a:effectLst/>
                          <a:latin typeface="+mj-lt"/>
                        </a:rPr>
                        <a:t>41,90 €</a:t>
                      </a:r>
                    </a:p>
                  </a:txBody>
                  <a:tcPr marL="72000" marR="72000" marT="72000" marB="72000" anchor="ctr"/>
                </a:tc>
                <a:extLst>
                  <a:ext uri="{0D108BD9-81ED-4DB2-BD59-A6C34878D82A}">
                    <a16:rowId xmlns:a16="http://schemas.microsoft.com/office/drawing/2014/main" val="612693320"/>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i-FI" sz="1200" b="1" i="0" u="none" strike="noStrike" kern="1200" dirty="0">
                          <a:solidFill>
                            <a:schemeClr val="tx1"/>
                          </a:solidFill>
                          <a:effectLst/>
                          <a:latin typeface="+mn-lt"/>
                          <a:ea typeface="+mn-ea"/>
                          <a:cs typeface="+mn-cs"/>
                        </a:rPr>
                        <a:t>Maarianhamina–Kapellskär </a:t>
                      </a:r>
                    </a:p>
                  </a:txBody>
                  <a:tcPr marL="72000" marR="72000" marT="72000" marB="72000" anchor="ctr"/>
                </a:tc>
                <a:tc>
                  <a:txBody>
                    <a:bodyPr/>
                    <a:lstStyle/>
                    <a:p>
                      <a:pPr algn="ctr" fontAlgn="ctr"/>
                      <a:r>
                        <a:rPr lang="fi-FI" sz="1200" b="0" i="0" u="none" strike="noStrike" dirty="0">
                          <a:solidFill>
                            <a:schemeClr val="tx1"/>
                          </a:solidFill>
                          <a:effectLst/>
                          <a:latin typeface="+mj-lt"/>
                        </a:rPr>
                        <a:t>13,90 €</a:t>
                      </a:r>
                    </a:p>
                  </a:txBody>
                  <a:tcPr marL="72000" marR="72000" marT="72000" marB="72000" anchor="ctr"/>
                </a:tc>
                <a:tc>
                  <a:txBody>
                    <a:bodyPr/>
                    <a:lstStyle/>
                    <a:p>
                      <a:pPr algn="ctr" fontAlgn="ctr"/>
                      <a:r>
                        <a:rPr lang="fi-FI" sz="1200" b="0" i="0" u="none" strike="noStrike" dirty="0">
                          <a:solidFill>
                            <a:schemeClr val="tx1"/>
                          </a:solidFill>
                          <a:effectLst/>
                          <a:latin typeface="+mj-lt"/>
                        </a:rPr>
                        <a:t>35,90 €</a:t>
                      </a:r>
                    </a:p>
                  </a:txBody>
                  <a:tcPr marL="72000" marR="72000" marT="72000" marB="72000" anchor="ctr"/>
                </a:tc>
                <a:extLst>
                  <a:ext uri="{0D108BD9-81ED-4DB2-BD59-A6C34878D82A}">
                    <a16:rowId xmlns:a16="http://schemas.microsoft.com/office/drawing/2014/main" val="119062815"/>
                  </a:ext>
                </a:extLst>
              </a:tr>
              <a:tr h="0">
                <a:tc>
                  <a:txBody>
                    <a:bodyPr/>
                    <a:lstStyle/>
                    <a:p>
                      <a:pPr algn="l" fontAlgn="ctr"/>
                      <a:r>
                        <a:rPr lang="fi-FI" sz="1200" b="1" i="0" u="none" strike="noStrike" dirty="0">
                          <a:solidFill>
                            <a:schemeClr val="tx1"/>
                          </a:solidFill>
                          <a:effectLst/>
                          <a:latin typeface="+mj-lt"/>
                        </a:rPr>
                        <a:t>Eckerö–</a:t>
                      </a:r>
                      <a:r>
                        <a:rPr lang="fi-FI" sz="1200" b="1" i="0" u="none" strike="noStrike" dirty="0" err="1">
                          <a:solidFill>
                            <a:schemeClr val="tx1"/>
                          </a:solidFill>
                          <a:effectLst/>
                          <a:latin typeface="+mj-lt"/>
                        </a:rPr>
                        <a:t>Grisslehamn</a:t>
                      </a:r>
                      <a:endParaRPr lang="fi-FI" sz="1200" b="1" i="0" u="none" strike="noStrike" dirty="0">
                        <a:solidFill>
                          <a:schemeClr val="tx1"/>
                        </a:solidFill>
                        <a:effectLst/>
                        <a:latin typeface="+mj-lt"/>
                      </a:endParaRPr>
                    </a:p>
                  </a:txBody>
                  <a:tcPr marL="72000" marR="72000" marT="72000" marB="72000" anchor="ctr"/>
                </a:tc>
                <a:tc>
                  <a:txBody>
                    <a:bodyPr/>
                    <a:lstStyle/>
                    <a:p>
                      <a:pPr algn="ctr" fontAlgn="ctr"/>
                      <a:r>
                        <a:rPr lang="fi-FI" sz="1200" b="0" i="0" u="none" strike="noStrike" dirty="0">
                          <a:solidFill>
                            <a:schemeClr val="tx1"/>
                          </a:solidFill>
                          <a:effectLst/>
                          <a:latin typeface="+mj-lt"/>
                        </a:rPr>
                        <a:t>6,20 €</a:t>
                      </a:r>
                    </a:p>
                  </a:txBody>
                  <a:tcPr marL="72000" marR="72000" marT="72000" marB="72000" anchor="ctr"/>
                </a:tc>
                <a:tc>
                  <a:txBody>
                    <a:bodyPr/>
                    <a:lstStyle/>
                    <a:p>
                      <a:pPr algn="ctr" fontAlgn="ctr"/>
                      <a:r>
                        <a:rPr lang="fi-FI" sz="1200" b="0" i="0" u="none" strike="noStrike" dirty="0">
                          <a:solidFill>
                            <a:schemeClr val="tx1"/>
                          </a:solidFill>
                          <a:effectLst/>
                          <a:latin typeface="+mj-lt"/>
                        </a:rPr>
                        <a:t>24,20 €</a:t>
                      </a:r>
                    </a:p>
                  </a:txBody>
                  <a:tcPr marL="72000" marR="72000" marT="72000" marB="72000" anchor="ctr"/>
                </a:tc>
                <a:extLst>
                  <a:ext uri="{0D108BD9-81ED-4DB2-BD59-A6C34878D82A}">
                    <a16:rowId xmlns:a16="http://schemas.microsoft.com/office/drawing/2014/main" val="3158224625"/>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i-FI" sz="1200" b="1" i="0" u="none" strike="noStrike" kern="1200" dirty="0">
                          <a:solidFill>
                            <a:schemeClr val="tx1"/>
                          </a:solidFill>
                          <a:effectLst/>
                          <a:latin typeface="+mn-lt"/>
                          <a:ea typeface="+mn-ea"/>
                          <a:cs typeface="+mn-cs"/>
                        </a:rPr>
                        <a:t>Långnäs–Kapellskär</a:t>
                      </a:r>
                    </a:p>
                  </a:txBody>
                  <a:tcPr marL="72000" marR="72000" marT="72000" marB="7200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i-FI" sz="1100" b="0" i="1" u="none" strike="noStrike" kern="1200" dirty="0">
                          <a:solidFill>
                            <a:schemeClr val="tx1"/>
                          </a:solidFill>
                          <a:effectLst/>
                          <a:latin typeface="+mn-lt"/>
                          <a:ea typeface="+mn-ea"/>
                          <a:cs typeface="+mn-cs"/>
                        </a:rPr>
                        <a:t>-</a:t>
                      </a:r>
                    </a:p>
                  </a:txBody>
                  <a:tcPr marL="72000" marR="72000" marT="72000" marB="72000" anchor="ctr"/>
                </a:tc>
                <a:tc>
                  <a:txBody>
                    <a:bodyPr/>
                    <a:lstStyle/>
                    <a:p>
                      <a:pPr algn="ctr" fontAlgn="ctr"/>
                      <a:r>
                        <a:rPr lang="fi-FI" sz="1200" b="0" i="0" u="none" strike="noStrike" dirty="0">
                          <a:solidFill>
                            <a:schemeClr val="tx1"/>
                          </a:solidFill>
                          <a:effectLst/>
                          <a:latin typeface="+mj-lt"/>
                        </a:rPr>
                        <a:t>74,25 €</a:t>
                      </a:r>
                    </a:p>
                  </a:txBody>
                  <a:tcPr marL="72000" marR="72000" marT="72000" marB="72000" anchor="ctr"/>
                </a:tc>
                <a:extLst>
                  <a:ext uri="{0D108BD9-81ED-4DB2-BD59-A6C34878D82A}">
                    <a16:rowId xmlns:a16="http://schemas.microsoft.com/office/drawing/2014/main" val="2093503422"/>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i-FI" sz="1200" b="1" i="0" u="none" strike="noStrike" kern="1200" dirty="0">
                          <a:solidFill>
                            <a:schemeClr val="tx1"/>
                          </a:solidFill>
                          <a:effectLst/>
                          <a:latin typeface="+mn-lt"/>
                          <a:ea typeface="+mn-ea"/>
                          <a:cs typeface="+mn-cs"/>
                        </a:rPr>
                        <a:t>Helsinki–Tukholma</a:t>
                      </a:r>
                      <a:endParaRPr lang="fi-FI" sz="1200" b="0" i="0" u="none" strike="noStrike" kern="1200" dirty="0">
                        <a:solidFill>
                          <a:schemeClr val="tx1"/>
                        </a:solidFill>
                        <a:effectLst/>
                        <a:latin typeface="+mn-lt"/>
                        <a:ea typeface="+mn-ea"/>
                        <a:cs typeface="+mn-cs"/>
                      </a:endParaRPr>
                    </a:p>
                  </a:txBody>
                  <a:tcPr marL="72000" marR="72000" marT="72000" marB="72000" anchor="ctr"/>
                </a:tc>
                <a:tc>
                  <a:txBody>
                    <a:bodyPr/>
                    <a:lstStyle/>
                    <a:p>
                      <a:pPr algn="ctr" fontAlgn="ctr"/>
                      <a:r>
                        <a:rPr lang="fi-FI" sz="1200" b="0" i="0" u="none" strike="noStrike" dirty="0">
                          <a:solidFill>
                            <a:schemeClr val="tx1"/>
                          </a:solidFill>
                          <a:effectLst/>
                          <a:latin typeface="+mj-lt"/>
                        </a:rPr>
                        <a:t>82,00 €</a:t>
                      </a:r>
                    </a:p>
                  </a:txBody>
                  <a:tcPr marL="72000" marR="72000" marT="72000" marB="7200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i-FI" sz="1200" b="0" i="0" u="none" strike="noStrike" kern="1200" dirty="0">
                          <a:solidFill>
                            <a:schemeClr val="accent5">
                              <a:lumMod val="50000"/>
                            </a:schemeClr>
                          </a:solidFill>
                          <a:effectLst/>
                          <a:latin typeface="+mn-lt"/>
                          <a:ea typeface="+mn-ea"/>
                          <a:cs typeface="+mn-cs"/>
                        </a:rPr>
                        <a:t>176,50 €</a:t>
                      </a:r>
                    </a:p>
                  </a:txBody>
                  <a:tcPr marL="72000" marR="72000" marT="72000" marB="72000" anchor="ctr"/>
                </a:tc>
                <a:extLst>
                  <a:ext uri="{0D108BD9-81ED-4DB2-BD59-A6C34878D82A}">
                    <a16:rowId xmlns:a16="http://schemas.microsoft.com/office/drawing/2014/main" val="1571351205"/>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i-FI" sz="1200" b="1" i="0" u="none" strike="noStrike" kern="1200" dirty="0">
                          <a:solidFill>
                            <a:schemeClr val="tx1"/>
                          </a:solidFill>
                          <a:effectLst/>
                          <a:latin typeface="+mn-lt"/>
                          <a:ea typeface="+mn-ea"/>
                          <a:cs typeface="+mn-cs"/>
                        </a:rPr>
                        <a:t>Turku–Tukholma</a:t>
                      </a:r>
                      <a:endParaRPr lang="fi-FI" sz="1200" b="0" i="0" u="none" strike="noStrike" kern="1200" dirty="0">
                        <a:solidFill>
                          <a:schemeClr val="tx1"/>
                        </a:solidFill>
                        <a:effectLst/>
                        <a:latin typeface="+mn-lt"/>
                        <a:ea typeface="+mn-ea"/>
                        <a:cs typeface="+mn-cs"/>
                      </a:endParaRPr>
                    </a:p>
                  </a:txBody>
                  <a:tcPr marL="72000" marR="72000" marT="72000" marB="72000" anchor="ctr"/>
                </a:tc>
                <a:tc>
                  <a:txBody>
                    <a:bodyPr/>
                    <a:lstStyle/>
                    <a:p>
                      <a:pPr algn="ctr" fontAlgn="ctr"/>
                      <a:r>
                        <a:rPr lang="fi-FI" sz="1200" b="0" i="0" u="none" strike="noStrike" dirty="0">
                          <a:solidFill>
                            <a:schemeClr val="tx1"/>
                          </a:solidFill>
                          <a:effectLst/>
                          <a:latin typeface="+mj-lt"/>
                        </a:rPr>
                        <a:t>30,00 €</a:t>
                      </a:r>
                    </a:p>
                  </a:txBody>
                  <a:tcPr marL="72000" marR="72000" marT="72000" marB="72000" anchor="ctr"/>
                </a:tc>
                <a:tc>
                  <a:txBody>
                    <a:bodyPr/>
                    <a:lstStyle/>
                    <a:p>
                      <a:pPr algn="ctr" fontAlgn="ctr"/>
                      <a:r>
                        <a:rPr lang="fi-FI" sz="1200" b="0" i="0" u="none" strike="noStrike" dirty="0">
                          <a:solidFill>
                            <a:schemeClr val="tx1"/>
                          </a:solidFill>
                          <a:effectLst/>
                          <a:latin typeface="+mj-lt"/>
                        </a:rPr>
                        <a:t>70,00 €</a:t>
                      </a:r>
                    </a:p>
                  </a:txBody>
                  <a:tcPr marL="72000" marR="72000" marT="72000" marB="72000" anchor="ctr"/>
                </a:tc>
                <a:extLst>
                  <a:ext uri="{0D108BD9-81ED-4DB2-BD59-A6C34878D82A}">
                    <a16:rowId xmlns:a16="http://schemas.microsoft.com/office/drawing/2014/main" val="3190856522"/>
                  </a:ext>
                </a:extLst>
              </a:tr>
              <a:tr h="330792">
                <a:tc>
                  <a:txBody>
                    <a:bodyPr/>
                    <a:lstStyle/>
                    <a:p>
                      <a:pPr algn="l" fontAlgn="ctr"/>
                      <a:r>
                        <a:rPr lang="fi-FI" sz="1200" b="1" i="0" u="none" strike="noStrike" dirty="0">
                          <a:solidFill>
                            <a:schemeClr val="tx1"/>
                          </a:solidFill>
                          <a:effectLst/>
                          <a:latin typeface="+mj-lt"/>
                        </a:rPr>
                        <a:t>Naantali–Kapellskär </a:t>
                      </a:r>
                    </a:p>
                  </a:txBody>
                  <a:tcPr marL="72000" marR="72000" marT="72000" marB="72000" anchor="ctr"/>
                </a:tc>
                <a:tc>
                  <a:txBody>
                    <a:bodyPr/>
                    <a:lstStyle/>
                    <a:p>
                      <a:pPr algn="ctr" fontAlgn="ctr"/>
                      <a:r>
                        <a:rPr lang="fi-FI" sz="1100" b="0" i="1" u="none" strike="noStrike" dirty="0">
                          <a:solidFill>
                            <a:schemeClr val="tx1"/>
                          </a:solidFill>
                          <a:effectLst/>
                          <a:latin typeface="+mj-lt"/>
                        </a:rPr>
                        <a:t>-</a:t>
                      </a:r>
                    </a:p>
                  </a:txBody>
                  <a:tcPr marL="72000" marR="72000" marT="72000" marB="72000" anchor="ctr"/>
                </a:tc>
                <a:tc>
                  <a:txBody>
                    <a:bodyPr/>
                    <a:lstStyle/>
                    <a:p>
                      <a:pPr algn="ctr" fontAlgn="ctr"/>
                      <a:r>
                        <a:rPr lang="fi-FI" sz="1200" b="0" i="0" u="none" strike="noStrike" dirty="0">
                          <a:solidFill>
                            <a:schemeClr val="tx1"/>
                          </a:solidFill>
                          <a:effectLst/>
                          <a:latin typeface="+mj-lt"/>
                        </a:rPr>
                        <a:t>87,40 €</a:t>
                      </a:r>
                    </a:p>
                  </a:txBody>
                  <a:tcPr marL="72000" marR="72000" marT="72000" marB="72000" anchor="ctr"/>
                </a:tc>
                <a:extLst>
                  <a:ext uri="{0D108BD9-81ED-4DB2-BD59-A6C34878D82A}">
                    <a16:rowId xmlns:a16="http://schemas.microsoft.com/office/drawing/2014/main" val="1589531777"/>
                  </a:ext>
                </a:extLst>
              </a:tr>
              <a:tr h="0">
                <a:tc>
                  <a:txBody>
                    <a:bodyPr/>
                    <a:lstStyle/>
                    <a:p>
                      <a:pPr algn="l" fontAlgn="ctr"/>
                      <a:r>
                        <a:rPr lang="fi-FI" sz="1200" b="1" i="0" u="none" strike="noStrike" dirty="0">
                          <a:solidFill>
                            <a:schemeClr val="tx1"/>
                          </a:solidFill>
                          <a:effectLst/>
                          <a:latin typeface="+mj-lt"/>
                        </a:rPr>
                        <a:t>Vaasa</a:t>
                      </a:r>
                      <a:r>
                        <a:rPr lang="fi-FI" sz="1200" b="1" i="0" u="none" strike="noStrike" kern="1200" dirty="0">
                          <a:solidFill>
                            <a:schemeClr val="tx1"/>
                          </a:solidFill>
                          <a:effectLst/>
                          <a:latin typeface="+mn-lt"/>
                          <a:ea typeface="+mn-ea"/>
                          <a:cs typeface="+mn-cs"/>
                        </a:rPr>
                        <a:t>–</a:t>
                      </a:r>
                      <a:r>
                        <a:rPr lang="fi-FI" sz="1200" b="1" i="0" u="none" strike="noStrike" dirty="0">
                          <a:solidFill>
                            <a:schemeClr val="tx1"/>
                          </a:solidFill>
                          <a:effectLst/>
                          <a:latin typeface="+mj-lt"/>
                        </a:rPr>
                        <a:t>Uumaja </a:t>
                      </a:r>
                    </a:p>
                  </a:txBody>
                  <a:tcPr marL="72000" marR="72000" marT="72000" marB="72000" anchor="ctr"/>
                </a:tc>
                <a:tc>
                  <a:txBody>
                    <a:bodyPr/>
                    <a:lstStyle/>
                    <a:p>
                      <a:pPr algn="ctr" fontAlgn="ctr"/>
                      <a:r>
                        <a:rPr lang="fi-FI" sz="1200" b="0" i="0" u="none" strike="noStrike" dirty="0">
                          <a:solidFill>
                            <a:schemeClr val="tx1"/>
                          </a:solidFill>
                          <a:effectLst/>
                          <a:latin typeface="+mj-lt"/>
                        </a:rPr>
                        <a:t>40,00 €</a:t>
                      </a:r>
                    </a:p>
                  </a:txBody>
                  <a:tcPr marL="72000" marR="72000" marT="72000" marB="72000" anchor="ctr"/>
                </a:tc>
                <a:tc>
                  <a:txBody>
                    <a:bodyPr/>
                    <a:lstStyle/>
                    <a:p>
                      <a:pPr algn="ctr" fontAlgn="ctr"/>
                      <a:r>
                        <a:rPr lang="fi-FI" sz="1200" b="0" i="0" u="none" strike="noStrike" dirty="0">
                          <a:solidFill>
                            <a:schemeClr val="tx1"/>
                          </a:solidFill>
                          <a:effectLst/>
                          <a:latin typeface="+mj-lt"/>
                        </a:rPr>
                        <a:t>101,00 €</a:t>
                      </a:r>
                    </a:p>
                  </a:txBody>
                  <a:tcPr marL="72000" marR="72000" marT="72000" marB="72000" anchor="ctr"/>
                </a:tc>
                <a:extLst>
                  <a:ext uri="{0D108BD9-81ED-4DB2-BD59-A6C34878D82A}">
                    <a16:rowId xmlns:a16="http://schemas.microsoft.com/office/drawing/2014/main" val="3415471349"/>
                  </a:ext>
                </a:extLst>
              </a:tr>
            </a:tbl>
          </a:graphicData>
        </a:graphic>
      </p:graphicFrame>
      <p:sp>
        <p:nvSpPr>
          <p:cNvPr id="9" name="TextBox 8">
            <a:extLst>
              <a:ext uri="{FF2B5EF4-FFF2-40B4-BE49-F238E27FC236}">
                <a16:creationId xmlns:a16="http://schemas.microsoft.com/office/drawing/2014/main" id="{77893E32-179F-136C-9270-58CE891F3325}"/>
              </a:ext>
            </a:extLst>
          </p:cNvPr>
          <p:cNvSpPr txBox="1"/>
          <p:nvPr/>
        </p:nvSpPr>
        <p:spPr>
          <a:xfrm>
            <a:off x="509126" y="3651034"/>
            <a:ext cx="4885863" cy="492443"/>
          </a:xfrm>
          <a:prstGeom prst="rect">
            <a:avLst/>
          </a:prstGeom>
          <a:noFill/>
        </p:spPr>
        <p:txBody>
          <a:bodyPr wrap="square">
            <a:spAutoFit/>
          </a:bodyPr>
          <a:lstStyle/>
          <a:p>
            <a:pPr marL="0" indent="0">
              <a:buNone/>
            </a:pPr>
            <a:r>
              <a:rPr lang="fi-FI" sz="1300" b="1" i="1" dirty="0"/>
              <a:t>Taulukko 4. </a:t>
            </a:r>
            <a:r>
              <a:rPr lang="fi-FI" sz="1300" i="1" dirty="0"/>
              <a:t>Rahtitoiminnan ja matkustajatoiminnan keskimääräiset tulot laivayhtiöittäin vuonna 2021.</a:t>
            </a:r>
          </a:p>
        </p:txBody>
      </p:sp>
      <p:graphicFrame>
        <p:nvGraphicFramePr>
          <p:cNvPr id="10" name="Table 9">
            <a:extLst>
              <a:ext uri="{FF2B5EF4-FFF2-40B4-BE49-F238E27FC236}">
                <a16:creationId xmlns:a16="http://schemas.microsoft.com/office/drawing/2014/main" id="{8BFFE398-AEAA-DF4C-AD3B-52222E221BE6}"/>
              </a:ext>
            </a:extLst>
          </p:cNvPr>
          <p:cNvGraphicFramePr>
            <a:graphicFrameLocks noGrp="1"/>
          </p:cNvGraphicFramePr>
          <p:nvPr>
            <p:extLst>
              <p:ext uri="{D42A27DB-BD31-4B8C-83A1-F6EECF244321}">
                <p14:modId xmlns:p14="http://schemas.microsoft.com/office/powerpoint/2010/main" val="1616751833"/>
              </p:ext>
            </p:extLst>
          </p:nvPr>
        </p:nvGraphicFramePr>
        <p:xfrm>
          <a:off x="618202" y="4191877"/>
          <a:ext cx="4803946" cy="1457280"/>
        </p:xfrm>
        <a:graphic>
          <a:graphicData uri="http://schemas.openxmlformats.org/drawingml/2006/table">
            <a:tbl>
              <a:tblPr firstRow="1" bandRow="1">
                <a:tableStyleId>{5C22544A-7EE6-4342-B048-85BDC9FD1C3A}</a:tableStyleId>
              </a:tblPr>
              <a:tblGrid>
                <a:gridCol w="1376127">
                  <a:extLst>
                    <a:ext uri="{9D8B030D-6E8A-4147-A177-3AD203B41FA5}">
                      <a16:colId xmlns:a16="http://schemas.microsoft.com/office/drawing/2014/main" val="3665127190"/>
                    </a:ext>
                  </a:extLst>
                </a:gridCol>
                <a:gridCol w="1656784">
                  <a:extLst>
                    <a:ext uri="{9D8B030D-6E8A-4147-A177-3AD203B41FA5}">
                      <a16:colId xmlns:a16="http://schemas.microsoft.com/office/drawing/2014/main" val="677869801"/>
                    </a:ext>
                  </a:extLst>
                </a:gridCol>
                <a:gridCol w="1771035">
                  <a:extLst>
                    <a:ext uri="{9D8B030D-6E8A-4147-A177-3AD203B41FA5}">
                      <a16:colId xmlns:a16="http://schemas.microsoft.com/office/drawing/2014/main" val="117770781"/>
                    </a:ext>
                  </a:extLst>
                </a:gridCol>
              </a:tblGrid>
              <a:tr h="449602">
                <a:tc>
                  <a:txBody>
                    <a:bodyPr/>
                    <a:lstStyle/>
                    <a:p>
                      <a:pPr algn="l" fontAlgn="ctr"/>
                      <a:endParaRPr lang="fi-FI" sz="1200" b="1" i="0" u="none" strike="noStrike" dirty="0">
                        <a:solidFill>
                          <a:schemeClr val="bg1"/>
                        </a:solidFill>
                        <a:effectLst/>
                        <a:latin typeface="+mj-lt"/>
                      </a:endParaRPr>
                    </a:p>
                  </a:txBody>
                  <a:tcPr marL="72000" marR="72000" marT="72000" marB="72000" anchor="ctr"/>
                </a:tc>
                <a:tc>
                  <a:txBody>
                    <a:bodyPr/>
                    <a:lstStyle/>
                    <a:p>
                      <a:pPr algn="l" fontAlgn="ctr"/>
                      <a:r>
                        <a:rPr lang="fi-FI" sz="1200" b="1" u="none" strike="noStrike" dirty="0">
                          <a:solidFill>
                            <a:schemeClr val="bg1"/>
                          </a:solidFill>
                          <a:effectLst/>
                          <a:latin typeface="+mj-lt"/>
                        </a:rPr>
                        <a:t>Rahtitoiminnan tulot rahtiyksikköä kohden</a:t>
                      </a:r>
                    </a:p>
                  </a:txBody>
                  <a:tcPr marL="72000" marR="72000" marT="72000" marB="72000" anchor="ctr"/>
                </a:tc>
                <a:tc>
                  <a:txBody>
                    <a:bodyPr/>
                    <a:lstStyle/>
                    <a:p>
                      <a:pPr algn="l" fontAlgn="ctr"/>
                      <a:r>
                        <a:rPr lang="fi-FI" sz="1200" b="1" u="none" strike="noStrike" dirty="0">
                          <a:solidFill>
                            <a:schemeClr val="bg1"/>
                          </a:solidFill>
                          <a:effectLst/>
                          <a:latin typeface="+mj-lt"/>
                        </a:rPr>
                        <a:t>Matkustajatoiminnan tulot matkustajaa kohden</a:t>
                      </a:r>
                    </a:p>
                  </a:txBody>
                  <a:tcPr marL="72000" marR="72000" marT="72000" marB="72000" anchor="ctr"/>
                </a:tc>
                <a:extLst>
                  <a:ext uri="{0D108BD9-81ED-4DB2-BD59-A6C34878D82A}">
                    <a16:rowId xmlns:a16="http://schemas.microsoft.com/office/drawing/2014/main" val="1833527731"/>
                  </a:ext>
                </a:extLst>
              </a:tr>
              <a:tr h="224801">
                <a:tc>
                  <a:txBody>
                    <a:bodyPr/>
                    <a:lstStyle/>
                    <a:p>
                      <a:pPr algn="l" fontAlgn="ctr"/>
                      <a:r>
                        <a:rPr lang="fi-FI" sz="1200" b="1" i="0" u="none" strike="noStrike" dirty="0">
                          <a:solidFill>
                            <a:schemeClr val="tx1"/>
                          </a:solidFill>
                          <a:effectLst/>
                          <a:latin typeface="+mj-lt"/>
                        </a:rPr>
                        <a:t>Viking Line</a:t>
                      </a:r>
                    </a:p>
                  </a:txBody>
                  <a:tcPr marL="36000" marR="36000" marT="36000" marB="36000" anchor="ctr"/>
                </a:tc>
                <a:tc>
                  <a:txBody>
                    <a:bodyPr/>
                    <a:lstStyle/>
                    <a:p>
                      <a:pPr algn="ctr" fontAlgn="ctr"/>
                      <a:r>
                        <a:rPr lang="fi-FI" sz="1200" b="0" i="0" u="none" strike="noStrike" dirty="0">
                          <a:solidFill>
                            <a:schemeClr val="tx1"/>
                          </a:solidFill>
                          <a:effectLst/>
                          <a:latin typeface="+mj-lt"/>
                        </a:rPr>
                        <a:t>318 €</a:t>
                      </a:r>
                    </a:p>
                  </a:txBody>
                  <a:tcPr marL="36000" marR="36000" marT="36000" marB="36000" anchor="ctr"/>
                </a:tc>
                <a:tc>
                  <a:txBody>
                    <a:bodyPr/>
                    <a:lstStyle/>
                    <a:p>
                      <a:pPr algn="ctr" fontAlgn="ctr"/>
                      <a:r>
                        <a:rPr lang="fi-FI" sz="1200" b="0" i="0" u="none" strike="noStrike" dirty="0">
                          <a:solidFill>
                            <a:schemeClr val="tx1"/>
                          </a:solidFill>
                          <a:effectLst/>
                          <a:latin typeface="+mj-lt"/>
                        </a:rPr>
                        <a:t>93 €</a:t>
                      </a:r>
                    </a:p>
                  </a:txBody>
                  <a:tcPr marL="36000" marR="36000" marT="36000" marB="36000" anchor="ctr"/>
                </a:tc>
                <a:extLst>
                  <a:ext uri="{0D108BD9-81ED-4DB2-BD59-A6C34878D82A}">
                    <a16:rowId xmlns:a16="http://schemas.microsoft.com/office/drawing/2014/main" val="1382799115"/>
                  </a:ext>
                </a:extLst>
              </a:tr>
              <a:tr h="224801">
                <a:tc>
                  <a:txBody>
                    <a:bodyPr/>
                    <a:lstStyle/>
                    <a:p>
                      <a:pPr algn="l" fontAlgn="ctr"/>
                      <a:r>
                        <a:rPr lang="fi-FI" sz="1200" b="1" i="0" u="none" strike="noStrike" dirty="0">
                          <a:solidFill>
                            <a:schemeClr val="tx1"/>
                          </a:solidFill>
                          <a:effectLst/>
                          <a:latin typeface="+mj-lt"/>
                        </a:rPr>
                        <a:t>Tallink Silja</a:t>
                      </a:r>
                    </a:p>
                  </a:txBody>
                  <a:tcPr marL="36000" marR="36000" marT="36000" marB="36000" anchor="ctr"/>
                </a:tc>
                <a:tc>
                  <a:txBody>
                    <a:bodyPr/>
                    <a:lstStyle/>
                    <a:p>
                      <a:pPr algn="ctr" fontAlgn="ctr"/>
                      <a:r>
                        <a:rPr lang="fi-FI" sz="1200" b="0" i="0" u="none" strike="noStrike" kern="1200" dirty="0">
                          <a:solidFill>
                            <a:schemeClr val="tx1"/>
                          </a:solidFill>
                          <a:effectLst/>
                          <a:latin typeface="+mn-lt"/>
                          <a:ea typeface="+mn-ea"/>
                          <a:cs typeface="+mn-cs"/>
                        </a:rPr>
                        <a:t>257 €</a:t>
                      </a:r>
                    </a:p>
                  </a:txBody>
                  <a:tcPr marL="36000" marR="36000" marT="36000" marB="36000" anchor="ctr"/>
                </a:tc>
                <a:tc>
                  <a:txBody>
                    <a:bodyPr/>
                    <a:lstStyle/>
                    <a:p>
                      <a:pPr algn="ctr" fontAlgn="ctr"/>
                      <a:r>
                        <a:rPr lang="fi-FI" sz="1200" b="0" i="0" u="none" strike="noStrike" dirty="0">
                          <a:solidFill>
                            <a:schemeClr val="tx1"/>
                          </a:solidFill>
                          <a:effectLst/>
                          <a:latin typeface="+mj-lt"/>
                        </a:rPr>
                        <a:t>129 €</a:t>
                      </a:r>
                    </a:p>
                  </a:txBody>
                  <a:tcPr marL="36000" marR="36000" marT="36000" marB="36000" anchor="ctr"/>
                </a:tc>
                <a:extLst>
                  <a:ext uri="{0D108BD9-81ED-4DB2-BD59-A6C34878D82A}">
                    <a16:rowId xmlns:a16="http://schemas.microsoft.com/office/drawing/2014/main" val="1673407541"/>
                  </a:ext>
                </a:extLst>
              </a:tr>
              <a:tr h="224801">
                <a:tc>
                  <a:txBody>
                    <a:bodyPr/>
                    <a:lstStyle/>
                    <a:p>
                      <a:pPr algn="l" fontAlgn="ctr"/>
                      <a:r>
                        <a:rPr lang="fi-FI" sz="1200" b="1" i="0" u="none" strike="noStrike" dirty="0" err="1">
                          <a:solidFill>
                            <a:schemeClr val="tx1"/>
                          </a:solidFill>
                          <a:effectLst/>
                          <a:latin typeface="+mj-lt"/>
                        </a:rPr>
                        <a:t>Wasaline</a:t>
                      </a:r>
                      <a:endParaRPr lang="fi-FI" sz="1200" b="1" i="0" u="none" strike="noStrike" dirty="0">
                        <a:solidFill>
                          <a:schemeClr val="tx1"/>
                        </a:solidFill>
                        <a:effectLst/>
                        <a:latin typeface="+mj-lt"/>
                      </a:endParaRPr>
                    </a:p>
                  </a:txBody>
                  <a:tcPr marL="36000" marR="36000" marT="36000" marB="36000" anchor="ctr"/>
                </a:tc>
                <a:tc>
                  <a:txBody>
                    <a:bodyPr/>
                    <a:lstStyle/>
                    <a:p>
                      <a:pPr algn="ctr" fontAlgn="ctr"/>
                      <a:r>
                        <a:rPr lang="fi-FI" sz="1200" b="0" i="0" u="none" strike="noStrike" dirty="0">
                          <a:solidFill>
                            <a:schemeClr val="tx1"/>
                          </a:solidFill>
                          <a:effectLst/>
                          <a:latin typeface="+mj-lt"/>
                        </a:rPr>
                        <a:t>286 €</a:t>
                      </a:r>
                    </a:p>
                  </a:txBody>
                  <a:tcPr marL="36000" marR="36000" marT="36000" marB="36000" anchor="ctr"/>
                </a:tc>
                <a:tc>
                  <a:txBody>
                    <a:bodyPr/>
                    <a:lstStyle/>
                    <a:p>
                      <a:pPr algn="ctr" fontAlgn="ctr"/>
                      <a:r>
                        <a:rPr lang="fi-FI" sz="1200" b="0" i="0" u="none" strike="noStrike" dirty="0">
                          <a:solidFill>
                            <a:schemeClr val="tx1"/>
                          </a:solidFill>
                          <a:effectLst/>
                          <a:latin typeface="+mj-lt"/>
                        </a:rPr>
                        <a:t>96 €</a:t>
                      </a:r>
                    </a:p>
                  </a:txBody>
                  <a:tcPr marL="36000" marR="36000" marT="36000" marB="36000" anchor="ctr"/>
                </a:tc>
                <a:extLst>
                  <a:ext uri="{0D108BD9-81ED-4DB2-BD59-A6C34878D82A}">
                    <a16:rowId xmlns:a16="http://schemas.microsoft.com/office/drawing/2014/main" val="2093503422"/>
                  </a:ext>
                </a:extLst>
              </a:tr>
            </a:tbl>
          </a:graphicData>
        </a:graphic>
      </p:graphicFrame>
      <p:sp>
        <p:nvSpPr>
          <p:cNvPr id="11" name="TextBox 10">
            <a:extLst>
              <a:ext uri="{FF2B5EF4-FFF2-40B4-BE49-F238E27FC236}">
                <a16:creationId xmlns:a16="http://schemas.microsoft.com/office/drawing/2014/main" id="{FFE4F349-3007-CCEB-FF33-4B65C57BAD08}"/>
              </a:ext>
            </a:extLst>
          </p:cNvPr>
          <p:cNvSpPr txBox="1"/>
          <p:nvPr/>
        </p:nvSpPr>
        <p:spPr>
          <a:xfrm>
            <a:off x="5845705" y="1414154"/>
            <a:ext cx="5920596" cy="492443"/>
          </a:xfrm>
          <a:prstGeom prst="rect">
            <a:avLst/>
          </a:prstGeom>
          <a:noFill/>
        </p:spPr>
        <p:txBody>
          <a:bodyPr wrap="square">
            <a:spAutoFit/>
          </a:bodyPr>
          <a:lstStyle/>
          <a:p>
            <a:pPr marL="0" indent="0">
              <a:buNone/>
            </a:pPr>
            <a:r>
              <a:rPr lang="fi-FI" sz="1300" b="1" i="1" dirty="0"/>
              <a:t>Taulukko 5. </a:t>
            </a:r>
            <a:r>
              <a:rPr lang="fi-FI" sz="1300" i="1" dirty="0"/>
              <a:t>Keskiviikkona 22.3.2023 tehtävän yhdensuuntaisen reittimatkan edullisimpia hintoja laivayhtiöiden matkahakujen perusteella.</a:t>
            </a:r>
          </a:p>
        </p:txBody>
      </p:sp>
      <p:sp>
        <p:nvSpPr>
          <p:cNvPr id="12" name="Text Placeholder 2">
            <a:extLst>
              <a:ext uri="{FF2B5EF4-FFF2-40B4-BE49-F238E27FC236}">
                <a16:creationId xmlns:a16="http://schemas.microsoft.com/office/drawing/2014/main" id="{1436FE2E-AB7D-CA59-3B03-A1CB1F32CB15}"/>
              </a:ext>
            </a:extLst>
          </p:cNvPr>
          <p:cNvSpPr>
            <a:spLocks noGrp="1"/>
          </p:cNvSpPr>
          <p:nvPr>
            <p:ph type="body" sz="quarter" idx="13"/>
          </p:nvPr>
        </p:nvSpPr>
        <p:spPr>
          <a:xfrm>
            <a:off x="636444" y="1660375"/>
            <a:ext cx="4947610" cy="1691831"/>
          </a:xfrm>
        </p:spPr>
        <p:txBody>
          <a:bodyPr/>
          <a:lstStyle/>
          <a:p>
            <a:pPr marL="0" indent="0">
              <a:buNone/>
            </a:pPr>
            <a:r>
              <a:rPr lang="fi-FI" sz="1300" dirty="0"/>
              <a:t>Laivamatkojen hinnat vaihtelevat matkustusajankohdan ja reitin mukaan laivayhtiöittäin. Matkalipun lisäksi matkustajat käyttävät laivamatkalla rahaa hyttiin, ruokaan, juomaan ja ostoksiin. Keskimääräinen kulu matkustajaa kohden on 100 euron suuruusluokkaa (taulukko 4). Yksittäisen reittimatkan hinta riippuu matkan pituudesta (taulukko 5). Ajoneuvon kuljetushinta riippuu ajoneuvon koosta ja matkan pituudesta. </a:t>
            </a:r>
          </a:p>
          <a:p>
            <a:pPr marL="0" indent="0">
              <a:buNone/>
            </a:pPr>
            <a:r>
              <a:rPr lang="fi-FI" sz="1300" dirty="0"/>
              <a:t>Rahtiyksiköiden kuljetushintoja ei esitetä laivamatkojen sivuilla. </a:t>
            </a:r>
          </a:p>
          <a:p>
            <a:pPr marL="0" indent="0">
              <a:buNone/>
            </a:pPr>
            <a:endParaRPr lang="fi-FI" sz="1400" dirty="0"/>
          </a:p>
          <a:p>
            <a:pPr marL="342900" indent="-342900">
              <a:buFont typeface="+mj-lt"/>
              <a:buAutoNum type="arabicPeriod"/>
            </a:pPr>
            <a:endParaRPr lang="fi-FI" sz="1400" dirty="0"/>
          </a:p>
        </p:txBody>
      </p:sp>
      <p:sp>
        <p:nvSpPr>
          <p:cNvPr id="13" name="TextBox 12">
            <a:extLst>
              <a:ext uri="{FF2B5EF4-FFF2-40B4-BE49-F238E27FC236}">
                <a16:creationId xmlns:a16="http://schemas.microsoft.com/office/drawing/2014/main" id="{E0D73908-E770-56CE-FE01-F1B4545B1ECD}"/>
              </a:ext>
            </a:extLst>
          </p:cNvPr>
          <p:cNvSpPr txBox="1"/>
          <p:nvPr/>
        </p:nvSpPr>
        <p:spPr>
          <a:xfrm>
            <a:off x="509126" y="6031473"/>
            <a:ext cx="3907860" cy="261610"/>
          </a:xfrm>
          <a:prstGeom prst="rect">
            <a:avLst/>
          </a:prstGeom>
          <a:noFill/>
        </p:spPr>
        <p:txBody>
          <a:bodyPr wrap="square">
            <a:spAutoFit/>
          </a:bodyPr>
          <a:lstStyle/>
          <a:p>
            <a:pPr algn="l"/>
            <a:r>
              <a:rPr lang="fi-FI" sz="1100" b="0" i="1" dirty="0">
                <a:solidFill>
                  <a:srgbClr val="000000"/>
                </a:solidFill>
                <a:effectLst/>
              </a:rPr>
              <a:t>Tietolähteet: Laivayhtiöiden matkahaut ja talousraportit.</a:t>
            </a:r>
          </a:p>
        </p:txBody>
      </p:sp>
    </p:spTree>
    <p:extLst>
      <p:ext uri="{BB962C8B-B14F-4D97-AF65-F5344CB8AC3E}">
        <p14:creationId xmlns:p14="http://schemas.microsoft.com/office/powerpoint/2010/main" val="3173828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36FD-4B59-9744-36B4-4389A2C92D9A}"/>
              </a:ext>
            </a:extLst>
          </p:cNvPr>
          <p:cNvSpPr>
            <a:spLocks noGrp="1"/>
          </p:cNvSpPr>
          <p:nvPr>
            <p:ph type="title"/>
          </p:nvPr>
        </p:nvSpPr>
        <p:spPr/>
        <p:txBody>
          <a:bodyPr/>
          <a:lstStyle/>
          <a:p>
            <a:r>
              <a:rPr lang="fi-FI" dirty="0"/>
              <a:t>Päästökaupan piiriin tulevat päästöt</a:t>
            </a:r>
          </a:p>
        </p:txBody>
      </p:sp>
      <p:sp>
        <p:nvSpPr>
          <p:cNvPr id="3" name="Text Placeholder 2">
            <a:extLst>
              <a:ext uri="{FF2B5EF4-FFF2-40B4-BE49-F238E27FC236}">
                <a16:creationId xmlns:a16="http://schemas.microsoft.com/office/drawing/2014/main" id="{BDA735CD-A96A-718C-3DBB-F0076C0951A8}"/>
              </a:ext>
            </a:extLst>
          </p:cNvPr>
          <p:cNvSpPr>
            <a:spLocks noGrp="1"/>
          </p:cNvSpPr>
          <p:nvPr>
            <p:ph type="body" sz="quarter" idx="13"/>
          </p:nvPr>
        </p:nvSpPr>
        <p:spPr>
          <a:xfrm>
            <a:off x="540481" y="1533108"/>
            <a:ext cx="5029527" cy="4803037"/>
          </a:xfrm>
        </p:spPr>
        <p:txBody>
          <a:bodyPr/>
          <a:lstStyle/>
          <a:p>
            <a:pPr marL="0" indent="0">
              <a:buNone/>
            </a:pPr>
            <a:r>
              <a:rPr lang="fi-FI" sz="1300" dirty="0"/>
              <a:t>Taulukossa 6 esitetään arviot nyt tehtävälle tarkastelulle merkityksellisistä päästökaupan piiriin tulevista Ahvenanmaan alusliikenteen CO</a:t>
            </a:r>
            <a:r>
              <a:rPr lang="fi-FI" sz="1300" baseline="-25000" dirty="0"/>
              <a:t>2</a:t>
            </a:r>
            <a:r>
              <a:rPr lang="fi-FI" sz="1300" dirty="0"/>
              <a:t>-päästöistä. Näitä päästömääriä vastaavat päästöoikeudet tulee palauttaa 40 prosenttisesti vuonna 2024, 70 prosenttisesti vuonna 2025 ja täysimääräisesti vuodesta 2026 alkaen. </a:t>
            </a:r>
          </a:p>
          <a:p>
            <a:pPr marL="0" indent="0">
              <a:buNone/>
            </a:pPr>
            <a:r>
              <a:rPr lang="fi-FI" sz="1300" dirty="0"/>
              <a:t>Arviot perustuvat laivayhtiöiden MRV-asetuksen mukaan vuodelta 2021 raportoimiin aluskohtaisiin tietoihin seuraavin tarkennuksin:</a:t>
            </a:r>
          </a:p>
          <a:p>
            <a:r>
              <a:rPr lang="fi-FI" sz="1300" dirty="0"/>
              <a:t>Turku/Naantali–Tukholma/</a:t>
            </a:r>
            <a:r>
              <a:rPr lang="fi-FI" sz="1300" dirty="0" err="1"/>
              <a:t>Kappelskär</a:t>
            </a:r>
            <a:r>
              <a:rPr lang="fi-FI" sz="1300" dirty="0"/>
              <a:t> -reiteillä 50 % alusten päästöistä syntyy Manner-Suomi–Ahvenanmaa välillä</a:t>
            </a:r>
          </a:p>
          <a:p>
            <a:r>
              <a:rPr lang="fi-FI" sz="1300" dirty="0"/>
              <a:t>Helsinki–Tukholma -reiteillä 60 % alusten päästöistä syntyy Manner-Suomi–Ahvenanmaa välillä</a:t>
            </a:r>
          </a:p>
          <a:p>
            <a:r>
              <a:rPr lang="fi-FI" sz="1300" dirty="0"/>
              <a:t>Eräiden uusien alusten päästöt on arvioitu sisaralusten päästöjen perusteella tai osavuosiraportoinnista.</a:t>
            </a:r>
          </a:p>
          <a:p>
            <a:pPr marL="0" indent="0">
              <a:buNone/>
            </a:pPr>
            <a:r>
              <a:rPr lang="fi-FI" sz="1300" dirty="0"/>
              <a:t>Päästökauppa koskee yli 5 000 GT aluksia. Ahvenanmaalla käyvistä aluksista rajauksen piiriin sisältyy lähinnä matkustaja-autolauttoja. Ahvenanmaan rahtialusliikennettä yli 5 000 GT aluksilla on rajallinen määrä (esimerkiksi Långnäs–Naantali-reitin </a:t>
            </a:r>
            <a:r>
              <a:rPr lang="fi-FI" sz="1300" dirty="0" err="1"/>
              <a:t>RoRo</a:t>
            </a:r>
            <a:r>
              <a:rPr lang="fi-FI" sz="1300" dirty="0"/>
              <a:t>-liikenne). Päästökaupan ulkopuolelle jää rajaa pienemmän aluskoon perusteella ainakin alkuvaiheessa suuri osa Ahvenanmaan rahtialusliikennettä mm. </a:t>
            </a:r>
            <a:r>
              <a:rPr lang="fi-FI" sz="1300" dirty="0" err="1"/>
              <a:t>Färjsundin</a:t>
            </a:r>
            <a:r>
              <a:rPr lang="fi-FI" sz="1300" dirty="0"/>
              <a:t> satamasta sekä koko yhteysalusliikenne. </a:t>
            </a:r>
          </a:p>
          <a:p>
            <a:pPr marL="0" indent="0">
              <a:buNone/>
            </a:pPr>
            <a:endParaRPr lang="fi-FI" sz="1400" dirty="0"/>
          </a:p>
          <a:p>
            <a:pPr marL="342900" indent="-342900">
              <a:buFont typeface="+mj-lt"/>
              <a:buAutoNum type="arabicPeriod"/>
            </a:pPr>
            <a:endParaRPr lang="fi-FI" sz="1400" dirty="0"/>
          </a:p>
          <a:p>
            <a:pPr marL="342900" indent="-342900">
              <a:buFont typeface="+mj-lt"/>
              <a:buAutoNum type="arabicPeriod"/>
            </a:pPr>
            <a:endParaRPr lang="fi-FI" sz="1400" dirty="0"/>
          </a:p>
          <a:p>
            <a:pPr marL="342900" indent="-342900">
              <a:buFont typeface="+mj-lt"/>
              <a:buAutoNum type="arabicPeriod"/>
            </a:pPr>
            <a:endParaRPr lang="fi-FI" sz="1400" dirty="0"/>
          </a:p>
          <a:p>
            <a:pPr marL="342900" indent="-342900">
              <a:buFont typeface="+mj-lt"/>
              <a:buAutoNum type="arabicPeriod"/>
            </a:pPr>
            <a:endParaRPr lang="fi-FI" sz="1400" dirty="0"/>
          </a:p>
        </p:txBody>
      </p:sp>
      <p:sp>
        <p:nvSpPr>
          <p:cNvPr id="5" name="Date Placeholder 4">
            <a:extLst>
              <a:ext uri="{FF2B5EF4-FFF2-40B4-BE49-F238E27FC236}">
                <a16:creationId xmlns:a16="http://schemas.microsoft.com/office/drawing/2014/main" id="{65BA3C8B-81BC-1ED5-058C-BF3D9AB8D131}"/>
              </a:ext>
            </a:extLst>
          </p:cNvPr>
          <p:cNvSpPr>
            <a:spLocks noGrp="1"/>
          </p:cNvSpPr>
          <p:nvPr>
            <p:ph type="dt" sz="half" idx="15"/>
          </p:nvPr>
        </p:nvSpPr>
        <p:spPr/>
        <p:txBody>
          <a:bodyPr/>
          <a:lstStyle/>
          <a:p>
            <a:fld id="{BB64B3D9-C2DF-4D3B-A309-126ACDE1AB83}" type="datetime1">
              <a:rPr lang="fi-FI" smtClean="0"/>
              <a:t>13.3.2023</a:t>
            </a:fld>
            <a:endParaRPr lang="fi-FI"/>
          </a:p>
        </p:txBody>
      </p:sp>
      <p:sp>
        <p:nvSpPr>
          <p:cNvPr id="6" name="Footer Placeholder 5">
            <a:extLst>
              <a:ext uri="{FF2B5EF4-FFF2-40B4-BE49-F238E27FC236}">
                <a16:creationId xmlns:a16="http://schemas.microsoft.com/office/drawing/2014/main" id="{746A69A6-BE66-1377-17E2-F1B557010760}"/>
              </a:ext>
            </a:extLst>
          </p:cNvPr>
          <p:cNvSpPr>
            <a:spLocks noGrp="1"/>
          </p:cNvSpPr>
          <p:nvPr>
            <p:ph type="ftr" sz="quarter" idx="16"/>
          </p:nvPr>
        </p:nvSpPr>
        <p:spPr/>
        <p:txBody>
          <a:bodyPr/>
          <a:lstStyle/>
          <a:p>
            <a:endParaRPr lang="fi-FI" dirty="0"/>
          </a:p>
        </p:txBody>
      </p:sp>
      <p:sp>
        <p:nvSpPr>
          <p:cNvPr id="7" name="Slide Number Placeholder 6">
            <a:extLst>
              <a:ext uri="{FF2B5EF4-FFF2-40B4-BE49-F238E27FC236}">
                <a16:creationId xmlns:a16="http://schemas.microsoft.com/office/drawing/2014/main" id="{F7BF6FAB-9385-82B4-2A05-BB119401672E}"/>
              </a:ext>
            </a:extLst>
          </p:cNvPr>
          <p:cNvSpPr>
            <a:spLocks noGrp="1"/>
          </p:cNvSpPr>
          <p:nvPr>
            <p:ph type="sldNum" sz="quarter" idx="17"/>
          </p:nvPr>
        </p:nvSpPr>
        <p:spPr/>
        <p:txBody>
          <a:bodyPr/>
          <a:lstStyle/>
          <a:p>
            <a:fld id="{628F3778-6073-48C0-8E18-EFC09B82139A}" type="slidenum">
              <a:rPr lang="fi-FI" smtClean="0"/>
              <a:pPr/>
              <a:t>8</a:t>
            </a:fld>
            <a:endParaRPr lang="fi-FI"/>
          </a:p>
        </p:txBody>
      </p:sp>
      <p:graphicFrame>
        <p:nvGraphicFramePr>
          <p:cNvPr id="10" name="Table 9">
            <a:extLst>
              <a:ext uri="{FF2B5EF4-FFF2-40B4-BE49-F238E27FC236}">
                <a16:creationId xmlns:a16="http://schemas.microsoft.com/office/drawing/2014/main" id="{4C752D04-71BC-B453-F986-3CBA1F6887C3}"/>
              </a:ext>
            </a:extLst>
          </p:cNvPr>
          <p:cNvGraphicFramePr>
            <a:graphicFrameLocks noGrp="1"/>
          </p:cNvGraphicFramePr>
          <p:nvPr>
            <p:extLst>
              <p:ext uri="{D42A27DB-BD31-4B8C-83A1-F6EECF244321}">
                <p14:modId xmlns:p14="http://schemas.microsoft.com/office/powerpoint/2010/main" val="2247854063"/>
              </p:ext>
            </p:extLst>
          </p:nvPr>
        </p:nvGraphicFramePr>
        <p:xfrm>
          <a:off x="6000702" y="2040642"/>
          <a:ext cx="5627298" cy="3660361"/>
        </p:xfrm>
        <a:graphic>
          <a:graphicData uri="http://schemas.openxmlformats.org/drawingml/2006/table">
            <a:tbl>
              <a:tblPr firstRow="1" bandRow="1">
                <a:tableStyleId>{5C22544A-7EE6-4342-B048-85BDC9FD1C3A}</a:tableStyleId>
              </a:tblPr>
              <a:tblGrid>
                <a:gridCol w="2432098">
                  <a:extLst>
                    <a:ext uri="{9D8B030D-6E8A-4147-A177-3AD203B41FA5}">
                      <a16:colId xmlns:a16="http://schemas.microsoft.com/office/drawing/2014/main" val="3665127190"/>
                    </a:ext>
                  </a:extLst>
                </a:gridCol>
                <a:gridCol w="1126836">
                  <a:extLst>
                    <a:ext uri="{9D8B030D-6E8A-4147-A177-3AD203B41FA5}">
                      <a16:colId xmlns:a16="http://schemas.microsoft.com/office/drawing/2014/main" val="677869801"/>
                    </a:ext>
                  </a:extLst>
                </a:gridCol>
                <a:gridCol w="1237673">
                  <a:extLst>
                    <a:ext uri="{9D8B030D-6E8A-4147-A177-3AD203B41FA5}">
                      <a16:colId xmlns:a16="http://schemas.microsoft.com/office/drawing/2014/main" val="117770781"/>
                    </a:ext>
                  </a:extLst>
                </a:gridCol>
                <a:gridCol w="830691">
                  <a:extLst>
                    <a:ext uri="{9D8B030D-6E8A-4147-A177-3AD203B41FA5}">
                      <a16:colId xmlns:a16="http://schemas.microsoft.com/office/drawing/2014/main" val="1413646571"/>
                    </a:ext>
                  </a:extLst>
                </a:gridCol>
              </a:tblGrid>
              <a:tr h="788125">
                <a:tc>
                  <a:txBody>
                    <a:bodyPr/>
                    <a:lstStyle/>
                    <a:p>
                      <a:pPr algn="l" fontAlgn="ctr"/>
                      <a:endParaRPr lang="fi-FI" sz="1200" b="1" i="0" u="none" strike="noStrike" dirty="0">
                        <a:solidFill>
                          <a:schemeClr val="bg1"/>
                        </a:solidFill>
                        <a:effectLst/>
                        <a:latin typeface="+mj-lt"/>
                      </a:endParaRPr>
                    </a:p>
                  </a:txBody>
                  <a:tcPr marL="72000" marR="72000" marT="72000" marB="72000" anchor="ctr"/>
                </a:tc>
                <a:tc>
                  <a:txBody>
                    <a:bodyPr/>
                    <a:lstStyle/>
                    <a:p>
                      <a:pPr algn="l" fontAlgn="ctr"/>
                      <a:r>
                        <a:rPr lang="fi-FI" sz="1200" b="1" u="none" strike="noStrike" dirty="0">
                          <a:solidFill>
                            <a:schemeClr val="bg1"/>
                          </a:solidFill>
                          <a:effectLst/>
                          <a:latin typeface="+mj-lt"/>
                        </a:rPr>
                        <a:t>Manner-Suomi– Ahvenanmaa</a:t>
                      </a:r>
                    </a:p>
                  </a:txBody>
                  <a:tcPr marL="72000" marR="72000" marT="72000" marB="72000" anchor="ctr"/>
                </a:tc>
                <a:tc>
                  <a:txBody>
                    <a:bodyPr/>
                    <a:lstStyle/>
                    <a:p>
                      <a:pPr algn="l" fontAlgn="ctr"/>
                      <a:r>
                        <a:rPr lang="fi-FI" sz="1200" b="1" u="none" strike="noStrike" dirty="0">
                          <a:solidFill>
                            <a:schemeClr val="bg1"/>
                          </a:solidFill>
                          <a:effectLst/>
                          <a:latin typeface="+mj-lt"/>
                        </a:rPr>
                        <a:t>Ahvenanmaa</a:t>
                      </a:r>
                      <a:r>
                        <a:rPr lang="fi-FI" sz="1200" b="1" u="none" strike="noStrike" kern="1200" dirty="0">
                          <a:solidFill>
                            <a:schemeClr val="bg1"/>
                          </a:solidFill>
                          <a:effectLst/>
                          <a:latin typeface="+mn-lt"/>
                          <a:ea typeface="+mn-ea"/>
                          <a:cs typeface="+mn-cs"/>
                        </a:rPr>
                        <a:t>–</a:t>
                      </a:r>
                      <a:r>
                        <a:rPr lang="fi-FI" sz="1200" b="1" u="none" strike="noStrike" dirty="0">
                          <a:solidFill>
                            <a:schemeClr val="bg1"/>
                          </a:solidFill>
                          <a:effectLst/>
                          <a:latin typeface="+mj-lt"/>
                        </a:rPr>
                        <a:t>Ruotsi</a:t>
                      </a:r>
                    </a:p>
                  </a:txBody>
                  <a:tcPr marL="72000" marR="72000" marT="72000" marB="72000" anchor="ctr"/>
                </a:tc>
                <a:tc>
                  <a:txBody>
                    <a:bodyPr/>
                    <a:lstStyle/>
                    <a:p>
                      <a:pPr algn="l" fontAlgn="ctr"/>
                      <a:r>
                        <a:rPr lang="fi-FI" sz="1200" b="1" u="none" strike="noStrike" dirty="0">
                          <a:solidFill>
                            <a:schemeClr val="bg1"/>
                          </a:solidFill>
                          <a:effectLst/>
                          <a:latin typeface="+mj-lt"/>
                        </a:rPr>
                        <a:t>Koko reitti</a:t>
                      </a:r>
                    </a:p>
                  </a:txBody>
                  <a:tcPr marL="72000" marR="72000" marT="72000" marB="72000" anchor="ctr"/>
                </a:tc>
                <a:extLst>
                  <a:ext uri="{0D108BD9-81ED-4DB2-BD59-A6C34878D82A}">
                    <a16:rowId xmlns:a16="http://schemas.microsoft.com/office/drawing/2014/main" val="1833527731"/>
                  </a:ext>
                </a:extLst>
              </a:tr>
              <a:tr h="820001">
                <a:tc>
                  <a:txBody>
                    <a:bodyPr/>
                    <a:lstStyle/>
                    <a:p>
                      <a:pPr algn="l" fontAlgn="ctr"/>
                      <a:r>
                        <a:rPr lang="fi-FI" sz="1200" b="1" u="none" strike="noStrike" dirty="0">
                          <a:solidFill>
                            <a:schemeClr val="tx1"/>
                          </a:solidFill>
                          <a:effectLst/>
                          <a:latin typeface="+mj-lt"/>
                        </a:rPr>
                        <a:t>Manner-Suomi–Ahvenanmaa–Ruotsi</a:t>
                      </a:r>
                      <a:r>
                        <a:rPr lang="fi-FI" sz="1200" u="none" strike="noStrike" dirty="0">
                          <a:solidFill>
                            <a:schemeClr val="tx1"/>
                          </a:solidFill>
                          <a:effectLst/>
                          <a:latin typeface="+mj-lt"/>
                        </a:rPr>
                        <a:t> (vain Suomi</a:t>
                      </a:r>
                      <a:r>
                        <a:rPr lang="fi-FI" sz="1200" u="none" strike="noStrike" kern="1200" dirty="0">
                          <a:solidFill>
                            <a:schemeClr val="tx1"/>
                          </a:solidFill>
                          <a:effectLst/>
                          <a:latin typeface="+mn-lt"/>
                          <a:ea typeface="+mn-ea"/>
                          <a:cs typeface="+mn-cs"/>
                        </a:rPr>
                        <a:t>–</a:t>
                      </a:r>
                      <a:r>
                        <a:rPr lang="fi-FI" sz="1200" u="none" strike="noStrike" dirty="0">
                          <a:solidFill>
                            <a:schemeClr val="tx1"/>
                          </a:solidFill>
                          <a:effectLst/>
                          <a:latin typeface="+mj-lt"/>
                        </a:rPr>
                        <a:t>Ahvenanmaa–Ruotsi -reiteillä liikennöivien alusten päästöt)</a:t>
                      </a:r>
                      <a:endParaRPr lang="fi-FI" sz="1200" b="0" i="0" u="none" strike="noStrike" dirty="0">
                        <a:solidFill>
                          <a:schemeClr val="tx1"/>
                        </a:solidFill>
                        <a:effectLst/>
                        <a:latin typeface="+mj-lt"/>
                      </a:endParaRPr>
                    </a:p>
                  </a:txBody>
                  <a:tcPr marL="72000" marR="72000" marT="72000" marB="72000" anchor="ctr"/>
                </a:tc>
                <a:tc>
                  <a:txBody>
                    <a:bodyPr/>
                    <a:lstStyle/>
                    <a:p>
                      <a:pPr algn="ctr" fontAlgn="ctr"/>
                      <a:r>
                        <a:rPr lang="fi-FI" sz="1200" u="none" strike="noStrike" dirty="0">
                          <a:effectLst/>
                          <a:latin typeface="+mj-lt"/>
                        </a:rPr>
                        <a:t>181 000 t</a:t>
                      </a:r>
                      <a:endParaRPr lang="fi-FI" sz="1200" b="0" i="0" u="none" strike="noStrike" dirty="0">
                        <a:solidFill>
                          <a:srgbClr val="000000"/>
                        </a:solidFill>
                        <a:effectLst/>
                        <a:latin typeface="+mj-lt"/>
                      </a:endParaRPr>
                    </a:p>
                  </a:txBody>
                  <a:tcPr marL="72000" marR="72000" marT="72000" marB="72000" anchor="ctr"/>
                </a:tc>
                <a:tc>
                  <a:txBody>
                    <a:bodyPr/>
                    <a:lstStyle/>
                    <a:p>
                      <a:pPr algn="ctr" fontAlgn="ctr"/>
                      <a:r>
                        <a:rPr lang="fi-FI" sz="1200" u="none" strike="noStrike" dirty="0">
                          <a:effectLst/>
                          <a:latin typeface="+mj-lt"/>
                        </a:rPr>
                        <a:t>164 000 t</a:t>
                      </a:r>
                      <a:endParaRPr lang="fi-FI" sz="1200" b="0" i="0" u="none" strike="noStrike" dirty="0">
                        <a:solidFill>
                          <a:srgbClr val="000000"/>
                        </a:solidFill>
                        <a:effectLst/>
                        <a:latin typeface="+mj-lt"/>
                      </a:endParaRPr>
                    </a:p>
                  </a:txBody>
                  <a:tcPr marL="72000" marR="72000" marT="72000" marB="72000" anchor="ctr"/>
                </a:tc>
                <a:tc>
                  <a:txBody>
                    <a:bodyPr/>
                    <a:lstStyle/>
                    <a:p>
                      <a:pPr algn="ctr" fontAlgn="ctr"/>
                      <a:r>
                        <a:rPr lang="fi-FI" sz="1200" b="1" u="none" strike="noStrike" dirty="0">
                          <a:effectLst/>
                          <a:latin typeface="+mj-lt"/>
                        </a:rPr>
                        <a:t>345 000 t</a:t>
                      </a:r>
                      <a:endParaRPr lang="fi-FI" sz="1200" b="1" i="0" u="none" strike="noStrike" dirty="0">
                        <a:solidFill>
                          <a:srgbClr val="000000"/>
                        </a:solidFill>
                        <a:effectLst/>
                        <a:latin typeface="+mj-lt"/>
                      </a:endParaRPr>
                    </a:p>
                  </a:txBody>
                  <a:tcPr marL="72000" marR="72000" marT="72000" marB="72000" anchor="ctr"/>
                </a:tc>
                <a:extLst>
                  <a:ext uri="{0D108BD9-81ED-4DB2-BD59-A6C34878D82A}">
                    <a16:rowId xmlns:a16="http://schemas.microsoft.com/office/drawing/2014/main" val="1382799115"/>
                  </a:ext>
                </a:extLst>
              </a:tr>
              <a:tr h="820001">
                <a:tc>
                  <a:txBody>
                    <a:bodyPr/>
                    <a:lstStyle/>
                    <a:p>
                      <a:pPr algn="l" fontAlgn="ctr"/>
                      <a:r>
                        <a:rPr lang="fi-FI" sz="1200" b="1" u="none" strike="noStrike" dirty="0">
                          <a:solidFill>
                            <a:schemeClr val="tx1"/>
                          </a:solidFill>
                          <a:effectLst/>
                          <a:latin typeface="+mj-lt"/>
                        </a:rPr>
                        <a:t>Manner-Suomi–Ahvenanmaa–Ruotsi</a:t>
                      </a:r>
                      <a:r>
                        <a:rPr lang="fi-FI" sz="1200" u="none" strike="noStrike" dirty="0">
                          <a:solidFill>
                            <a:schemeClr val="tx1"/>
                          </a:solidFill>
                          <a:effectLst/>
                          <a:latin typeface="+mj-lt"/>
                        </a:rPr>
                        <a:t>  (sis.</a:t>
                      </a:r>
                      <a:r>
                        <a:rPr lang="fi-FI" sz="1200" u="none" strike="noStrike" baseline="0" dirty="0">
                          <a:solidFill>
                            <a:schemeClr val="tx1"/>
                          </a:solidFill>
                          <a:effectLst/>
                          <a:latin typeface="+mj-lt"/>
                        </a:rPr>
                        <a:t> </a:t>
                      </a:r>
                      <a:r>
                        <a:rPr lang="fi-FI" sz="1200" u="none" strike="noStrike" dirty="0">
                          <a:solidFill>
                            <a:schemeClr val="tx1"/>
                          </a:solidFill>
                          <a:effectLst/>
                          <a:latin typeface="+mj-lt"/>
                        </a:rPr>
                        <a:t>myös pelkästään</a:t>
                      </a:r>
                      <a:r>
                        <a:rPr lang="fi-FI" sz="1200" u="none" strike="noStrike" baseline="0" dirty="0">
                          <a:solidFill>
                            <a:schemeClr val="tx1"/>
                          </a:solidFill>
                          <a:effectLst/>
                          <a:latin typeface="+mj-lt"/>
                        </a:rPr>
                        <a:t> </a:t>
                      </a:r>
                      <a:r>
                        <a:rPr lang="fi-FI" sz="1200" u="none" strike="noStrike" dirty="0">
                          <a:solidFill>
                            <a:schemeClr val="tx1"/>
                          </a:solidFill>
                          <a:effectLst/>
                          <a:latin typeface="+mj-lt"/>
                        </a:rPr>
                        <a:t>Ahvenanmaa</a:t>
                      </a:r>
                      <a:r>
                        <a:rPr lang="fi-FI" sz="1200" u="none" strike="noStrike" baseline="0" dirty="0">
                          <a:solidFill>
                            <a:schemeClr val="tx1"/>
                          </a:solidFill>
                          <a:effectLst/>
                          <a:latin typeface="+mj-lt"/>
                        </a:rPr>
                        <a:t>n ja </a:t>
                      </a:r>
                      <a:r>
                        <a:rPr lang="fi-FI" sz="1200" u="none" strike="noStrike" dirty="0">
                          <a:solidFill>
                            <a:schemeClr val="tx1"/>
                          </a:solidFill>
                          <a:effectLst/>
                          <a:latin typeface="+mj-lt"/>
                        </a:rPr>
                        <a:t>Ruotsin välillä liikennöivien alusten päästöt)</a:t>
                      </a:r>
                      <a:endParaRPr lang="fi-FI" sz="1200" b="0" i="0" u="none" strike="noStrike" dirty="0">
                        <a:solidFill>
                          <a:schemeClr val="tx1"/>
                        </a:solidFill>
                        <a:effectLst/>
                        <a:latin typeface="+mj-lt"/>
                      </a:endParaRPr>
                    </a:p>
                  </a:txBody>
                  <a:tcPr marL="72000" marR="72000" marT="72000" marB="72000" anchor="ctr"/>
                </a:tc>
                <a:tc>
                  <a:txBody>
                    <a:bodyPr/>
                    <a:lstStyle/>
                    <a:p>
                      <a:pPr algn="ctr" fontAlgn="ctr"/>
                      <a:r>
                        <a:rPr lang="fi-FI" sz="1200" u="none" strike="noStrike" dirty="0">
                          <a:effectLst/>
                          <a:latin typeface="+mj-lt"/>
                        </a:rPr>
                        <a:t>181 000 t</a:t>
                      </a:r>
                      <a:endParaRPr lang="fi-FI" sz="1200" b="0" i="0" u="none" strike="noStrike" dirty="0">
                        <a:solidFill>
                          <a:srgbClr val="000000"/>
                        </a:solidFill>
                        <a:effectLst/>
                        <a:latin typeface="+mj-lt"/>
                      </a:endParaRPr>
                    </a:p>
                  </a:txBody>
                  <a:tcPr marL="72000" marR="72000" marT="72000" marB="72000" anchor="ctr"/>
                </a:tc>
                <a:tc>
                  <a:txBody>
                    <a:bodyPr/>
                    <a:lstStyle/>
                    <a:p>
                      <a:pPr algn="ctr" fontAlgn="ctr"/>
                      <a:r>
                        <a:rPr lang="fi-FI" sz="1200" u="none" strike="noStrike" dirty="0">
                          <a:effectLst/>
                          <a:latin typeface="+mj-lt"/>
                        </a:rPr>
                        <a:t>221 000 t</a:t>
                      </a:r>
                      <a:endParaRPr lang="fi-FI" sz="1200" b="0" i="0" u="none" strike="noStrike" dirty="0">
                        <a:solidFill>
                          <a:srgbClr val="000000"/>
                        </a:solidFill>
                        <a:effectLst/>
                        <a:latin typeface="+mj-lt"/>
                      </a:endParaRPr>
                    </a:p>
                  </a:txBody>
                  <a:tcPr marL="72000" marR="72000" marT="72000" marB="72000" anchor="ctr"/>
                </a:tc>
                <a:tc>
                  <a:txBody>
                    <a:bodyPr/>
                    <a:lstStyle/>
                    <a:p>
                      <a:pPr algn="ctr" fontAlgn="ctr"/>
                      <a:r>
                        <a:rPr lang="fi-FI" sz="1200" b="1" u="none" strike="noStrike" dirty="0">
                          <a:effectLst/>
                          <a:latin typeface="+mj-lt"/>
                        </a:rPr>
                        <a:t>402 000 t</a:t>
                      </a:r>
                      <a:endParaRPr lang="fi-FI" sz="1200" b="1" i="0" u="none" strike="noStrike" dirty="0">
                        <a:solidFill>
                          <a:srgbClr val="000000"/>
                        </a:solidFill>
                        <a:effectLst/>
                        <a:latin typeface="+mj-lt"/>
                      </a:endParaRPr>
                    </a:p>
                  </a:txBody>
                  <a:tcPr marL="72000" marR="72000" marT="72000" marB="72000" anchor="ctr"/>
                </a:tc>
                <a:extLst>
                  <a:ext uri="{0D108BD9-81ED-4DB2-BD59-A6C34878D82A}">
                    <a16:rowId xmlns:a16="http://schemas.microsoft.com/office/drawing/2014/main" val="1673407541"/>
                  </a:ext>
                </a:extLst>
              </a:tr>
              <a:tr h="373732">
                <a:tc>
                  <a:txBody>
                    <a:bodyPr/>
                    <a:lstStyle/>
                    <a:p>
                      <a:pPr algn="l" fontAlgn="ctr"/>
                      <a:r>
                        <a:rPr lang="fi-FI" sz="1200" b="1" i="1" u="none" strike="noStrike" dirty="0">
                          <a:solidFill>
                            <a:schemeClr val="tx1"/>
                          </a:solidFill>
                          <a:effectLst/>
                          <a:latin typeface="+mj-lt"/>
                        </a:rPr>
                        <a:t>Långnäs–Naantali (</a:t>
                      </a:r>
                      <a:r>
                        <a:rPr lang="fi-FI" sz="1200" b="1" i="1" u="none" strike="noStrike" dirty="0" err="1">
                          <a:solidFill>
                            <a:schemeClr val="tx1"/>
                          </a:solidFill>
                          <a:effectLst/>
                          <a:latin typeface="+mj-lt"/>
                        </a:rPr>
                        <a:t>roro</a:t>
                      </a:r>
                      <a:r>
                        <a:rPr lang="fi-FI" sz="1200" b="1" i="1" u="none" strike="noStrike" dirty="0">
                          <a:solidFill>
                            <a:schemeClr val="tx1"/>
                          </a:solidFill>
                          <a:effectLst/>
                          <a:latin typeface="+mj-lt"/>
                        </a:rPr>
                        <a:t>)</a:t>
                      </a:r>
                    </a:p>
                  </a:txBody>
                  <a:tcPr marL="72000" marR="72000" marT="72000" marB="72000" anchor="ctr"/>
                </a:tc>
                <a:tc>
                  <a:txBody>
                    <a:bodyPr/>
                    <a:lstStyle/>
                    <a:p>
                      <a:pPr algn="ctr" fontAlgn="ctr"/>
                      <a:r>
                        <a:rPr lang="fi-FI" sz="1200" b="0" i="0" u="none" strike="noStrike" dirty="0">
                          <a:solidFill>
                            <a:srgbClr val="000000"/>
                          </a:solidFill>
                          <a:effectLst/>
                          <a:latin typeface="+mj-lt"/>
                        </a:rPr>
                        <a:t>5 400 t</a:t>
                      </a:r>
                    </a:p>
                  </a:txBody>
                  <a:tcPr marL="72000" marR="72000" marT="72000" marB="72000" anchor="ctr"/>
                </a:tc>
                <a:tc>
                  <a:txBody>
                    <a:bodyPr/>
                    <a:lstStyle/>
                    <a:p>
                      <a:pPr algn="ctr" fontAlgn="ctr"/>
                      <a:endParaRPr lang="fi-FI" sz="1200" b="0" i="1" u="none" strike="noStrike" dirty="0">
                        <a:solidFill>
                          <a:srgbClr val="000000"/>
                        </a:solidFill>
                        <a:effectLst/>
                        <a:latin typeface="+mj-lt"/>
                      </a:endParaRPr>
                    </a:p>
                  </a:txBody>
                  <a:tcPr marL="72000" marR="72000" marT="72000" marB="72000" anchor="ctr"/>
                </a:tc>
                <a:tc>
                  <a:txBody>
                    <a:bodyPr/>
                    <a:lstStyle/>
                    <a:p>
                      <a:pPr algn="ctr" fontAlgn="ctr"/>
                      <a:r>
                        <a:rPr lang="fi-FI" sz="1200" b="1" i="1" u="none" strike="noStrike" dirty="0">
                          <a:solidFill>
                            <a:srgbClr val="000000"/>
                          </a:solidFill>
                          <a:effectLst/>
                          <a:latin typeface="+mj-lt"/>
                        </a:rPr>
                        <a:t>5 400 t</a:t>
                      </a:r>
                    </a:p>
                  </a:txBody>
                  <a:tcPr marL="72000" marR="72000" marT="72000" marB="72000" anchor="ctr"/>
                </a:tc>
                <a:extLst>
                  <a:ext uri="{0D108BD9-81ED-4DB2-BD59-A6C34878D82A}">
                    <a16:rowId xmlns:a16="http://schemas.microsoft.com/office/drawing/2014/main" val="2620552646"/>
                  </a:ext>
                </a:extLst>
              </a:tr>
              <a:tr h="373732">
                <a:tc>
                  <a:txBody>
                    <a:bodyPr/>
                    <a:lstStyle/>
                    <a:p>
                      <a:pPr algn="l" fontAlgn="ctr"/>
                      <a:r>
                        <a:rPr lang="fi-FI" sz="1200" b="1" i="1" u="none" strike="noStrike" dirty="0">
                          <a:solidFill>
                            <a:schemeClr val="tx1"/>
                          </a:solidFill>
                          <a:effectLst/>
                          <a:latin typeface="+mj-lt"/>
                        </a:rPr>
                        <a:t>Vaasa</a:t>
                      </a:r>
                      <a:r>
                        <a:rPr lang="fi-FI" sz="1200" b="1" i="1" u="none" strike="noStrike" kern="1200" dirty="0">
                          <a:solidFill>
                            <a:schemeClr val="tx1"/>
                          </a:solidFill>
                          <a:effectLst/>
                          <a:latin typeface="+mn-lt"/>
                          <a:ea typeface="+mn-ea"/>
                          <a:cs typeface="+mn-cs"/>
                        </a:rPr>
                        <a:t>–</a:t>
                      </a:r>
                      <a:r>
                        <a:rPr lang="fi-FI" sz="1200" b="1" i="1" u="none" strike="noStrike" dirty="0">
                          <a:solidFill>
                            <a:schemeClr val="tx1"/>
                          </a:solidFill>
                          <a:effectLst/>
                          <a:latin typeface="+mj-lt"/>
                        </a:rPr>
                        <a:t>Uumaja</a:t>
                      </a:r>
                    </a:p>
                  </a:txBody>
                  <a:tcPr marL="72000" marR="72000" marT="72000" marB="72000" anchor="ctr"/>
                </a:tc>
                <a:tc>
                  <a:txBody>
                    <a:bodyPr/>
                    <a:lstStyle/>
                    <a:p>
                      <a:pPr algn="ctr" fontAlgn="ctr"/>
                      <a:r>
                        <a:rPr lang="fi-FI" sz="1200" i="1" u="none" strike="noStrike" dirty="0">
                          <a:effectLst/>
                          <a:latin typeface="+mj-lt"/>
                        </a:rPr>
                        <a:t> </a:t>
                      </a:r>
                      <a:endParaRPr lang="fi-FI" sz="1200" b="0" i="1" u="none" strike="noStrike" dirty="0">
                        <a:solidFill>
                          <a:srgbClr val="000000"/>
                        </a:solidFill>
                        <a:effectLst/>
                        <a:latin typeface="+mj-lt"/>
                      </a:endParaRPr>
                    </a:p>
                  </a:txBody>
                  <a:tcPr marL="72000" marR="72000" marT="72000" marB="72000" anchor="ctr"/>
                </a:tc>
                <a:tc>
                  <a:txBody>
                    <a:bodyPr/>
                    <a:lstStyle/>
                    <a:p>
                      <a:pPr algn="ctr" fontAlgn="ctr"/>
                      <a:r>
                        <a:rPr lang="fi-FI" sz="1200" i="1" u="none" strike="noStrike">
                          <a:effectLst/>
                          <a:latin typeface="+mj-lt"/>
                        </a:rPr>
                        <a:t> </a:t>
                      </a:r>
                      <a:endParaRPr lang="fi-FI" sz="1200" b="0" i="1" u="none" strike="noStrike">
                        <a:solidFill>
                          <a:srgbClr val="000000"/>
                        </a:solidFill>
                        <a:effectLst/>
                        <a:latin typeface="+mj-lt"/>
                      </a:endParaRPr>
                    </a:p>
                  </a:txBody>
                  <a:tcPr marL="72000" marR="72000" marT="72000" marB="72000" anchor="ctr"/>
                </a:tc>
                <a:tc>
                  <a:txBody>
                    <a:bodyPr/>
                    <a:lstStyle/>
                    <a:p>
                      <a:pPr algn="ctr" fontAlgn="ctr"/>
                      <a:r>
                        <a:rPr lang="fi-FI" sz="1200" b="1" i="1" u="none" strike="noStrike" dirty="0">
                          <a:effectLst/>
                          <a:latin typeface="+mj-lt"/>
                        </a:rPr>
                        <a:t>17 000 t</a:t>
                      </a:r>
                      <a:endParaRPr lang="fi-FI" sz="1200" b="1" i="1" u="none" strike="noStrike" dirty="0">
                        <a:solidFill>
                          <a:srgbClr val="000000"/>
                        </a:solidFill>
                        <a:effectLst/>
                        <a:latin typeface="+mj-lt"/>
                      </a:endParaRPr>
                    </a:p>
                  </a:txBody>
                  <a:tcPr marL="72000" marR="72000" marT="72000" marB="72000" anchor="ctr"/>
                </a:tc>
                <a:extLst>
                  <a:ext uri="{0D108BD9-81ED-4DB2-BD59-A6C34878D82A}">
                    <a16:rowId xmlns:a16="http://schemas.microsoft.com/office/drawing/2014/main" val="3415471349"/>
                  </a:ext>
                </a:extLst>
              </a:tr>
              <a:tr h="373732">
                <a:tc>
                  <a:txBody>
                    <a:bodyPr/>
                    <a:lstStyle/>
                    <a:p>
                      <a:pPr algn="l" fontAlgn="ctr"/>
                      <a:r>
                        <a:rPr lang="fi-FI" sz="1200" b="1" i="1" u="none" strike="noStrike" dirty="0">
                          <a:solidFill>
                            <a:schemeClr val="tx1"/>
                          </a:solidFill>
                          <a:effectLst/>
                          <a:latin typeface="+mj-lt"/>
                        </a:rPr>
                        <a:t>Helsinki</a:t>
                      </a:r>
                      <a:r>
                        <a:rPr lang="fi-FI" sz="1200" b="1" i="1" u="none" strike="noStrike" kern="1200" dirty="0">
                          <a:solidFill>
                            <a:schemeClr val="tx1"/>
                          </a:solidFill>
                          <a:effectLst/>
                          <a:latin typeface="+mn-lt"/>
                          <a:ea typeface="+mn-ea"/>
                          <a:cs typeface="+mn-cs"/>
                        </a:rPr>
                        <a:t>–T</a:t>
                      </a:r>
                      <a:r>
                        <a:rPr lang="fi-FI" sz="1200" b="1" i="1" u="none" strike="noStrike" dirty="0">
                          <a:solidFill>
                            <a:schemeClr val="tx1"/>
                          </a:solidFill>
                          <a:effectLst/>
                          <a:latin typeface="+mj-lt"/>
                        </a:rPr>
                        <a:t>allinna</a:t>
                      </a:r>
                    </a:p>
                  </a:txBody>
                  <a:tcPr marL="72000" marR="72000" marT="72000" marB="72000" anchor="ctr"/>
                </a:tc>
                <a:tc>
                  <a:txBody>
                    <a:bodyPr/>
                    <a:lstStyle/>
                    <a:p>
                      <a:pPr algn="ctr" fontAlgn="ctr"/>
                      <a:r>
                        <a:rPr lang="fi-FI" sz="1200" i="1" u="none" strike="noStrike">
                          <a:effectLst/>
                          <a:latin typeface="+mj-lt"/>
                        </a:rPr>
                        <a:t> </a:t>
                      </a:r>
                      <a:endParaRPr lang="fi-FI" sz="1200" b="0" i="1" u="none" strike="noStrike">
                        <a:solidFill>
                          <a:srgbClr val="000000"/>
                        </a:solidFill>
                        <a:effectLst/>
                        <a:latin typeface="+mj-lt"/>
                      </a:endParaRPr>
                    </a:p>
                  </a:txBody>
                  <a:tcPr marL="72000" marR="72000" marT="72000" marB="72000" anchor="ctr"/>
                </a:tc>
                <a:tc>
                  <a:txBody>
                    <a:bodyPr/>
                    <a:lstStyle/>
                    <a:p>
                      <a:pPr algn="ctr" fontAlgn="ctr"/>
                      <a:r>
                        <a:rPr lang="fi-FI" sz="1200" i="1" u="none" strike="noStrike" dirty="0">
                          <a:effectLst/>
                          <a:latin typeface="+mj-lt"/>
                        </a:rPr>
                        <a:t> </a:t>
                      </a:r>
                      <a:endParaRPr lang="fi-FI" sz="1200" b="0" i="1" u="none" strike="noStrike" dirty="0">
                        <a:solidFill>
                          <a:srgbClr val="000000"/>
                        </a:solidFill>
                        <a:effectLst/>
                        <a:latin typeface="+mj-lt"/>
                      </a:endParaRPr>
                    </a:p>
                  </a:txBody>
                  <a:tcPr marL="72000" marR="72000" marT="72000" marB="72000" anchor="ctr"/>
                </a:tc>
                <a:tc>
                  <a:txBody>
                    <a:bodyPr/>
                    <a:lstStyle/>
                    <a:p>
                      <a:pPr algn="ctr" fontAlgn="ctr"/>
                      <a:r>
                        <a:rPr lang="fi-FI" sz="1200" b="1" i="1" u="none" strike="noStrike" dirty="0">
                          <a:effectLst/>
                          <a:latin typeface="+mj-lt"/>
                        </a:rPr>
                        <a:t>247 000 t</a:t>
                      </a:r>
                      <a:endParaRPr lang="fi-FI" sz="1200" b="1" i="1" u="none" strike="noStrike" dirty="0">
                        <a:solidFill>
                          <a:srgbClr val="000000"/>
                        </a:solidFill>
                        <a:effectLst/>
                        <a:latin typeface="+mj-lt"/>
                      </a:endParaRPr>
                    </a:p>
                  </a:txBody>
                  <a:tcPr marL="72000" marR="72000" marT="72000" marB="72000" anchor="ctr"/>
                </a:tc>
                <a:extLst>
                  <a:ext uri="{0D108BD9-81ED-4DB2-BD59-A6C34878D82A}">
                    <a16:rowId xmlns:a16="http://schemas.microsoft.com/office/drawing/2014/main" val="3883315059"/>
                  </a:ext>
                </a:extLst>
              </a:tr>
            </a:tbl>
          </a:graphicData>
        </a:graphic>
      </p:graphicFrame>
      <p:sp>
        <p:nvSpPr>
          <p:cNvPr id="8" name="TextBox 7">
            <a:extLst>
              <a:ext uri="{FF2B5EF4-FFF2-40B4-BE49-F238E27FC236}">
                <a16:creationId xmlns:a16="http://schemas.microsoft.com/office/drawing/2014/main" id="{B0FEC8AB-BB55-1FD8-734C-F7333BAEB41D}"/>
              </a:ext>
            </a:extLst>
          </p:cNvPr>
          <p:cNvSpPr txBox="1"/>
          <p:nvPr/>
        </p:nvSpPr>
        <p:spPr>
          <a:xfrm>
            <a:off x="5933128" y="1533108"/>
            <a:ext cx="5627298" cy="492443"/>
          </a:xfrm>
          <a:prstGeom prst="rect">
            <a:avLst/>
          </a:prstGeom>
          <a:noFill/>
        </p:spPr>
        <p:txBody>
          <a:bodyPr wrap="square">
            <a:spAutoFit/>
          </a:bodyPr>
          <a:lstStyle/>
          <a:p>
            <a:pPr marL="0" indent="0">
              <a:buNone/>
            </a:pPr>
            <a:r>
              <a:rPr lang="fi-FI" sz="1300" b="1" i="1" dirty="0"/>
              <a:t>Taulukko 6. </a:t>
            </a:r>
            <a:r>
              <a:rPr lang="fi-FI" sz="1300" i="1" dirty="0"/>
              <a:t>Arvio päästökaupan piiriin vuodesta 2026 alkaen tulevista CO</a:t>
            </a:r>
            <a:r>
              <a:rPr lang="fi-FI" sz="1300" i="1" baseline="-25000" dirty="0"/>
              <a:t>2</a:t>
            </a:r>
            <a:r>
              <a:rPr lang="fi-FI" sz="1300" i="1" dirty="0"/>
              <a:t>-päästöistä reiteittäin (tonnia vuodessa).</a:t>
            </a:r>
          </a:p>
        </p:txBody>
      </p:sp>
      <p:sp>
        <p:nvSpPr>
          <p:cNvPr id="4" name="TextBox 3">
            <a:extLst>
              <a:ext uri="{FF2B5EF4-FFF2-40B4-BE49-F238E27FC236}">
                <a16:creationId xmlns:a16="http://schemas.microsoft.com/office/drawing/2014/main" id="{E8ABB8E9-63C6-879C-ED8E-EA991269A50C}"/>
              </a:ext>
            </a:extLst>
          </p:cNvPr>
          <p:cNvSpPr txBox="1"/>
          <p:nvPr/>
        </p:nvSpPr>
        <p:spPr>
          <a:xfrm>
            <a:off x="5933128" y="5820147"/>
            <a:ext cx="6065580" cy="261610"/>
          </a:xfrm>
          <a:prstGeom prst="rect">
            <a:avLst/>
          </a:prstGeom>
          <a:noFill/>
        </p:spPr>
        <p:txBody>
          <a:bodyPr wrap="square">
            <a:spAutoFit/>
          </a:bodyPr>
          <a:lstStyle/>
          <a:p>
            <a:r>
              <a:rPr lang="fi-FI" sz="1100" b="0" i="1" dirty="0">
                <a:solidFill>
                  <a:srgbClr val="000000"/>
                </a:solidFill>
                <a:effectLst/>
              </a:rPr>
              <a:t>Aluskohtaisten päästötietojen lähde: </a:t>
            </a:r>
            <a:r>
              <a:rPr lang="fi-FI" sz="1100" i="1" dirty="0"/>
              <a:t>https://mrv.emsa.europa.eu/#public/emission-report</a:t>
            </a:r>
          </a:p>
        </p:txBody>
      </p:sp>
    </p:spTree>
    <p:extLst>
      <p:ext uri="{BB962C8B-B14F-4D97-AF65-F5344CB8AC3E}">
        <p14:creationId xmlns:p14="http://schemas.microsoft.com/office/powerpoint/2010/main" val="370504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36FD-4B59-9744-36B4-4389A2C92D9A}"/>
              </a:ext>
            </a:extLst>
          </p:cNvPr>
          <p:cNvSpPr>
            <a:spLocks noGrp="1"/>
          </p:cNvSpPr>
          <p:nvPr>
            <p:ph type="title"/>
          </p:nvPr>
        </p:nvSpPr>
        <p:spPr/>
        <p:txBody>
          <a:bodyPr/>
          <a:lstStyle/>
          <a:p>
            <a:r>
              <a:rPr lang="fi-FI" dirty="0"/>
              <a:t>Päästöoikeuksien kustannukset ilman saaripoikkeusta</a:t>
            </a:r>
          </a:p>
        </p:txBody>
      </p:sp>
      <p:sp>
        <p:nvSpPr>
          <p:cNvPr id="3" name="Text Placeholder 2">
            <a:extLst>
              <a:ext uri="{FF2B5EF4-FFF2-40B4-BE49-F238E27FC236}">
                <a16:creationId xmlns:a16="http://schemas.microsoft.com/office/drawing/2014/main" id="{BDA735CD-A96A-718C-3DBB-F0076C0951A8}"/>
              </a:ext>
            </a:extLst>
          </p:cNvPr>
          <p:cNvSpPr>
            <a:spLocks noGrp="1"/>
          </p:cNvSpPr>
          <p:nvPr>
            <p:ph type="body" sz="quarter" idx="13"/>
          </p:nvPr>
        </p:nvSpPr>
        <p:spPr>
          <a:xfrm>
            <a:off x="540000" y="1637775"/>
            <a:ext cx="5308539" cy="4405562"/>
          </a:xfrm>
        </p:spPr>
        <p:txBody>
          <a:bodyPr/>
          <a:lstStyle/>
          <a:p>
            <a:pPr marL="0" indent="0">
              <a:buNone/>
            </a:pPr>
            <a:r>
              <a:rPr lang="fi-FI" sz="1300" dirty="0"/>
              <a:t>Taulukossa 7 esitetään arviot tarkastelluilla reiteillä ja liikennöinnissä päästökaupan piiriin tulevien päästöoikeuksien hankintakustannuksista ilman saaripoikkeusta. Päästöoikeuden hintana on käytetty 100 euroa hiilidioksiditonnia kohden.</a:t>
            </a:r>
          </a:p>
          <a:p>
            <a:pPr marL="0" indent="0">
              <a:buNone/>
            </a:pPr>
            <a:r>
              <a:rPr lang="fi-FI" sz="1300" dirty="0"/>
              <a:t>Kustannukset esitetään vuoden 2026 tilanteessa, jossa päästöoikeuksia tulee palauttaa liikenteen päästöistä 100-prosenttisesti. Käytännössä päästöoikeuksia on yleisen säännön mukaan palautettava 40 % vuonna 2024 ja 70 % vuonna 2025. Vuodesta 2026 alkaen päästöoikeuksia on palautettava 100 %. Toisin sanoen päästöoikeuksista saa 60 % alennuksen vuonna 2024 ja 30 % alennuksen vuonna 2025. </a:t>
            </a:r>
          </a:p>
          <a:p>
            <a:pPr marL="0" indent="0">
              <a:buNone/>
            </a:pPr>
            <a:r>
              <a:rPr lang="fi-FI" sz="1300" dirty="0"/>
              <a:t>Laskelmassa ei ole otettu huomioon sitä, että laivayhtiö saa vähentää jäämaksuluokkaan IA, IAS tai vastaavaan kuuluvista aluksista 5 % palautettavista päästöoikeuksista vuoteen 2030 asti.</a:t>
            </a:r>
          </a:p>
          <a:p>
            <a:pPr marL="0" indent="0">
              <a:buNone/>
            </a:pPr>
            <a:r>
              <a:rPr lang="fi-FI" sz="1300" dirty="0"/>
              <a:t>Taulukon 7 arviot päästöoikeuksien kustannuksista laivayhtiöille ovat suuruusluokka-arvio tällä hetkellä käytettävissä olevin tiedoin. Päästöoikeuksien hinta määräytyy huutokaupassa ja voi olla pienempi tai suurempi kuin laskelmassa käytetty 100 euroa hiilidioksiditonnia kohden. Vuonna 2023 tiedossa oleva alusten ja niiden liikennöinnin </a:t>
            </a:r>
            <a:r>
              <a:rPr lang="fi-FI" sz="1300" strike="sngStrike" dirty="0"/>
              <a:t>määrä</a:t>
            </a:r>
            <a:r>
              <a:rPr lang="fi-FI" sz="1300" dirty="0"/>
              <a:t> ja siten päästöjen määrä voivat niin ikään olla pienempi tai suurempi kuin laskelmassa on oletettu. Laivayhtiöiden sopeutumisesta päästökauppaan esimerkiksi aluksia uusimalla ja käyttövoimia vaihtamalla tai liikennöintiä muuttamalla ei ole tehty oletuksia.</a:t>
            </a:r>
          </a:p>
          <a:p>
            <a:pPr marL="0" indent="0">
              <a:buNone/>
            </a:pPr>
            <a:endParaRPr lang="fi-FI" sz="1400" dirty="0"/>
          </a:p>
          <a:p>
            <a:pPr marL="0" indent="0">
              <a:buNone/>
            </a:pPr>
            <a:endParaRPr lang="fi-FI" sz="1400" dirty="0"/>
          </a:p>
          <a:p>
            <a:pPr marL="342900" indent="-342900">
              <a:buFont typeface="+mj-lt"/>
              <a:buAutoNum type="arabicPeriod"/>
            </a:pPr>
            <a:endParaRPr lang="fi-FI" sz="1400" dirty="0"/>
          </a:p>
          <a:p>
            <a:pPr marL="342900" indent="-342900">
              <a:buFont typeface="+mj-lt"/>
              <a:buAutoNum type="arabicPeriod"/>
            </a:pPr>
            <a:endParaRPr lang="fi-FI" sz="1400" dirty="0"/>
          </a:p>
          <a:p>
            <a:pPr marL="342900" indent="-342900">
              <a:buFont typeface="+mj-lt"/>
              <a:buAutoNum type="arabicPeriod"/>
            </a:pPr>
            <a:endParaRPr lang="fi-FI" sz="1400" dirty="0"/>
          </a:p>
          <a:p>
            <a:pPr marL="342900" indent="-342900">
              <a:buFont typeface="+mj-lt"/>
              <a:buAutoNum type="arabicPeriod"/>
            </a:pPr>
            <a:endParaRPr lang="fi-FI" sz="1400" dirty="0"/>
          </a:p>
        </p:txBody>
      </p:sp>
      <p:sp>
        <p:nvSpPr>
          <p:cNvPr id="5" name="Date Placeholder 4">
            <a:extLst>
              <a:ext uri="{FF2B5EF4-FFF2-40B4-BE49-F238E27FC236}">
                <a16:creationId xmlns:a16="http://schemas.microsoft.com/office/drawing/2014/main" id="{65BA3C8B-81BC-1ED5-058C-BF3D9AB8D131}"/>
              </a:ext>
            </a:extLst>
          </p:cNvPr>
          <p:cNvSpPr>
            <a:spLocks noGrp="1"/>
          </p:cNvSpPr>
          <p:nvPr>
            <p:ph type="dt" sz="half" idx="15"/>
          </p:nvPr>
        </p:nvSpPr>
        <p:spPr/>
        <p:txBody>
          <a:bodyPr/>
          <a:lstStyle/>
          <a:p>
            <a:fld id="{BB64B3D9-C2DF-4D3B-A309-126ACDE1AB83}" type="datetime1">
              <a:rPr lang="fi-FI" smtClean="0"/>
              <a:t>13.3.2023</a:t>
            </a:fld>
            <a:endParaRPr lang="fi-FI"/>
          </a:p>
        </p:txBody>
      </p:sp>
      <p:sp>
        <p:nvSpPr>
          <p:cNvPr id="6" name="Footer Placeholder 5">
            <a:extLst>
              <a:ext uri="{FF2B5EF4-FFF2-40B4-BE49-F238E27FC236}">
                <a16:creationId xmlns:a16="http://schemas.microsoft.com/office/drawing/2014/main" id="{746A69A6-BE66-1377-17E2-F1B557010760}"/>
              </a:ext>
            </a:extLst>
          </p:cNvPr>
          <p:cNvSpPr>
            <a:spLocks noGrp="1"/>
          </p:cNvSpPr>
          <p:nvPr>
            <p:ph type="ftr" sz="quarter" idx="16"/>
          </p:nvPr>
        </p:nvSpPr>
        <p:spPr/>
        <p:txBody>
          <a:bodyPr/>
          <a:lstStyle/>
          <a:p>
            <a:endParaRPr lang="fi-FI" dirty="0"/>
          </a:p>
        </p:txBody>
      </p:sp>
      <p:sp>
        <p:nvSpPr>
          <p:cNvPr id="7" name="Slide Number Placeholder 6">
            <a:extLst>
              <a:ext uri="{FF2B5EF4-FFF2-40B4-BE49-F238E27FC236}">
                <a16:creationId xmlns:a16="http://schemas.microsoft.com/office/drawing/2014/main" id="{F7BF6FAB-9385-82B4-2A05-BB119401672E}"/>
              </a:ext>
            </a:extLst>
          </p:cNvPr>
          <p:cNvSpPr>
            <a:spLocks noGrp="1"/>
          </p:cNvSpPr>
          <p:nvPr>
            <p:ph type="sldNum" sz="quarter" idx="17"/>
          </p:nvPr>
        </p:nvSpPr>
        <p:spPr/>
        <p:txBody>
          <a:bodyPr/>
          <a:lstStyle/>
          <a:p>
            <a:fld id="{628F3778-6073-48C0-8E18-EFC09B82139A}" type="slidenum">
              <a:rPr lang="fi-FI" smtClean="0"/>
              <a:pPr/>
              <a:t>9</a:t>
            </a:fld>
            <a:endParaRPr lang="fi-FI"/>
          </a:p>
        </p:txBody>
      </p:sp>
      <p:graphicFrame>
        <p:nvGraphicFramePr>
          <p:cNvPr id="10" name="Table 9">
            <a:extLst>
              <a:ext uri="{FF2B5EF4-FFF2-40B4-BE49-F238E27FC236}">
                <a16:creationId xmlns:a16="http://schemas.microsoft.com/office/drawing/2014/main" id="{4C752D04-71BC-B453-F986-3CBA1F6887C3}"/>
              </a:ext>
            </a:extLst>
          </p:cNvPr>
          <p:cNvGraphicFramePr>
            <a:graphicFrameLocks noGrp="1"/>
          </p:cNvGraphicFramePr>
          <p:nvPr>
            <p:extLst>
              <p:ext uri="{D42A27DB-BD31-4B8C-83A1-F6EECF244321}">
                <p14:modId xmlns:p14="http://schemas.microsoft.com/office/powerpoint/2010/main" val="3311213540"/>
              </p:ext>
            </p:extLst>
          </p:nvPr>
        </p:nvGraphicFramePr>
        <p:xfrm>
          <a:off x="6084000" y="2263143"/>
          <a:ext cx="5627298" cy="3660361"/>
        </p:xfrm>
        <a:graphic>
          <a:graphicData uri="http://schemas.openxmlformats.org/drawingml/2006/table">
            <a:tbl>
              <a:tblPr firstRow="1" bandRow="1">
                <a:tableStyleId>{5C22544A-7EE6-4342-B048-85BDC9FD1C3A}</a:tableStyleId>
              </a:tblPr>
              <a:tblGrid>
                <a:gridCol w="2435525">
                  <a:extLst>
                    <a:ext uri="{9D8B030D-6E8A-4147-A177-3AD203B41FA5}">
                      <a16:colId xmlns:a16="http://schemas.microsoft.com/office/drawing/2014/main" val="3665127190"/>
                    </a:ext>
                  </a:extLst>
                </a:gridCol>
                <a:gridCol w="1130060">
                  <a:extLst>
                    <a:ext uri="{9D8B030D-6E8A-4147-A177-3AD203B41FA5}">
                      <a16:colId xmlns:a16="http://schemas.microsoft.com/office/drawing/2014/main" val="677869801"/>
                    </a:ext>
                  </a:extLst>
                </a:gridCol>
                <a:gridCol w="1173192">
                  <a:extLst>
                    <a:ext uri="{9D8B030D-6E8A-4147-A177-3AD203B41FA5}">
                      <a16:colId xmlns:a16="http://schemas.microsoft.com/office/drawing/2014/main" val="117770781"/>
                    </a:ext>
                  </a:extLst>
                </a:gridCol>
                <a:gridCol w="888521">
                  <a:extLst>
                    <a:ext uri="{9D8B030D-6E8A-4147-A177-3AD203B41FA5}">
                      <a16:colId xmlns:a16="http://schemas.microsoft.com/office/drawing/2014/main" val="1413646571"/>
                    </a:ext>
                  </a:extLst>
                </a:gridCol>
              </a:tblGrid>
              <a:tr h="788125">
                <a:tc>
                  <a:txBody>
                    <a:bodyPr/>
                    <a:lstStyle/>
                    <a:p>
                      <a:pPr algn="l" fontAlgn="ctr"/>
                      <a:endParaRPr lang="fi-FI" sz="1200" b="1" i="0" u="none" strike="noStrike" dirty="0">
                        <a:solidFill>
                          <a:schemeClr val="bg1"/>
                        </a:solidFill>
                        <a:effectLst/>
                        <a:latin typeface="+mj-lt"/>
                      </a:endParaRPr>
                    </a:p>
                  </a:txBody>
                  <a:tcPr marL="72000" marR="72000" marT="72000" marB="72000" anchor="ctr"/>
                </a:tc>
                <a:tc>
                  <a:txBody>
                    <a:bodyPr/>
                    <a:lstStyle/>
                    <a:p>
                      <a:pPr algn="l" fontAlgn="ctr"/>
                      <a:r>
                        <a:rPr lang="fi-FI" sz="1200" b="1" u="none" strike="noStrike" dirty="0">
                          <a:solidFill>
                            <a:schemeClr val="bg1"/>
                          </a:solidFill>
                          <a:effectLst/>
                          <a:latin typeface="+mj-lt"/>
                        </a:rPr>
                        <a:t>Manner-Suomi-Ahvenanmaa</a:t>
                      </a:r>
                    </a:p>
                  </a:txBody>
                  <a:tcPr marL="72000" marR="72000" marT="72000" marB="72000" anchor="ctr"/>
                </a:tc>
                <a:tc>
                  <a:txBody>
                    <a:bodyPr/>
                    <a:lstStyle/>
                    <a:p>
                      <a:pPr algn="l" fontAlgn="ctr"/>
                      <a:r>
                        <a:rPr lang="fi-FI" sz="1200" b="1" u="none" strike="noStrike" dirty="0">
                          <a:solidFill>
                            <a:schemeClr val="bg1"/>
                          </a:solidFill>
                          <a:effectLst/>
                          <a:latin typeface="+mj-lt"/>
                        </a:rPr>
                        <a:t>Ahvenanmaa-Ruotsi</a:t>
                      </a:r>
                    </a:p>
                  </a:txBody>
                  <a:tcPr marL="72000" marR="72000" marT="72000" marB="72000" anchor="ctr"/>
                </a:tc>
                <a:tc>
                  <a:txBody>
                    <a:bodyPr/>
                    <a:lstStyle/>
                    <a:p>
                      <a:pPr algn="l" fontAlgn="ctr"/>
                      <a:r>
                        <a:rPr lang="fi-FI" sz="1200" b="1" u="none" strike="noStrike" dirty="0">
                          <a:solidFill>
                            <a:schemeClr val="bg1"/>
                          </a:solidFill>
                          <a:effectLst/>
                          <a:latin typeface="+mj-lt"/>
                        </a:rPr>
                        <a:t>Koko reitti</a:t>
                      </a:r>
                    </a:p>
                  </a:txBody>
                  <a:tcPr marL="72000" marR="72000" marT="72000" marB="72000" anchor="ctr"/>
                </a:tc>
                <a:extLst>
                  <a:ext uri="{0D108BD9-81ED-4DB2-BD59-A6C34878D82A}">
                    <a16:rowId xmlns:a16="http://schemas.microsoft.com/office/drawing/2014/main" val="1833527731"/>
                  </a:ext>
                </a:extLst>
              </a:tr>
              <a:tr h="820001">
                <a:tc>
                  <a:txBody>
                    <a:bodyPr/>
                    <a:lstStyle/>
                    <a:p>
                      <a:pPr algn="l" fontAlgn="ctr"/>
                      <a:r>
                        <a:rPr lang="fi-FI" sz="1200" b="1" u="none" strike="noStrike" dirty="0">
                          <a:solidFill>
                            <a:schemeClr val="tx1"/>
                          </a:solidFill>
                          <a:effectLst/>
                          <a:latin typeface="+mj-lt"/>
                        </a:rPr>
                        <a:t>Manner-Suomi–Ahvenanmaa–Ruotsi</a:t>
                      </a:r>
                      <a:r>
                        <a:rPr lang="fi-FI" sz="1200" u="none" strike="noStrike" dirty="0">
                          <a:solidFill>
                            <a:schemeClr val="tx1"/>
                          </a:solidFill>
                          <a:effectLst/>
                          <a:latin typeface="+mj-lt"/>
                        </a:rPr>
                        <a:t> (vain Suomi</a:t>
                      </a:r>
                      <a:r>
                        <a:rPr lang="fi-FI" sz="1200" u="none" strike="noStrike" kern="1200" dirty="0">
                          <a:solidFill>
                            <a:schemeClr val="tx1"/>
                          </a:solidFill>
                          <a:effectLst/>
                          <a:latin typeface="+mn-lt"/>
                          <a:ea typeface="+mn-ea"/>
                          <a:cs typeface="+mn-cs"/>
                        </a:rPr>
                        <a:t>–</a:t>
                      </a:r>
                      <a:r>
                        <a:rPr lang="fi-FI" sz="1200" u="none" strike="noStrike" dirty="0">
                          <a:solidFill>
                            <a:schemeClr val="tx1"/>
                          </a:solidFill>
                          <a:effectLst/>
                          <a:latin typeface="+mj-lt"/>
                        </a:rPr>
                        <a:t>Ahvenanmaa–Ruotsi -reiteillä liikennöivien alusten päästöt)</a:t>
                      </a:r>
                      <a:endParaRPr lang="fi-FI" sz="1200" b="0" i="0" u="none" strike="noStrike" dirty="0">
                        <a:solidFill>
                          <a:schemeClr val="tx1"/>
                        </a:solidFill>
                        <a:effectLst/>
                        <a:latin typeface="+mj-lt"/>
                      </a:endParaRPr>
                    </a:p>
                  </a:txBody>
                  <a:tcPr marL="72000" marR="72000" marT="72000" marB="72000" anchor="ctr"/>
                </a:tc>
                <a:tc>
                  <a:txBody>
                    <a:bodyPr/>
                    <a:lstStyle/>
                    <a:p>
                      <a:pPr algn="ctr" fontAlgn="ctr"/>
                      <a:r>
                        <a:rPr lang="fi-FI" sz="1200" b="0" i="0" u="none" strike="noStrike" dirty="0">
                          <a:solidFill>
                            <a:srgbClr val="000000"/>
                          </a:solidFill>
                          <a:effectLst/>
                          <a:latin typeface="+mj-lt"/>
                        </a:rPr>
                        <a:t>18,1 M€</a:t>
                      </a:r>
                    </a:p>
                  </a:txBody>
                  <a:tcPr marL="72000" marR="72000" marT="72000" marB="72000" anchor="ctr"/>
                </a:tc>
                <a:tc>
                  <a:txBody>
                    <a:bodyPr/>
                    <a:lstStyle/>
                    <a:p>
                      <a:pPr algn="ctr" fontAlgn="ctr"/>
                      <a:r>
                        <a:rPr lang="fi-FI" sz="1200" b="0" i="0" u="none" strike="noStrike" dirty="0">
                          <a:solidFill>
                            <a:srgbClr val="000000"/>
                          </a:solidFill>
                          <a:effectLst/>
                          <a:latin typeface="+mj-lt"/>
                        </a:rPr>
                        <a:t>16,4 M€</a:t>
                      </a:r>
                    </a:p>
                  </a:txBody>
                  <a:tcPr marL="72000" marR="72000" marT="72000" marB="72000" anchor="ctr"/>
                </a:tc>
                <a:tc>
                  <a:txBody>
                    <a:bodyPr/>
                    <a:lstStyle/>
                    <a:p>
                      <a:pPr algn="ctr" fontAlgn="ctr"/>
                      <a:r>
                        <a:rPr lang="fi-FI" sz="1200" b="1" i="0" u="none" strike="noStrike" dirty="0">
                          <a:solidFill>
                            <a:srgbClr val="000000"/>
                          </a:solidFill>
                          <a:effectLst/>
                          <a:latin typeface="+mj-lt"/>
                        </a:rPr>
                        <a:t>34,5 M€</a:t>
                      </a:r>
                    </a:p>
                  </a:txBody>
                  <a:tcPr marL="72000" marR="72000" marT="72000" marB="72000" anchor="ctr"/>
                </a:tc>
                <a:extLst>
                  <a:ext uri="{0D108BD9-81ED-4DB2-BD59-A6C34878D82A}">
                    <a16:rowId xmlns:a16="http://schemas.microsoft.com/office/drawing/2014/main" val="1382799115"/>
                  </a:ext>
                </a:extLst>
              </a:tr>
              <a:tr h="820001">
                <a:tc>
                  <a:txBody>
                    <a:bodyPr/>
                    <a:lstStyle/>
                    <a:p>
                      <a:pPr algn="l" fontAlgn="ctr"/>
                      <a:r>
                        <a:rPr lang="fi-FI" sz="1200" b="1" u="none" strike="noStrike" dirty="0">
                          <a:solidFill>
                            <a:schemeClr val="tx1"/>
                          </a:solidFill>
                          <a:effectLst/>
                          <a:latin typeface="+mj-lt"/>
                        </a:rPr>
                        <a:t>Manner-Suomi–Ahvenanmaa–Ruotsi</a:t>
                      </a:r>
                      <a:r>
                        <a:rPr lang="fi-FI" sz="1200" u="none" strike="noStrike" dirty="0">
                          <a:solidFill>
                            <a:schemeClr val="tx1"/>
                          </a:solidFill>
                          <a:effectLst/>
                          <a:latin typeface="+mj-lt"/>
                        </a:rPr>
                        <a:t>  (sis.</a:t>
                      </a:r>
                      <a:r>
                        <a:rPr lang="fi-FI" sz="1200" u="none" strike="noStrike" baseline="0" dirty="0">
                          <a:solidFill>
                            <a:schemeClr val="tx1"/>
                          </a:solidFill>
                          <a:effectLst/>
                          <a:latin typeface="+mj-lt"/>
                        </a:rPr>
                        <a:t> </a:t>
                      </a:r>
                      <a:r>
                        <a:rPr lang="fi-FI" sz="1200" u="none" strike="noStrike" dirty="0">
                          <a:solidFill>
                            <a:schemeClr val="tx1"/>
                          </a:solidFill>
                          <a:effectLst/>
                          <a:latin typeface="+mj-lt"/>
                        </a:rPr>
                        <a:t>myös pelkästään</a:t>
                      </a:r>
                      <a:r>
                        <a:rPr lang="fi-FI" sz="1200" u="none" strike="noStrike" baseline="0" dirty="0">
                          <a:solidFill>
                            <a:schemeClr val="tx1"/>
                          </a:solidFill>
                          <a:effectLst/>
                          <a:latin typeface="+mj-lt"/>
                        </a:rPr>
                        <a:t> </a:t>
                      </a:r>
                      <a:r>
                        <a:rPr lang="fi-FI" sz="1200" u="none" strike="noStrike" dirty="0">
                          <a:solidFill>
                            <a:schemeClr val="tx1"/>
                          </a:solidFill>
                          <a:effectLst/>
                          <a:latin typeface="+mj-lt"/>
                        </a:rPr>
                        <a:t>Ahvenanmaa</a:t>
                      </a:r>
                      <a:r>
                        <a:rPr lang="fi-FI" sz="1200" u="none" strike="noStrike" baseline="0" dirty="0">
                          <a:solidFill>
                            <a:schemeClr val="tx1"/>
                          </a:solidFill>
                          <a:effectLst/>
                          <a:latin typeface="+mj-lt"/>
                        </a:rPr>
                        <a:t>n ja </a:t>
                      </a:r>
                      <a:r>
                        <a:rPr lang="fi-FI" sz="1200" u="none" strike="noStrike" dirty="0">
                          <a:solidFill>
                            <a:schemeClr val="tx1"/>
                          </a:solidFill>
                          <a:effectLst/>
                          <a:latin typeface="+mj-lt"/>
                        </a:rPr>
                        <a:t>Ruotsin välillä liikennöivien alusten päästöt)</a:t>
                      </a:r>
                      <a:endParaRPr lang="fi-FI" sz="1200" b="0" i="0" u="none" strike="noStrike" dirty="0">
                        <a:solidFill>
                          <a:schemeClr val="tx1"/>
                        </a:solidFill>
                        <a:effectLst/>
                        <a:latin typeface="+mj-lt"/>
                      </a:endParaRPr>
                    </a:p>
                  </a:txBody>
                  <a:tcPr marL="72000" marR="72000" marT="72000" marB="72000" anchor="ctr"/>
                </a:tc>
                <a:tc>
                  <a:txBody>
                    <a:bodyPr/>
                    <a:lstStyle/>
                    <a:p>
                      <a:pPr algn="ctr" fontAlgn="ctr"/>
                      <a:r>
                        <a:rPr lang="fi-FI" sz="1200" b="0" i="0" u="none" strike="noStrike" dirty="0">
                          <a:solidFill>
                            <a:srgbClr val="000000"/>
                          </a:solidFill>
                          <a:effectLst/>
                          <a:latin typeface="+mj-lt"/>
                        </a:rPr>
                        <a:t>18,1 M€</a:t>
                      </a:r>
                    </a:p>
                  </a:txBody>
                  <a:tcPr marL="72000" marR="72000" marT="72000" marB="72000" anchor="ctr"/>
                </a:tc>
                <a:tc>
                  <a:txBody>
                    <a:bodyPr/>
                    <a:lstStyle/>
                    <a:p>
                      <a:pPr algn="ctr" fontAlgn="ctr"/>
                      <a:r>
                        <a:rPr lang="fi-FI" sz="1200" b="0" i="0" u="none" strike="noStrike" dirty="0">
                          <a:solidFill>
                            <a:srgbClr val="000000"/>
                          </a:solidFill>
                          <a:effectLst/>
                          <a:latin typeface="+mj-lt"/>
                        </a:rPr>
                        <a:t>22,1 M€</a:t>
                      </a:r>
                    </a:p>
                  </a:txBody>
                  <a:tcPr marL="72000" marR="72000" marT="72000" marB="72000" anchor="ctr"/>
                </a:tc>
                <a:tc>
                  <a:txBody>
                    <a:bodyPr/>
                    <a:lstStyle/>
                    <a:p>
                      <a:pPr algn="ctr" fontAlgn="ctr"/>
                      <a:r>
                        <a:rPr lang="fi-FI" sz="1200" b="1" i="0" u="none" strike="noStrike" dirty="0">
                          <a:solidFill>
                            <a:srgbClr val="000000"/>
                          </a:solidFill>
                          <a:effectLst/>
                          <a:latin typeface="+mj-lt"/>
                        </a:rPr>
                        <a:t>40,2 M€</a:t>
                      </a:r>
                    </a:p>
                  </a:txBody>
                  <a:tcPr marL="72000" marR="72000" marT="72000" marB="72000" anchor="ctr"/>
                </a:tc>
                <a:extLst>
                  <a:ext uri="{0D108BD9-81ED-4DB2-BD59-A6C34878D82A}">
                    <a16:rowId xmlns:a16="http://schemas.microsoft.com/office/drawing/2014/main" val="1673407541"/>
                  </a:ext>
                </a:extLst>
              </a:tr>
              <a:tr h="373732">
                <a:tc>
                  <a:txBody>
                    <a:bodyPr/>
                    <a:lstStyle/>
                    <a:p>
                      <a:pPr algn="l" fontAlgn="ctr"/>
                      <a:r>
                        <a:rPr lang="fi-FI" sz="1200" b="1" i="1" u="none" strike="noStrike" dirty="0">
                          <a:solidFill>
                            <a:srgbClr val="000000"/>
                          </a:solidFill>
                          <a:effectLst/>
                          <a:latin typeface="+mj-lt"/>
                        </a:rPr>
                        <a:t>Långnäs–Naantali (</a:t>
                      </a:r>
                      <a:r>
                        <a:rPr lang="fi-FI" sz="1200" b="1" i="1" u="none" strike="noStrike" dirty="0" err="1">
                          <a:solidFill>
                            <a:srgbClr val="000000"/>
                          </a:solidFill>
                          <a:effectLst/>
                          <a:latin typeface="+mj-lt"/>
                        </a:rPr>
                        <a:t>roro</a:t>
                      </a:r>
                      <a:r>
                        <a:rPr lang="fi-FI" sz="1200" b="1" i="1" u="none" strike="noStrike" dirty="0">
                          <a:solidFill>
                            <a:srgbClr val="000000"/>
                          </a:solidFill>
                          <a:effectLst/>
                          <a:latin typeface="+mj-lt"/>
                        </a:rPr>
                        <a:t>)</a:t>
                      </a:r>
                    </a:p>
                  </a:txBody>
                  <a:tcPr marL="72000" marR="72000" marT="72000" marB="72000" anchor="ctr"/>
                </a:tc>
                <a:tc>
                  <a:txBody>
                    <a:bodyPr/>
                    <a:lstStyle/>
                    <a:p>
                      <a:pPr algn="ctr" fontAlgn="ctr"/>
                      <a:r>
                        <a:rPr lang="fi-FI" sz="1200" b="0" i="0" u="none" strike="noStrike" dirty="0">
                          <a:solidFill>
                            <a:srgbClr val="000000"/>
                          </a:solidFill>
                          <a:effectLst/>
                          <a:latin typeface="+mj-lt"/>
                        </a:rPr>
                        <a:t>0,5 M€</a:t>
                      </a:r>
                    </a:p>
                  </a:txBody>
                  <a:tcPr marL="72000" marR="72000" marT="72000" marB="72000" anchor="ctr"/>
                </a:tc>
                <a:tc>
                  <a:txBody>
                    <a:bodyPr/>
                    <a:lstStyle/>
                    <a:p>
                      <a:pPr algn="ctr" fontAlgn="ctr"/>
                      <a:endParaRPr lang="fi-FI" sz="1200" b="0" i="1" u="none" strike="noStrike" dirty="0">
                        <a:solidFill>
                          <a:srgbClr val="000000"/>
                        </a:solidFill>
                        <a:effectLst/>
                        <a:latin typeface="+mj-lt"/>
                      </a:endParaRPr>
                    </a:p>
                  </a:txBody>
                  <a:tcPr marL="72000" marR="72000" marT="72000" marB="72000" anchor="ctr"/>
                </a:tc>
                <a:tc>
                  <a:txBody>
                    <a:bodyPr/>
                    <a:lstStyle/>
                    <a:p>
                      <a:pPr algn="ctr" fontAlgn="ctr"/>
                      <a:r>
                        <a:rPr lang="fi-FI" sz="1200" b="1" i="1" u="none" strike="noStrike" dirty="0">
                          <a:solidFill>
                            <a:srgbClr val="000000"/>
                          </a:solidFill>
                          <a:effectLst/>
                          <a:latin typeface="+mj-lt"/>
                        </a:rPr>
                        <a:t>0,5 M€</a:t>
                      </a:r>
                    </a:p>
                  </a:txBody>
                  <a:tcPr marL="72000" marR="72000" marT="72000" marB="72000" anchor="ctr"/>
                </a:tc>
                <a:extLst>
                  <a:ext uri="{0D108BD9-81ED-4DB2-BD59-A6C34878D82A}">
                    <a16:rowId xmlns:a16="http://schemas.microsoft.com/office/drawing/2014/main" val="2620552646"/>
                  </a:ext>
                </a:extLst>
              </a:tr>
              <a:tr h="373732">
                <a:tc>
                  <a:txBody>
                    <a:bodyPr/>
                    <a:lstStyle/>
                    <a:p>
                      <a:pPr algn="l" fontAlgn="ctr"/>
                      <a:r>
                        <a:rPr lang="fi-FI" sz="1200" b="1" i="1" u="none" strike="noStrike" dirty="0">
                          <a:effectLst/>
                          <a:latin typeface="+mj-lt"/>
                        </a:rPr>
                        <a:t>Vaasa</a:t>
                      </a:r>
                      <a:r>
                        <a:rPr lang="fi-FI" sz="1200" b="1" i="1" u="none" strike="noStrike" kern="1200" dirty="0">
                          <a:solidFill>
                            <a:srgbClr val="000000"/>
                          </a:solidFill>
                          <a:effectLst/>
                          <a:latin typeface="+mn-lt"/>
                          <a:ea typeface="+mn-ea"/>
                          <a:cs typeface="+mn-cs"/>
                        </a:rPr>
                        <a:t>–</a:t>
                      </a:r>
                      <a:r>
                        <a:rPr lang="fi-FI" sz="1200" b="1" i="1" u="none" strike="noStrike" dirty="0">
                          <a:effectLst/>
                          <a:latin typeface="+mj-lt"/>
                        </a:rPr>
                        <a:t>Uumaja</a:t>
                      </a:r>
                      <a:endParaRPr lang="fi-FI" sz="1200" b="1" i="1" u="none" strike="noStrike" dirty="0">
                        <a:solidFill>
                          <a:srgbClr val="000000"/>
                        </a:solidFill>
                        <a:effectLst/>
                        <a:latin typeface="+mj-lt"/>
                      </a:endParaRPr>
                    </a:p>
                  </a:txBody>
                  <a:tcPr marL="72000" marR="72000" marT="72000" marB="72000" anchor="ctr"/>
                </a:tc>
                <a:tc>
                  <a:txBody>
                    <a:bodyPr/>
                    <a:lstStyle/>
                    <a:p>
                      <a:pPr algn="ctr" fontAlgn="ctr"/>
                      <a:endParaRPr lang="fi-FI" sz="1200" b="0" i="1" u="none" strike="noStrike" dirty="0">
                        <a:solidFill>
                          <a:srgbClr val="000000"/>
                        </a:solidFill>
                        <a:effectLst/>
                        <a:latin typeface="+mj-lt"/>
                      </a:endParaRPr>
                    </a:p>
                  </a:txBody>
                  <a:tcPr marL="72000" marR="72000" marT="72000" marB="72000" anchor="ctr"/>
                </a:tc>
                <a:tc>
                  <a:txBody>
                    <a:bodyPr/>
                    <a:lstStyle/>
                    <a:p>
                      <a:pPr algn="ctr" fontAlgn="ctr"/>
                      <a:endParaRPr lang="fi-FI" sz="1200" b="0" i="1" u="none" strike="noStrike">
                        <a:solidFill>
                          <a:srgbClr val="000000"/>
                        </a:solidFill>
                        <a:effectLst/>
                        <a:latin typeface="+mj-lt"/>
                      </a:endParaRPr>
                    </a:p>
                  </a:txBody>
                  <a:tcPr marL="72000" marR="72000" marT="72000" marB="72000" anchor="ctr"/>
                </a:tc>
                <a:tc>
                  <a:txBody>
                    <a:bodyPr/>
                    <a:lstStyle/>
                    <a:p>
                      <a:pPr algn="ctr" fontAlgn="ctr"/>
                      <a:r>
                        <a:rPr lang="fi-FI" sz="1200" b="1" i="1" u="none" strike="noStrike" dirty="0">
                          <a:solidFill>
                            <a:srgbClr val="000000"/>
                          </a:solidFill>
                          <a:effectLst/>
                          <a:latin typeface="+mj-lt"/>
                        </a:rPr>
                        <a:t>1,7 M€</a:t>
                      </a:r>
                    </a:p>
                  </a:txBody>
                  <a:tcPr marL="72000" marR="72000" marT="72000" marB="72000" anchor="ctr"/>
                </a:tc>
                <a:extLst>
                  <a:ext uri="{0D108BD9-81ED-4DB2-BD59-A6C34878D82A}">
                    <a16:rowId xmlns:a16="http://schemas.microsoft.com/office/drawing/2014/main" val="3415471349"/>
                  </a:ext>
                </a:extLst>
              </a:tr>
              <a:tr h="373732">
                <a:tc>
                  <a:txBody>
                    <a:bodyPr/>
                    <a:lstStyle/>
                    <a:p>
                      <a:pPr algn="l" fontAlgn="ctr"/>
                      <a:r>
                        <a:rPr lang="fi-FI" sz="1200" b="1" i="1" u="none" strike="noStrike" dirty="0">
                          <a:effectLst/>
                          <a:latin typeface="+mj-lt"/>
                        </a:rPr>
                        <a:t>Helsinki</a:t>
                      </a:r>
                      <a:r>
                        <a:rPr lang="fi-FI" sz="1200" b="1" i="1" u="none" strike="noStrike" kern="1200" dirty="0">
                          <a:solidFill>
                            <a:srgbClr val="000000"/>
                          </a:solidFill>
                          <a:effectLst/>
                          <a:latin typeface="+mn-lt"/>
                          <a:ea typeface="+mn-ea"/>
                          <a:cs typeface="+mn-cs"/>
                        </a:rPr>
                        <a:t>–T</a:t>
                      </a:r>
                      <a:r>
                        <a:rPr lang="fi-FI" sz="1200" b="1" i="1" u="none" strike="noStrike" dirty="0">
                          <a:effectLst/>
                          <a:latin typeface="+mj-lt"/>
                        </a:rPr>
                        <a:t>allinna</a:t>
                      </a:r>
                      <a:endParaRPr lang="fi-FI" sz="1200" b="1" i="1" u="none" strike="noStrike" dirty="0">
                        <a:solidFill>
                          <a:srgbClr val="000000"/>
                        </a:solidFill>
                        <a:effectLst/>
                        <a:latin typeface="+mj-lt"/>
                      </a:endParaRPr>
                    </a:p>
                  </a:txBody>
                  <a:tcPr marL="72000" marR="72000" marT="72000" marB="72000" anchor="ctr"/>
                </a:tc>
                <a:tc>
                  <a:txBody>
                    <a:bodyPr/>
                    <a:lstStyle/>
                    <a:p>
                      <a:pPr algn="ctr" fontAlgn="ctr"/>
                      <a:endParaRPr lang="fi-FI" sz="1200" b="0" i="1" u="none" strike="noStrike">
                        <a:solidFill>
                          <a:srgbClr val="000000"/>
                        </a:solidFill>
                        <a:effectLst/>
                        <a:latin typeface="+mj-lt"/>
                      </a:endParaRPr>
                    </a:p>
                  </a:txBody>
                  <a:tcPr marL="72000" marR="72000" marT="72000" marB="72000" anchor="ctr"/>
                </a:tc>
                <a:tc>
                  <a:txBody>
                    <a:bodyPr/>
                    <a:lstStyle/>
                    <a:p>
                      <a:pPr algn="ctr" fontAlgn="ctr"/>
                      <a:endParaRPr lang="fi-FI" sz="1200" b="0" i="1" u="none" strike="noStrike" dirty="0">
                        <a:solidFill>
                          <a:srgbClr val="000000"/>
                        </a:solidFill>
                        <a:effectLst/>
                        <a:latin typeface="+mj-lt"/>
                      </a:endParaRPr>
                    </a:p>
                  </a:txBody>
                  <a:tcPr marL="72000" marR="72000" marT="72000" marB="72000" anchor="ctr"/>
                </a:tc>
                <a:tc>
                  <a:txBody>
                    <a:bodyPr/>
                    <a:lstStyle/>
                    <a:p>
                      <a:pPr algn="ctr" fontAlgn="ctr"/>
                      <a:r>
                        <a:rPr lang="fi-FI" sz="1200" b="1" i="1" u="none" strike="noStrike" dirty="0">
                          <a:solidFill>
                            <a:srgbClr val="000000"/>
                          </a:solidFill>
                          <a:effectLst/>
                          <a:latin typeface="+mj-lt"/>
                        </a:rPr>
                        <a:t>24,6 M€</a:t>
                      </a:r>
                    </a:p>
                  </a:txBody>
                  <a:tcPr marL="72000" marR="72000" marT="72000" marB="72000" anchor="ctr"/>
                </a:tc>
                <a:extLst>
                  <a:ext uri="{0D108BD9-81ED-4DB2-BD59-A6C34878D82A}">
                    <a16:rowId xmlns:a16="http://schemas.microsoft.com/office/drawing/2014/main" val="2941708846"/>
                  </a:ext>
                </a:extLst>
              </a:tr>
            </a:tbl>
          </a:graphicData>
        </a:graphic>
      </p:graphicFrame>
      <p:sp>
        <p:nvSpPr>
          <p:cNvPr id="8" name="TextBox 7">
            <a:extLst>
              <a:ext uri="{FF2B5EF4-FFF2-40B4-BE49-F238E27FC236}">
                <a16:creationId xmlns:a16="http://schemas.microsoft.com/office/drawing/2014/main" id="{B0FEC8AB-BB55-1FD8-734C-F7333BAEB41D}"/>
              </a:ext>
            </a:extLst>
          </p:cNvPr>
          <p:cNvSpPr txBox="1"/>
          <p:nvPr/>
        </p:nvSpPr>
        <p:spPr>
          <a:xfrm>
            <a:off x="6022109" y="1570646"/>
            <a:ext cx="5916461" cy="492443"/>
          </a:xfrm>
          <a:prstGeom prst="rect">
            <a:avLst/>
          </a:prstGeom>
          <a:noFill/>
        </p:spPr>
        <p:txBody>
          <a:bodyPr wrap="square">
            <a:spAutoFit/>
          </a:bodyPr>
          <a:lstStyle/>
          <a:p>
            <a:pPr marL="0" indent="0">
              <a:buNone/>
            </a:pPr>
            <a:r>
              <a:rPr lang="fi-FI" sz="1300" b="1" i="1" dirty="0"/>
              <a:t>Taulukko 7. </a:t>
            </a:r>
            <a:r>
              <a:rPr lang="fi-FI" sz="1300" i="1" dirty="0"/>
              <a:t>Arvio täysihintaisten päästöoikeuksien kustannuksista 100 euron tonnihinnalla reiteittäin ilman saaripoikkeusta (miljoonaa euroa vuonna 2026).</a:t>
            </a:r>
          </a:p>
        </p:txBody>
      </p:sp>
    </p:spTree>
    <p:extLst>
      <p:ext uri="{BB962C8B-B14F-4D97-AF65-F5344CB8AC3E}">
        <p14:creationId xmlns:p14="http://schemas.microsoft.com/office/powerpoint/2010/main" val="20894045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DkfWIaP5T50Uhmk3qbSy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OPyxAM7VM4rmXZ.LoC28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KYAa8KcYdlr2INhdxyms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UjtCoFMMjiczv85DhpgW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0HRWI0eqR6cDj_Xzre6A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_Dh5Rjz9K6FUNaZOj6vR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MQNZOGmu3zvdHfAdj2Lr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r9.oI9pO8oGdcDJniSu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c3LU.RGcSH9iwO_.Slsp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hpLj_yMiDX_Pgya6nZYL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2zQQPt.9sfNKd6O5AfreMw"/>
</p:tagLst>
</file>

<file path=ppt/theme/theme1.xml><?xml version="1.0" encoding="utf-8"?>
<a:theme xmlns:a="http://schemas.openxmlformats.org/drawingml/2006/main" name="Office-teema">
  <a:themeElements>
    <a:clrScheme name="LVM 100-60-vaihteleva">
      <a:dk1>
        <a:srgbClr val="000000"/>
      </a:dk1>
      <a:lt1>
        <a:srgbClr val="FFFFFF"/>
      </a:lt1>
      <a:dk2>
        <a:srgbClr val="0000FF"/>
      </a:dk2>
      <a:lt2>
        <a:srgbClr val="8E92A9"/>
      </a:lt2>
      <a:accent1>
        <a:srgbClr val="0000FF"/>
      </a:accent1>
      <a:accent2>
        <a:srgbClr val="8CAAFF"/>
      </a:accent2>
      <a:accent3>
        <a:srgbClr val="000096"/>
      </a:accent3>
      <a:accent4>
        <a:srgbClr val="66CC90"/>
      </a:accent4>
      <a:accent5>
        <a:srgbClr val="006A72"/>
      </a:accent5>
      <a:accent6>
        <a:srgbClr val="66C7DA"/>
      </a:accent6>
      <a:hlink>
        <a:srgbClr val="4072FF"/>
      </a:hlink>
      <a:folHlink>
        <a:srgbClr val="000096"/>
      </a:folHlink>
    </a:clrScheme>
    <a:fontScheme name="VN Arial theme">
      <a:majorFont>
        <a:latin typeface="Arial Bold"/>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LVM.potx" id="{566EDBE9-235D-4A99-AE1C-C078D0AB34ED}" vid="{EBB18539-B318-466E-A0BB-88F43EA920A8}"/>
    </a:ext>
  </a:extLst>
</a:theme>
</file>

<file path=ppt/theme/theme2.xml><?xml version="1.0" encoding="utf-8"?>
<a:theme xmlns:a="http://schemas.openxmlformats.org/drawingml/2006/main" name="Office-teema">
  <a:themeElements>
    <a:clrScheme name="LVM">
      <a:dk1>
        <a:srgbClr val="3C3C3C"/>
      </a:dk1>
      <a:lt1>
        <a:sysClr val="window" lastClr="FFFFFF"/>
      </a:lt1>
      <a:dk2>
        <a:srgbClr val="44546A"/>
      </a:dk2>
      <a:lt2>
        <a:srgbClr val="E7E6E6"/>
      </a:lt2>
      <a:accent1>
        <a:srgbClr val="0000F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V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LVM</Template>
  <TotalTime>0</TotalTime>
  <Words>4134</Words>
  <Application>Microsoft Office PowerPoint</Application>
  <PresentationFormat>Widescreen</PresentationFormat>
  <Paragraphs>529</Paragraphs>
  <Slides>20</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Arial Bold</vt:lpstr>
      <vt:lpstr>Calibri</vt:lpstr>
      <vt:lpstr>Office-teema</vt:lpstr>
      <vt:lpstr>think-cell Slide</vt:lpstr>
      <vt:lpstr>Saaripoikkeuksen arviointi</vt:lpstr>
      <vt:lpstr>Johdanto</vt:lpstr>
      <vt:lpstr>Tarkastelun kohteena oleva alusliikenne</vt:lpstr>
      <vt:lpstr>PowerPoint Presentation</vt:lpstr>
      <vt:lpstr>Liikennemäärät</vt:lpstr>
      <vt:lpstr>Matkustajamäärät Ahvenanmaan ja mantereen välillä sekä kauttakulkuliikenteessä vuonna 2022</vt:lpstr>
      <vt:lpstr>Laivamatkojen ja rahtiyksiköiden kuljetusten hinnoittelu</vt:lpstr>
      <vt:lpstr>Päästökaupan piiriin tulevat päästöt</vt:lpstr>
      <vt:lpstr>Päästöoikeuksien kustannukset ilman saaripoikkeusta</vt:lpstr>
      <vt:lpstr>Päästöoikeuksien kustannukset saaripoikkeuksen kanssa</vt:lpstr>
      <vt:lpstr>Päästökaupan lisäkustannusten kattamisen vaihtoehdot</vt:lpstr>
      <vt:lpstr>Päästökaupan lisäkustannusten vaikutus matkan hintaan </vt:lpstr>
      <vt:lpstr>Päästökaupan ja saaripoikkeuksen vaikutukset Ahvenanmaan kansantalouden kannalta</vt:lpstr>
      <vt:lpstr>Kuljetus- ja varastointi -toimialan merkitys Ahvenanmaan kansantaloudessa</vt:lpstr>
      <vt:lpstr>Staattinen tarkastelu meriliikenteen päästökaupan ja saaripoikkeuksen vaikutuksista Ahvenanmaan taloudessa</vt:lpstr>
      <vt:lpstr>Saaripoikkeuksen merkitys eri kuljetusreittien kilpailuasetelmaan</vt:lpstr>
      <vt:lpstr>Päästökaupan ja saaripoikkeuksen vaikutukset Ahvenanmaan liikenneyhteyksiin</vt:lpstr>
      <vt:lpstr>PowerPoint Presentation</vt:lpstr>
      <vt:lpstr>Meri- ja rannikkovesiliikenteen palvelujen tuottajahintojen toteutunut kehitys</vt:lpstr>
      <vt:lpstr>Laivamatkojen hintakehitys ja Ahvenanmaan tax-free matkustajamäärän kehitys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2023-01-27T10:48:53Z</dcterms:created>
  <dcterms:modified xsi:type="dcterms:W3CDTF">2023-03-13T06:47:14Z</dcterms:modified>
</cp:coreProperties>
</file>