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4"/>
  </p:sldMasterIdLst>
  <p:notesMasterIdLst>
    <p:notesMasterId r:id="rId6"/>
  </p:notesMasterIdLst>
  <p:handoutMasterIdLst>
    <p:handoutMasterId r:id="rId7"/>
  </p:handoutMasterIdLst>
  <p:sldIdLst>
    <p:sldId id="868" r:id="rId5"/>
  </p:sldIdLst>
  <p:sldSz cx="9144000" cy="6858000" type="screen4x3"/>
  <p:notesSz cx="6735763" cy="98663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6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ri Kallela" initials="JK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8FB"/>
    <a:srgbClr val="EAF6FA"/>
    <a:srgbClr val="527E42"/>
    <a:srgbClr val="E18F79"/>
    <a:srgbClr val="2A79D0"/>
    <a:srgbClr val="C1DAB8"/>
    <a:srgbClr val="1C3E82"/>
    <a:srgbClr val="FFFFCC"/>
    <a:srgbClr val="FF9900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Normaali tyyli 3 - Korostu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76553" autoAdjust="0"/>
  </p:normalViewPr>
  <p:slideViewPr>
    <p:cSldViewPr snapToGrid="0" showGuides="1">
      <p:cViewPr varScale="1">
        <p:scale>
          <a:sx n="120" d="100"/>
          <a:sy n="120" d="100"/>
        </p:scale>
        <p:origin x="342" y="102"/>
      </p:cViewPr>
      <p:guideLst>
        <p:guide orient="horz" pos="3956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233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154">
              <a:defRPr sz="1200"/>
            </a:lvl1pPr>
          </a:lstStyle>
          <a:p>
            <a:endParaRPr lang="fi-FI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026" y="0"/>
            <a:ext cx="2919233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154">
              <a:defRPr sz="1200"/>
            </a:lvl1pPr>
          </a:lstStyle>
          <a:p>
            <a:endParaRPr lang="fi-FI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003"/>
            <a:ext cx="2919233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154">
              <a:defRPr sz="1200"/>
            </a:lvl1pPr>
          </a:lstStyle>
          <a:p>
            <a:endParaRPr lang="fi-FI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026" y="9372003"/>
            <a:ext cx="2919233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154">
              <a:defRPr sz="1200"/>
            </a:lvl1pPr>
          </a:lstStyle>
          <a:p>
            <a:fld id="{ECBA8376-5D00-48A2-9890-0983A399FC9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4835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233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154">
              <a:defRPr sz="1200"/>
            </a:lvl1pPr>
          </a:lstStyle>
          <a:p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026" y="0"/>
            <a:ext cx="2919233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154">
              <a:defRPr sz="1200"/>
            </a:lvl1pPr>
          </a:lstStyle>
          <a:p>
            <a:endParaRPr lang="fi-FI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41363"/>
            <a:ext cx="4932363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974" y="4687532"/>
            <a:ext cx="5389815" cy="4438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003"/>
            <a:ext cx="2919233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154">
              <a:defRPr sz="1200"/>
            </a:lvl1pPr>
          </a:lstStyle>
          <a:p>
            <a:endParaRPr lang="fi-FI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026" y="9372003"/>
            <a:ext cx="2919233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154">
              <a:defRPr sz="1200"/>
            </a:lvl1pPr>
          </a:lstStyle>
          <a:p>
            <a:fld id="{209AE7B4-C183-44D3-A891-B9B29862857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85034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96900" y="68690"/>
            <a:ext cx="7959725" cy="687763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96900" y="955964"/>
            <a:ext cx="7953375" cy="5170199"/>
          </a:xfrm>
        </p:spPr>
        <p:txBody>
          <a:bodyPr/>
          <a:lstStyle>
            <a:lvl1pPr>
              <a:defRPr sz="2000"/>
            </a:lvl1pPr>
            <a:lvl2pPr marL="715963" indent="-266700">
              <a:defRPr sz="1800"/>
            </a:lvl2pPr>
            <a:lvl3pPr marL="982663" indent="-266700">
              <a:defRPr sz="1600"/>
            </a:lvl3pPr>
            <a:lvl4pPr marL="1258888" indent="-276225">
              <a:defRPr sz="1400"/>
            </a:lvl4pPr>
            <a:lvl5pPr marL="1527175" indent="-268288">
              <a:defRPr sz="14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BC7420-4EAC-477A-9CB6-7226FD7EF905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96900" y="1381125"/>
            <a:ext cx="3900488" cy="4745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9788" y="1381125"/>
            <a:ext cx="3900487" cy="4745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501BE7-B3C0-483D-A698-B740EAEF2D1E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D1EE41-D252-4566-B9E1-EA5B272106D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40BA44B-04FD-4EED-801C-1C0486E26EE8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0933888-0A9F-4393-803D-57D0D7EB9C3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936AC60-BE53-4049-A177-BFADE73F7D75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FBE42EC-8391-44B4-A385-3C5027B49326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C73CE1-EAC0-43DF-B4F1-B34C10AC7F0E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67488" y="234950"/>
            <a:ext cx="1989137" cy="5891213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96900" y="234950"/>
            <a:ext cx="5818188" cy="589121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E274171-EB84-4096-A1B3-6FDB871AE44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96900" y="71056"/>
            <a:ext cx="7959725" cy="619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548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6900" y="868362"/>
            <a:ext cx="7953375" cy="570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X</a:t>
            </a:r>
          </a:p>
          <a:p>
            <a:pPr lvl="2"/>
            <a:r>
              <a:rPr lang="fi-FI" dirty="0"/>
              <a:t>X</a:t>
            </a:r>
          </a:p>
          <a:p>
            <a:pPr lvl="3"/>
            <a:r>
              <a:rPr lang="fi-FI" dirty="0"/>
              <a:t>X</a:t>
            </a:r>
          </a:p>
          <a:p>
            <a:pPr lvl="4"/>
            <a:r>
              <a:rPr lang="fi-FI" dirty="0"/>
              <a:t>X</a:t>
            </a:r>
          </a:p>
        </p:txBody>
      </p:sp>
      <p:sp>
        <p:nvSpPr>
          <p:cNvPr id="105484" name="Rectangle 12"/>
          <p:cNvSpPr>
            <a:spLocks noChangeArrowheads="1"/>
          </p:cNvSpPr>
          <p:nvPr/>
        </p:nvSpPr>
        <p:spPr bwMode="auto">
          <a:xfrm>
            <a:off x="3862388" y="3392488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fi-FI" sz="1000"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304E88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304E88"/>
          </a:solidFill>
          <a:latin typeface="Arial Narrow" pitchFamily="34" charset="0"/>
        </a:defRPr>
      </a:lvl9pPr>
    </p:titleStyle>
    <p:bodyStyle>
      <a:lvl1pPr marL="365125" indent="-365125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266700" algn="l" rtl="0" fontAlgn="base">
        <a:spcBef>
          <a:spcPct val="20000"/>
        </a:spcBef>
        <a:spcAft>
          <a:spcPct val="0"/>
        </a:spcAft>
        <a:buClr>
          <a:srgbClr val="304E88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1077913" indent="-276225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346200" indent="-268288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1612900" indent="-2667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3482975" indent="-4572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3940175" indent="-4572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4397375" indent="-4572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4854575" indent="-4572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 bwMode="auto">
          <a:xfrm>
            <a:off x="5147206" y="5623560"/>
            <a:ext cx="3996794" cy="1222275"/>
          </a:xfrm>
          <a:prstGeom prst="rect">
            <a:avLst/>
          </a:prstGeom>
          <a:solidFill>
            <a:srgbClr val="EFF8FB"/>
          </a:solidFill>
          <a:ln w="19050">
            <a:noFill/>
            <a:prstDash val="solid"/>
            <a:round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1" y="4556515"/>
            <a:ext cx="2109320" cy="221226"/>
          </a:xfrm>
          <a:prstGeom prst="rect">
            <a:avLst/>
          </a:prstGeom>
          <a:solidFill>
            <a:schemeClr val="bg1"/>
          </a:solidFill>
          <a:ln w="19050">
            <a:noFill/>
            <a:prstDash val="solid"/>
            <a:round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0" y="-5279"/>
            <a:ext cx="3239017" cy="2815437"/>
          </a:xfrm>
          <a:prstGeom prst="rect">
            <a:avLst/>
          </a:prstGeom>
          <a:solidFill>
            <a:srgbClr val="EFF8FB"/>
          </a:solidFill>
          <a:ln w="19050">
            <a:noFill/>
            <a:prstDash val="solid"/>
            <a:round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8" name="Gerade Verbindung 62"/>
          <p:cNvCxnSpPr/>
          <p:nvPr/>
        </p:nvCxnSpPr>
        <p:spPr bwMode="gray">
          <a:xfrm>
            <a:off x="5110853" y="0"/>
            <a:ext cx="18667" cy="6858000"/>
          </a:xfrm>
          <a:prstGeom prst="line">
            <a:avLst/>
          </a:prstGeom>
          <a:ln w="19050">
            <a:solidFill>
              <a:srgbClr val="C8C8C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64"/>
          <p:cNvCxnSpPr/>
          <p:nvPr/>
        </p:nvCxnSpPr>
        <p:spPr bwMode="gray">
          <a:xfrm flipH="1">
            <a:off x="0" y="4485207"/>
            <a:ext cx="5117627" cy="0"/>
          </a:xfrm>
          <a:prstGeom prst="line">
            <a:avLst/>
          </a:prstGeom>
          <a:ln w="19050">
            <a:solidFill>
              <a:srgbClr val="C8C8C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feld 334"/>
          <p:cNvSpPr txBox="1"/>
          <p:nvPr/>
        </p:nvSpPr>
        <p:spPr bwMode="gray">
          <a:xfrm>
            <a:off x="158125" y="3024877"/>
            <a:ext cx="2423542" cy="1403440"/>
          </a:xfrm>
          <a:prstGeom prst="rect">
            <a:avLst/>
          </a:prstGeom>
          <a:noFill/>
        </p:spPr>
        <p:txBody>
          <a:bodyPr wrap="square" lIns="36000" tIns="72000" rIns="36000" bIns="36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marL="90488" indent="-90488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Hankintoja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johdetaan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ja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niitä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toteutetaan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yhtenä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valtiokonsernina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90488" indent="-90488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Kilpailutus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ja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tilausprosessit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kytketään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saumattomasti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toisiinsa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0488" indent="-90488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Keskeiset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laskunkäsittelyssä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tarvittavat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tiedot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syntyvät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jo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sopimuksissa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ja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tilauksissa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0488" indent="-90488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Toimittajatieto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yhteiseksi</a:t>
            </a:r>
            <a:endParaRPr lang="fi-FI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51" name="Gruppieren 283"/>
          <p:cNvGrpSpPr/>
          <p:nvPr/>
        </p:nvGrpSpPr>
        <p:grpSpPr>
          <a:xfrm>
            <a:off x="111683" y="116376"/>
            <a:ext cx="3039154" cy="2693784"/>
            <a:chOff x="337396" y="511200"/>
            <a:chExt cx="2806370" cy="2632028"/>
          </a:xfrm>
        </p:grpSpPr>
        <p:sp>
          <p:nvSpPr>
            <p:cNvPr id="253" name="Rechteck 148"/>
            <p:cNvSpPr/>
            <p:nvPr/>
          </p:nvSpPr>
          <p:spPr bwMode="gray">
            <a:xfrm>
              <a:off x="337396" y="1089651"/>
              <a:ext cx="2806369" cy="2053577"/>
            </a:xfrm>
            <a:prstGeom prst="rect">
              <a:avLst/>
            </a:prstGeom>
          </p:spPr>
          <p:txBody>
            <a:bodyPr wrap="square" lIns="72000" tIns="0" rIns="180000" bIns="0">
              <a:noAutofit/>
            </a:bodyPr>
            <a:lstStyle/>
            <a:p>
              <a:pPr>
                <a:spcAft>
                  <a:spcPts val="300"/>
                </a:spcAft>
              </a:pPr>
              <a:r>
                <a:rPr lang="fi-FI" sz="1300" dirty="0">
                  <a:solidFill>
                    <a:srgbClr val="000000"/>
                  </a:solidFill>
                </a:rPr>
                <a:t>Hankintatoimen tavoitearkkitehtuuri luo kokonaiskuvan valtion hankintatoimen toiminnasta, tiedoista ja niitä tukevista tietojärjestelmistä</a:t>
              </a:r>
            </a:p>
            <a:p>
              <a:pPr>
                <a:spcAft>
                  <a:spcPts val="300"/>
                </a:spcAft>
              </a:pPr>
              <a:br>
                <a:rPr lang="fi-FI" sz="400" dirty="0">
                  <a:solidFill>
                    <a:srgbClr val="7D7D7D"/>
                  </a:solidFill>
                </a:rPr>
              </a:br>
              <a:r>
                <a:rPr lang="fi-FI" sz="10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Tavoitetilassa valtion hankintatoimen prosessi on pitkälle integroitu tarpeesta aina maksuun saakka. Tehokas sähköinen kilpailutus, käyttäjälähtöinen ja älykäs tilausratkaisu sekä pitkälti automaattinen laskujen käsittely parantaa hankintojen laatua, tehokkuutta ja vähentää kustannuksia.</a:t>
              </a:r>
              <a:endParaRPr lang="de-DE" sz="1050" dirty="0">
                <a:solidFill>
                  <a:srgbClr val="7D7D7D"/>
                </a:solidFill>
              </a:endParaRPr>
            </a:p>
          </p:txBody>
        </p:sp>
        <p:sp>
          <p:nvSpPr>
            <p:cNvPr id="254" name="Textfeld 281"/>
            <p:cNvSpPr txBox="1"/>
            <p:nvPr/>
          </p:nvSpPr>
          <p:spPr bwMode="gray">
            <a:xfrm>
              <a:off x="338082" y="511200"/>
              <a:ext cx="2805684" cy="585616"/>
            </a:xfrm>
            <a:prstGeom prst="rect">
              <a:avLst/>
            </a:prstGeom>
            <a:noFill/>
          </p:spPr>
          <p:txBody>
            <a:bodyPr wrap="square" lIns="72000" tIns="0" rIns="180000" bIns="0" rtlCol="0">
              <a:noAutofit/>
            </a:bodyPr>
            <a:lstStyle/>
            <a:p>
              <a:pPr lvl="0">
                <a:lnSpc>
                  <a:spcPct val="85000"/>
                </a:lnSpc>
                <a:spcAft>
                  <a:spcPts val="300"/>
                </a:spcAft>
              </a:pPr>
              <a:r>
                <a:rPr lang="de-DE" sz="2000" b="1" dirty="0" err="1">
                  <a:solidFill>
                    <a:schemeClr val="accent1">
                      <a:lumMod val="50000"/>
                    </a:schemeClr>
                  </a:solidFill>
                </a:rPr>
                <a:t>Valtion</a:t>
              </a:r>
              <a:r>
                <a:rPr lang="de-DE" sz="2000" b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de-DE" sz="2000" b="1" dirty="0" err="1">
                  <a:solidFill>
                    <a:schemeClr val="accent1">
                      <a:lumMod val="50000"/>
                    </a:schemeClr>
                  </a:solidFill>
                </a:rPr>
                <a:t>hankintatoimen</a:t>
              </a:r>
              <a:br>
                <a:rPr lang="de-DE" sz="2000" b="1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de-DE" sz="2000" b="1" dirty="0" err="1">
                  <a:solidFill>
                    <a:schemeClr val="accent1">
                      <a:lumMod val="50000"/>
                    </a:schemeClr>
                  </a:solidFill>
                </a:rPr>
                <a:t>tavoitearkkitehtuuri</a:t>
              </a:r>
              <a:endParaRPr lang="de-DE" sz="2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370" name="Textfeld 338"/>
          <p:cNvSpPr txBox="1"/>
          <p:nvPr/>
        </p:nvSpPr>
        <p:spPr bwMode="gray">
          <a:xfrm>
            <a:off x="110939" y="2802860"/>
            <a:ext cx="1998381" cy="218291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85000"/>
              </a:lnSpc>
              <a:spcAft>
                <a:spcPts val="300"/>
              </a:spcAft>
            </a:pP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Keskeiset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linjaukset</a:t>
            </a:r>
            <a:endParaRPr lang="de-DE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Textfeld 338"/>
          <p:cNvSpPr txBox="1"/>
          <p:nvPr/>
        </p:nvSpPr>
        <p:spPr bwMode="gray">
          <a:xfrm>
            <a:off x="111683" y="4458208"/>
            <a:ext cx="1966309" cy="218291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85000"/>
              </a:lnSpc>
              <a:spcAft>
                <a:spcPts val="300"/>
              </a:spcAft>
            </a:pPr>
            <a:r>
              <a:rPr lang="de-DE" b="1" dirty="0" err="1">
                <a:solidFill>
                  <a:schemeClr val="tx2"/>
                </a:solidFill>
              </a:rPr>
              <a:t>Arkkitehtuuriperiaatteet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88" name="Textfeld 338"/>
          <p:cNvSpPr txBox="1"/>
          <p:nvPr/>
        </p:nvSpPr>
        <p:spPr bwMode="gray">
          <a:xfrm>
            <a:off x="5143028" y="110263"/>
            <a:ext cx="3559663" cy="406007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85000"/>
              </a:lnSpc>
              <a:spcAft>
                <a:spcPts val="300"/>
              </a:spcAft>
            </a:pP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Hankintatoimen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kokonaisprosessi</a:t>
            </a:r>
            <a:endParaRPr lang="de-DE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5" name="Textfeld 338"/>
          <p:cNvSpPr txBox="1"/>
          <p:nvPr/>
        </p:nvSpPr>
        <p:spPr bwMode="gray">
          <a:xfrm>
            <a:off x="5146463" y="5651573"/>
            <a:ext cx="3141326" cy="218291"/>
          </a:xfrm>
          <a:prstGeom prst="rect">
            <a:avLst/>
          </a:prstGeom>
          <a:noFill/>
        </p:spPr>
        <p:txBody>
          <a:bodyPr wrap="square" lIns="72000" tIns="72000" rIns="108000" bIns="72000" rtlCol="0" anchor="ctr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85000"/>
              </a:lnSpc>
              <a:spcAft>
                <a:spcPts val="300"/>
              </a:spcAft>
            </a:pP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Tavoitetilan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yhteiset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tietovarannot</a:t>
            </a:r>
            <a:endParaRPr lang="de-DE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Textfeld 334"/>
          <p:cNvSpPr txBox="1"/>
          <p:nvPr/>
        </p:nvSpPr>
        <p:spPr bwMode="gray">
          <a:xfrm>
            <a:off x="2581724" y="3029540"/>
            <a:ext cx="2403587" cy="1407166"/>
          </a:xfrm>
          <a:prstGeom prst="rect">
            <a:avLst/>
          </a:prstGeom>
          <a:noFill/>
        </p:spPr>
        <p:txBody>
          <a:bodyPr wrap="square" lIns="36000" tIns="72000" rIns="36000" bIns="36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marL="90488" indent="-90488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Tilausportaali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yhdistää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eri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toimittajien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omat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tilausratkaisut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0488" indent="-90488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Tietovarantoja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käytetään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laajalti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yhteisesti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0488" indent="-90488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Järjestelmäkirjoa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vähennetään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merkittävästi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0488" indent="-90488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Erillishankintojen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määrää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vähennetään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hankitaan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lisää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jatkuvana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palveluna</a:t>
            </a:r>
            <a:endParaRPr lang="fi-FI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Textfeld 338"/>
          <p:cNvSpPr txBox="1"/>
          <p:nvPr/>
        </p:nvSpPr>
        <p:spPr bwMode="gray">
          <a:xfrm>
            <a:off x="5174595" y="2802898"/>
            <a:ext cx="3113194" cy="257302"/>
          </a:xfrm>
          <a:prstGeom prst="rect">
            <a:avLst/>
          </a:prstGeom>
          <a:noFill/>
        </p:spPr>
        <p:txBody>
          <a:bodyPr wrap="square" lIns="72000" tIns="72000" rIns="108000" bIns="72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>
              <a:lnSpc>
                <a:spcPct val="85000"/>
              </a:lnSpc>
              <a:spcAft>
                <a:spcPts val="300"/>
              </a:spcAft>
            </a:pP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Loogiset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tietojärjestelmäpalvelut</a:t>
            </a:r>
            <a:endParaRPr lang="de-DE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9407" y="5890257"/>
            <a:ext cx="3992837" cy="956398"/>
          </a:xfrm>
          <a:prstGeom prst="rect">
            <a:avLst/>
          </a:prstGeom>
        </p:spPr>
      </p:pic>
      <p:cxnSp>
        <p:nvCxnSpPr>
          <p:cNvPr id="26" name="Gerade Verbindung 62"/>
          <p:cNvCxnSpPr/>
          <p:nvPr/>
        </p:nvCxnSpPr>
        <p:spPr bwMode="gray">
          <a:xfrm>
            <a:off x="5117627" y="0"/>
            <a:ext cx="4706" cy="2751667"/>
          </a:xfrm>
          <a:prstGeom prst="line">
            <a:avLst/>
          </a:prstGeom>
          <a:ln w="19050">
            <a:solidFill>
              <a:srgbClr val="C8C8C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ikehys 27"/>
          <p:cNvSpPr txBox="1"/>
          <p:nvPr/>
        </p:nvSpPr>
        <p:spPr>
          <a:xfrm>
            <a:off x="3234267" y="0"/>
            <a:ext cx="1883360" cy="28182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400" dirty="0"/>
              <a:t>Hankintatoimi v.2015</a:t>
            </a:r>
          </a:p>
          <a:p>
            <a:r>
              <a:rPr lang="fi-FI" sz="3200" dirty="0"/>
              <a:t>5,91</a:t>
            </a:r>
            <a:endParaRPr lang="fi-FI" sz="1200" dirty="0"/>
          </a:p>
          <a:p>
            <a:r>
              <a:rPr lang="fi-FI" sz="1800" dirty="0"/>
              <a:t>            </a:t>
            </a:r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r>
              <a:rPr lang="fi-FI" sz="1800" dirty="0"/>
              <a:t> </a:t>
            </a:r>
          </a:p>
        </p:txBody>
      </p:sp>
      <p:sp>
        <p:nvSpPr>
          <p:cNvPr id="30" name="Tekstikehys 29"/>
          <p:cNvSpPr txBox="1"/>
          <p:nvPr/>
        </p:nvSpPr>
        <p:spPr>
          <a:xfrm>
            <a:off x="4055533" y="304801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/>
              <a:t>mrd. </a:t>
            </a:r>
          </a:p>
          <a:p>
            <a:r>
              <a:rPr lang="fi-FI" sz="1200" dirty="0"/>
              <a:t>euroa</a:t>
            </a:r>
          </a:p>
        </p:txBody>
      </p:sp>
      <p:sp>
        <p:nvSpPr>
          <p:cNvPr id="32" name="Tekstikehys 31"/>
          <p:cNvSpPr txBox="1"/>
          <p:nvPr/>
        </p:nvSpPr>
        <p:spPr>
          <a:xfrm>
            <a:off x="4182533" y="1884438"/>
            <a:ext cx="990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000" dirty="0"/>
          </a:p>
          <a:p>
            <a:endParaRPr lang="fi-FI" sz="1000" dirty="0"/>
          </a:p>
          <a:p>
            <a:r>
              <a:rPr lang="fi-FI" sz="1000" dirty="0"/>
              <a:t>menotositetta</a:t>
            </a:r>
          </a:p>
        </p:txBody>
      </p:sp>
      <p:sp>
        <p:nvSpPr>
          <p:cNvPr id="33" name="Tekstikehys 32"/>
          <p:cNvSpPr txBox="1"/>
          <p:nvPr/>
        </p:nvSpPr>
        <p:spPr>
          <a:xfrm>
            <a:off x="4475236" y="1419159"/>
            <a:ext cx="510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milj.. </a:t>
            </a:r>
          </a:p>
          <a:p>
            <a:r>
              <a:rPr lang="fi-FI" sz="1000" dirty="0"/>
              <a:t>euroa</a:t>
            </a:r>
          </a:p>
        </p:txBody>
      </p:sp>
      <p:sp>
        <p:nvSpPr>
          <p:cNvPr id="34" name="Tekstikehys 33"/>
          <p:cNvSpPr txBox="1"/>
          <p:nvPr/>
        </p:nvSpPr>
        <p:spPr>
          <a:xfrm>
            <a:off x="3237893" y="1438510"/>
            <a:ext cx="1066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err="1"/>
              <a:t>Hansel-hankinnat</a:t>
            </a:r>
            <a:endParaRPr lang="fi-FI" sz="1000" dirty="0"/>
          </a:p>
        </p:txBody>
      </p:sp>
      <p:sp>
        <p:nvSpPr>
          <p:cNvPr id="35" name="Tekstikehys 34"/>
          <p:cNvSpPr txBox="1"/>
          <p:nvPr/>
        </p:nvSpPr>
        <p:spPr>
          <a:xfrm>
            <a:off x="3292324" y="677722"/>
            <a:ext cx="1696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55% 11%</a:t>
            </a:r>
          </a:p>
        </p:txBody>
      </p:sp>
      <p:sp>
        <p:nvSpPr>
          <p:cNvPr id="36" name="Tekstikehys 35"/>
          <p:cNvSpPr txBox="1"/>
          <p:nvPr/>
        </p:nvSpPr>
        <p:spPr>
          <a:xfrm>
            <a:off x="3276600" y="1082911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toiminta-</a:t>
            </a:r>
          </a:p>
          <a:p>
            <a:r>
              <a:rPr lang="fi-FI" sz="1000" dirty="0"/>
              <a:t>menoista</a:t>
            </a:r>
          </a:p>
        </p:txBody>
      </p:sp>
      <p:sp>
        <p:nvSpPr>
          <p:cNvPr id="37" name="Tekstikehys 36"/>
          <p:cNvSpPr txBox="1"/>
          <p:nvPr/>
        </p:nvSpPr>
        <p:spPr>
          <a:xfrm>
            <a:off x="4130524" y="1050255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valtion</a:t>
            </a:r>
          </a:p>
          <a:p>
            <a:r>
              <a:rPr lang="fi-FI" sz="1000" dirty="0"/>
              <a:t>menoista</a:t>
            </a:r>
          </a:p>
        </p:txBody>
      </p:sp>
      <p:sp>
        <p:nvSpPr>
          <p:cNvPr id="38" name="Tekstikehys 37"/>
          <p:cNvSpPr txBox="1"/>
          <p:nvPr/>
        </p:nvSpPr>
        <p:spPr>
          <a:xfrm>
            <a:off x="3208866" y="1998131"/>
            <a:ext cx="1854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000" dirty="0"/>
          </a:p>
          <a:p>
            <a:r>
              <a:rPr lang="fi-FI" sz="1000" dirty="0"/>
              <a:t>85 % verkko</a:t>
            </a:r>
          </a:p>
          <a:p>
            <a:r>
              <a:rPr lang="fi-FI" sz="1000" dirty="0"/>
              <a:t>8 % tilaukselliset</a:t>
            </a:r>
          </a:p>
          <a:p>
            <a:r>
              <a:rPr lang="fi-FI" sz="1000" dirty="0"/>
              <a:t>2 % sopimukselliset</a:t>
            </a:r>
          </a:p>
          <a:p>
            <a:r>
              <a:rPr lang="fi-FI" sz="1000" dirty="0"/>
              <a:t>1 % </a:t>
            </a:r>
            <a:r>
              <a:rPr lang="fi-FI" sz="1000" dirty="0" err="1"/>
              <a:t>tiliöintikoodilliset</a:t>
            </a:r>
            <a:endParaRPr lang="fi-FI" sz="1000" dirty="0"/>
          </a:p>
        </p:txBody>
      </p:sp>
      <p:sp>
        <p:nvSpPr>
          <p:cNvPr id="41" name="Tekstikehys 40"/>
          <p:cNvSpPr txBox="1"/>
          <p:nvPr/>
        </p:nvSpPr>
        <p:spPr>
          <a:xfrm>
            <a:off x="3204631" y="1980353"/>
            <a:ext cx="948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/>
              <a:t>Laskut</a:t>
            </a:r>
          </a:p>
        </p:txBody>
      </p:sp>
      <p:sp>
        <p:nvSpPr>
          <p:cNvPr id="42" name="Tekstikehys 41"/>
          <p:cNvSpPr txBox="1"/>
          <p:nvPr/>
        </p:nvSpPr>
        <p:spPr>
          <a:xfrm>
            <a:off x="4338562" y="2342846"/>
            <a:ext cx="577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200" dirty="0"/>
              <a:t>1,2</a:t>
            </a:r>
          </a:p>
        </p:txBody>
      </p:sp>
      <p:sp>
        <p:nvSpPr>
          <p:cNvPr id="43" name="Tekstikehys 42"/>
          <p:cNvSpPr txBox="1"/>
          <p:nvPr/>
        </p:nvSpPr>
        <p:spPr>
          <a:xfrm>
            <a:off x="4740123" y="2341639"/>
            <a:ext cx="449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milj. </a:t>
            </a:r>
          </a:p>
          <a:p>
            <a:r>
              <a:rPr lang="fi-FI" sz="1000" dirty="0"/>
              <a:t>kpl</a:t>
            </a:r>
          </a:p>
        </p:txBody>
      </p:sp>
      <p:sp>
        <p:nvSpPr>
          <p:cNvPr id="44" name="Tekstikehys 43"/>
          <p:cNvSpPr txBox="1"/>
          <p:nvPr/>
        </p:nvSpPr>
        <p:spPr>
          <a:xfrm>
            <a:off x="3842658" y="1362313"/>
            <a:ext cx="785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700</a:t>
            </a:r>
          </a:p>
        </p:txBody>
      </p:sp>
      <p:sp>
        <p:nvSpPr>
          <p:cNvPr id="45" name="Tekstikehys 44"/>
          <p:cNvSpPr txBox="1"/>
          <p:nvPr/>
        </p:nvSpPr>
        <p:spPr>
          <a:xfrm>
            <a:off x="4261150" y="1827711"/>
            <a:ext cx="811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toimittajaa</a:t>
            </a:r>
          </a:p>
        </p:txBody>
      </p:sp>
      <p:sp>
        <p:nvSpPr>
          <p:cNvPr id="46" name="Tekstikehys 45"/>
          <p:cNvSpPr txBox="1"/>
          <p:nvPr/>
        </p:nvSpPr>
        <p:spPr>
          <a:xfrm>
            <a:off x="3350700" y="1773284"/>
            <a:ext cx="1192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/>
              <a:t>~300.000</a:t>
            </a:r>
          </a:p>
        </p:txBody>
      </p:sp>
      <p:cxnSp>
        <p:nvCxnSpPr>
          <p:cNvPr id="48" name="Gerade Verbindung 62"/>
          <p:cNvCxnSpPr/>
          <p:nvPr/>
        </p:nvCxnSpPr>
        <p:spPr bwMode="gray">
          <a:xfrm>
            <a:off x="3235863" y="10431"/>
            <a:ext cx="7596" cy="2790738"/>
          </a:xfrm>
          <a:prstGeom prst="line">
            <a:avLst/>
          </a:prstGeom>
          <a:ln w="19050">
            <a:solidFill>
              <a:srgbClr val="C8C8C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146"/>
          <p:cNvCxnSpPr/>
          <p:nvPr/>
        </p:nvCxnSpPr>
        <p:spPr bwMode="gray">
          <a:xfrm flipH="1">
            <a:off x="0" y="2811700"/>
            <a:ext cx="9144000" cy="0"/>
          </a:xfrm>
          <a:prstGeom prst="line">
            <a:avLst/>
          </a:prstGeom>
          <a:ln w="19050">
            <a:solidFill>
              <a:srgbClr val="C8C8C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944" y="3060200"/>
            <a:ext cx="3980210" cy="24868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659" y="4703943"/>
            <a:ext cx="4629184" cy="21333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2835" y="610806"/>
            <a:ext cx="3959409" cy="203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287069"/>
      </p:ext>
    </p:extLst>
  </p:cSld>
  <p:clrMapOvr>
    <a:masterClrMapping/>
  </p:clrMapOvr>
</p:sld>
</file>

<file path=ppt/theme/theme1.xml><?xml version="1.0" encoding="utf-8"?>
<a:theme xmlns:a="http://schemas.openxmlformats.org/drawingml/2006/main" name="VM_esityspohja_suomi">
  <a:themeElements>
    <a:clrScheme name="VM_esityspohja_suomi 1">
      <a:dk1>
        <a:srgbClr val="000000"/>
      </a:dk1>
      <a:lt1>
        <a:srgbClr val="FFFFFF"/>
      </a:lt1>
      <a:dk2>
        <a:srgbClr val="304E88"/>
      </a:dk2>
      <a:lt2>
        <a:srgbClr val="DDDDDD"/>
      </a:lt2>
      <a:accent1>
        <a:srgbClr val="98A7C4"/>
      </a:accent1>
      <a:accent2>
        <a:srgbClr val="C2CBDC"/>
      </a:accent2>
      <a:accent3>
        <a:srgbClr val="FFFFFF"/>
      </a:accent3>
      <a:accent4>
        <a:srgbClr val="000000"/>
      </a:accent4>
      <a:accent5>
        <a:srgbClr val="CAD0DE"/>
      </a:accent5>
      <a:accent6>
        <a:srgbClr val="B0B8C7"/>
      </a:accent6>
      <a:hlink>
        <a:srgbClr val="969696"/>
      </a:hlink>
      <a:folHlink>
        <a:srgbClr val="6F84AC"/>
      </a:folHlink>
    </a:clrScheme>
    <a:fontScheme name="VM_esityspohja_suomi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C40505"/>
          </a:solidFill>
          <a:prstDash val="solid"/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EAEAEA"/>
                </a:outerShdw>
              </a:effectLst>
            </a14:hiddenEffects>
          </a:ext>
        </a:extLst>
      </a:spPr>
      <a:bodyPr wrap="none" anchor="ctr"/>
      <a:lstStyle>
        <a:defPPr marL="0" marR="0" indent="0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smtClean="0">
            <a:ln>
              <a:noFill/>
            </a:ln>
            <a:solidFill>
              <a:sysClr val="windowText" lastClr="000000"/>
            </a:solidFill>
            <a:effectLst/>
            <a:uLnTx/>
            <a:uFillTx/>
          </a:defRPr>
        </a:defPPr>
      </a:lstStyle>
    </a:spDef>
  </a:objectDefaults>
  <a:extraClrSchemeLst>
    <a:extraClrScheme>
      <a:clrScheme name="VM_esityspohja_suomi 1">
        <a:dk1>
          <a:srgbClr val="000000"/>
        </a:dk1>
        <a:lt1>
          <a:srgbClr val="FFFFFF"/>
        </a:lt1>
        <a:dk2>
          <a:srgbClr val="304E88"/>
        </a:dk2>
        <a:lt2>
          <a:srgbClr val="DDDDDD"/>
        </a:lt2>
        <a:accent1>
          <a:srgbClr val="98A7C4"/>
        </a:accent1>
        <a:accent2>
          <a:srgbClr val="C2CBDC"/>
        </a:accent2>
        <a:accent3>
          <a:srgbClr val="FFFFFF"/>
        </a:accent3>
        <a:accent4>
          <a:srgbClr val="000000"/>
        </a:accent4>
        <a:accent5>
          <a:srgbClr val="CAD0DE"/>
        </a:accent5>
        <a:accent6>
          <a:srgbClr val="B0B8C7"/>
        </a:accent6>
        <a:hlink>
          <a:srgbClr val="969696"/>
        </a:hlink>
        <a:folHlink>
          <a:srgbClr val="6F84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07C1A10967406438611B0F8001D4E37" ma:contentTypeVersion="" ma:contentTypeDescription="Luo uusi asiakirja." ma:contentTypeScope="" ma:versionID="2807c45f68010ef3a70f3163faa1821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c5d0c2c2ee298487bfc6598426cc5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7FCB2C-89FD-42E5-9A29-622C41C492DA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1366F48-5A98-4D58-8CE5-04F64D9662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159FDE-9B75-46B5-9107-E41B8D14C3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VM_esityspohja_suomi</Template>
  <TotalTime>14326</TotalTime>
  <Words>112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Wingdings</vt:lpstr>
      <vt:lpstr>VM_esityspohja_suomi</vt:lpstr>
      <vt:lpstr>PowerPoint Presentation</vt:lpstr>
    </vt:vector>
  </TitlesOfParts>
  <Company>VM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Meltti Tero VM</dc:creator>
  <cp:lastModifiedBy>Mika Karjalainen</cp:lastModifiedBy>
  <cp:revision>1034</cp:revision>
  <dcterms:created xsi:type="dcterms:W3CDTF">2011-08-16T09:23:51Z</dcterms:created>
  <dcterms:modified xsi:type="dcterms:W3CDTF">2016-04-09T19:31:45Z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0x010100607C1A10967406438611B0F8001D4E37</vt:lpwstr>
  </property>
</Properties>
</file>