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56" r:id="rId5"/>
    <p:sldId id="268" r:id="rId6"/>
    <p:sldId id="269" r:id="rId7"/>
    <p:sldId id="263" r:id="rId8"/>
    <p:sldId id="264" r:id="rId9"/>
    <p:sldId id="265" r:id="rId10"/>
    <p:sldId id="266" r:id="rId11"/>
    <p:sldId id="259" r:id="rId12"/>
    <p:sldId id="260" r:id="rId13"/>
    <p:sldId id="261" r:id="rId14"/>
    <p:sldId id="267" r:id="rId15"/>
    <p:sldId id="270" r:id="rId16"/>
    <p:sldId id="271" r:id="rId17"/>
  </p:sldIdLst>
  <p:sldSz cx="12192000" cy="6858000"/>
  <p:notesSz cx="6735763" cy="9866313"/>
  <p:custDataLst>
    <p:tags r:id="rId20"/>
  </p:custData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ekijä"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2FF"/>
    <a:srgbClr val="A5B4FF"/>
    <a:srgbClr val="7D91FF"/>
    <a:srgbClr val="4B64FF"/>
    <a:srgbClr val="000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13" autoAdjust="0"/>
    <p:restoredTop sz="96327" autoAdjust="0"/>
  </p:normalViewPr>
  <p:slideViewPr>
    <p:cSldViewPr snapToGrid="0" showGuides="1">
      <p:cViewPr varScale="1">
        <p:scale>
          <a:sx n="39" d="100"/>
          <a:sy n="39" d="100"/>
        </p:scale>
        <p:origin x="836"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showGuides="1">
      <p:cViewPr>
        <p:scale>
          <a:sx n="125" d="100"/>
          <a:sy n="125" d="100"/>
        </p:scale>
        <p:origin x="164" y="-2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6-05T10:40:55.756" idx="2">
    <p:pos x="7680" y="0"/>
    <p:text>Vai liikkumispalvelut?</p:text>
    <p:extLst>
      <p:ext uri="{C676402C-5697-4E1C-873F-D02D1690AC5C}">
        <p15:threadingInfo xmlns:p15="http://schemas.microsoft.com/office/powerpoint/2012/main" timeZoneBias="-1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8BEE041-CB11-443B-AD3E-EA087971890D}"/>
              </a:ext>
            </a:extLst>
          </p:cNvPr>
          <p:cNvSpPr>
            <a:spLocks noGrp="1"/>
          </p:cNvSpPr>
          <p:nvPr>
            <p:ph type="hdr" sz="quarter"/>
          </p:nvPr>
        </p:nvSpPr>
        <p:spPr>
          <a:xfrm>
            <a:off x="1" y="1"/>
            <a:ext cx="2918831" cy="49502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6FF1F166-BA9E-438C-A9EB-7F2A93D1CFDC}"/>
              </a:ext>
            </a:extLst>
          </p:cNvPr>
          <p:cNvSpPr>
            <a:spLocks noGrp="1"/>
          </p:cNvSpPr>
          <p:nvPr>
            <p:ph type="dt" sz="quarter" idx="1"/>
          </p:nvPr>
        </p:nvSpPr>
        <p:spPr>
          <a:xfrm>
            <a:off x="3815373" y="1"/>
            <a:ext cx="2918831" cy="495029"/>
          </a:xfrm>
          <a:prstGeom prst="rect">
            <a:avLst/>
          </a:prstGeom>
        </p:spPr>
        <p:txBody>
          <a:bodyPr vert="horz" lIns="91440" tIns="45720" rIns="91440" bIns="45720" rtlCol="0"/>
          <a:lstStyle>
            <a:lvl1pPr algn="r">
              <a:defRPr sz="1200"/>
            </a:lvl1pPr>
          </a:lstStyle>
          <a:p>
            <a:fld id="{B8A78304-EB1D-4877-8EA7-E204203C9AE3}" type="datetimeFigureOut">
              <a:rPr lang="fi-FI" smtClean="0"/>
              <a:t>26.6.2023</a:t>
            </a:fld>
            <a:endParaRPr lang="fi-FI"/>
          </a:p>
        </p:txBody>
      </p:sp>
      <p:sp>
        <p:nvSpPr>
          <p:cNvPr id="4" name="Alatunnisteen paikkamerkki 3">
            <a:extLst>
              <a:ext uri="{FF2B5EF4-FFF2-40B4-BE49-F238E27FC236}">
                <a16:creationId xmlns:a16="http://schemas.microsoft.com/office/drawing/2014/main" id="{97C81270-3D5C-45E4-946E-DB719F8304B9}"/>
              </a:ext>
            </a:extLst>
          </p:cNvPr>
          <p:cNvSpPr>
            <a:spLocks noGrp="1"/>
          </p:cNvSpPr>
          <p:nvPr>
            <p:ph type="ftr" sz="quarter" idx="2"/>
          </p:nvPr>
        </p:nvSpPr>
        <p:spPr>
          <a:xfrm>
            <a:off x="1" y="9371286"/>
            <a:ext cx="2918831" cy="495028"/>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5CAB58F5-9A06-4EC1-AF8F-10C156C23772}"/>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F984BDD3-507E-4253-A7A9-841F6318CFE0}" type="slidenum">
              <a:rPr lang="fi-FI" smtClean="0"/>
              <a:t>‹#›</a:t>
            </a:fld>
            <a:endParaRPr lang="fi-FI"/>
          </a:p>
        </p:txBody>
      </p:sp>
    </p:spTree>
    <p:extLst>
      <p:ext uri="{BB962C8B-B14F-4D97-AF65-F5344CB8AC3E}">
        <p14:creationId xmlns:p14="http://schemas.microsoft.com/office/powerpoint/2010/main" val="403986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1"/>
            <a:ext cx="2918831" cy="49502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1"/>
            <a:ext cx="2918831" cy="495029"/>
          </a:xfrm>
          <a:prstGeom prst="rect">
            <a:avLst/>
          </a:prstGeom>
        </p:spPr>
        <p:txBody>
          <a:bodyPr vert="horz" lIns="91440" tIns="45720" rIns="91440" bIns="45720" rtlCol="0"/>
          <a:lstStyle>
            <a:lvl1pPr algn="r">
              <a:defRPr sz="1200"/>
            </a:lvl1pPr>
          </a:lstStyle>
          <a:p>
            <a:fld id="{6C8EB657-AA9B-4253-8FF7-9AD43078E620}" type="datetimeFigureOut">
              <a:rPr lang="fi-FI" smtClean="0"/>
              <a:t>26.6.2023</a:t>
            </a:fld>
            <a:endParaRPr lang="fi-FI"/>
          </a:p>
        </p:txBody>
      </p:sp>
      <p:sp>
        <p:nvSpPr>
          <p:cNvPr id="4" name="Dian kuvan paikkamerkki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1" y="9371286"/>
            <a:ext cx="2918831" cy="495028"/>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94BB65B-F434-457D-80A4-C953E0D7E0F0}" type="slidenum">
              <a:rPr lang="fi-FI" smtClean="0"/>
              <a:t>‹#›</a:t>
            </a:fld>
            <a:endParaRPr lang="fi-FI"/>
          </a:p>
        </p:txBody>
      </p:sp>
    </p:spTree>
    <p:extLst>
      <p:ext uri="{BB962C8B-B14F-4D97-AF65-F5344CB8AC3E}">
        <p14:creationId xmlns:p14="http://schemas.microsoft.com/office/powerpoint/2010/main" val="2295136553"/>
      </p:ext>
    </p:extLst>
  </p:cSld>
  <p:clrMap bg1="lt1" tx1="dk1" bg2="lt2" tx2="dk2" accent1="accent1" accent2="accent2" accent3="accent3" accent4="accent4" accent5="accent5" accent6="accent6" hlink="hlink" folHlink="folHlink"/>
  <p:notesStyle>
    <a:lvl1pPr marL="0" indent="0" algn="l" defTabSz="216000" rtl="0" eaLnBrk="1" latinLnBrk="0" hangingPunct="1">
      <a:lnSpc>
        <a:spcPct val="90000"/>
      </a:lnSpc>
      <a:spcAft>
        <a:spcPts val="1000"/>
      </a:spcAft>
      <a:buFont typeface="Arial" panose="020B0604020202020204" pitchFamily="34" charset="0"/>
      <a:buNone/>
      <a:defRPr sz="1200" kern="1200">
        <a:solidFill>
          <a:schemeClr val="tx1"/>
        </a:solidFill>
        <a:latin typeface="+mn-lt"/>
        <a:ea typeface="+mn-ea"/>
        <a:cs typeface="+mn-cs"/>
      </a:defRPr>
    </a:lvl1pPr>
    <a:lvl2pPr marL="432000" indent="-216000" algn="l" defTabSz="216000" rtl="0" eaLnBrk="1" latinLnBrk="0" hangingPunct="1">
      <a:lnSpc>
        <a:spcPct val="90000"/>
      </a:lnSpc>
      <a:spcAft>
        <a:spcPts val="1000"/>
      </a:spcAft>
      <a:buFont typeface="Arial" panose="020B0604020202020204" pitchFamily="34" charset="0"/>
      <a:buChar char="•"/>
      <a:defRPr sz="1200" kern="1200">
        <a:solidFill>
          <a:schemeClr val="tx1"/>
        </a:solidFill>
        <a:latin typeface="+mn-lt"/>
        <a:ea typeface="+mn-ea"/>
        <a:cs typeface="+mn-cs"/>
      </a:defRPr>
    </a:lvl2pPr>
    <a:lvl3pPr marL="648000" indent="-216000" algn="l" defTabSz="216000" rtl="0" eaLnBrk="1" latinLnBrk="0" hangingPunct="1">
      <a:lnSpc>
        <a:spcPct val="90000"/>
      </a:lnSpc>
      <a:spcAft>
        <a:spcPts val="1000"/>
      </a:spcAft>
      <a:buFont typeface="Arial" panose="020B0604020202020204" pitchFamily="34" charset="0"/>
      <a:buChar char="•"/>
      <a:defRPr sz="1200" kern="1200">
        <a:solidFill>
          <a:schemeClr val="tx1"/>
        </a:solidFill>
        <a:latin typeface="+mn-lt"/>
        <a:ea typeface="+mn-ea"/>
        <a:cs typeface="+mn-cs"/>
      </a:defRPr>
    </a:lvl3pPr>
    <a:lvl4pPr marL="864000" indent="-216000" algn="l" defTabSz="216000" rtl="0" eaLnBrk="1" latinLnBrk="0" hangingPunct="1">
      <a:lnSpc>
        <a:spcPct val="90000"/>
      </a:lnSpc>
      <a:spcAft>
        <a:spcPts val="1000"/>
      </a:spcAft>
      <a:buFont typeface="Arial" panose="020B0604020202020204" pitchFamily="34" charset="0"/>
      <a:buChar char="•"/>
      <a:defRPr sz="1200" kern="1200">
        <a:solidFill>
          <a:schemeClr val="tx1"/>
        </a:solidFill>
        <a:latin typeface="+mn-lt"/>
        <a:ea typeface="+mn-ea"/>
        <a:cs typeface="+mn-cs"/>
      </a:defRPr>
    </a:lvl4pPr>
    <a:lvl5pPr marL="1080000" indent="-216000" algn="l" defTabSz="216000" rtl="0" eaLnBrk="1" latinLnBrk="0" hangingPunct="1">
      <a:lnSpc>
        <a:spcPct val="90000"/>
      </a:lnSpc>
      <a:spcAft>
        <a:spcPts val="10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394BB65B-F434-457D-80A4-C953E0D7E0F0}" type="slidenum">
              <a:rPr lang="fi-FI" smtClean="0"/>
              <a:t>8</a:t>
            </a:fld>
            <a:endParaRPr lang="fi-FI"/>
          </a:p>
        </p:txBody>
      </p:sp>
    </p:spTree>
    <p:extLst>
      <p:ext uri="{BB962C8B-B14F-4D97-AF65-F5344CB8AC3E}">
        <p14:creationId xmlns:p14="http://schemas.microsoft.com/office/powerpoint/2010/main" val="4070414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jp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3.jp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6.jpe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5.jp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4.jp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5.jp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 suomi">
    <p:spTree>
      <p:nvGrpSpPr>
        <p:cNvPr id="1" name=""/>
        <p:cNvGrpSpPr/>
        <p:nvPr/>
      </p:nvGrpSpPr>
      <p:grpSpPr>
        <a:xfrm>
          <a:off x="0" y="0"/>
          <a:ext cx="0" cy="0"/>
          <a:chOff x="0" y="0"/>
          <a:chExt cx="0" cy="0"/>
        </a:xfrm>
      </p:grpSpPr>
      <p:graphicFrame>
        <p:nvGraphicFramePr>
          <p:cNvPr id="5" name="Objekti 4" hidden="1">
            <a:extLst>
              <a:ext uri="{FF2B5EF4-FFF2-40B4-BE49-F238E27FC236}">
                <a16:creationId xmlns:a16="http://schemas.microsoft.com/office/drawing/2014/main" id="{B204733A-FFA9-42F0-A8F3-F07A467540AB}"/>
              </a:ext>
            </a:extLst>
          </p:cNvPr>
          <p:cNvGraphicFramePr>
            <a:graphicFrameLocks noChangeAspect="1"/>
          </p:cNvGraphicFramePr>
          <p:nvPr userDrawn="1">
            <p:custDataLst>
              <p:tags r:id="rId2"/>
            </p:custDataLst>
            <p:extLst>
              <p:ext uri="{D42A27DB-BD31-4B8C-83A1-F6EECF244321}">
                <p14:modId xmlns:p14="http://schemas.microsoft.com/office/powerpoint/2010/main" val="3182270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0" name="think-cell Slide" r:id="rId5" imgW="395" imgH="396" progId="TCLayout.ActiveDocument.1">
                  <p:embed/>
                </p:oleObj>
              </mc:Choice>
              <mc:Fallback>
                <p:oleObj name="think-cell Slide" r:id="rId5" imgW="395" imgH="396" progId="TCLayout.ActiveDocument.1">
                  <p:embed/>
                  <p:pic>
                    <p:nvPicPr>
                      <p:cNvPr id="5" name="Objekti 4" hidden="1">
                        <a:extLst>
                          <a:ext uri="{FF2B5EF4-FFF2-40B4-BE49-F238E27FC236}">
                            <a16:creationId xmlns:a16="http://schemas.microsoft.com/office/drawing/2014/main" id="{B204733A-FFA9-42F0-A8F3-F07A467540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uorakulmio 3" hidden="1">
            <a:extLst>
              <a:ext uri="{FF2B5EF4-FFF2-40B4-BE49-F238E27FC236}">
                <a16:creationId xmlns:a16="http://schemas.microsoft.com/office/drawing/2014/main" id="{16DB66A1-053D-4FEC-A845-14157EBB381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A0E0CB56-3495-4C34-A152-2A6DF829887F}"/>
              </a:ext>
            </a:extLst>
          </p:cNvPr>
          <p:cNvSpPr>
            <a:spLocks noGrp="1"/>
          </p:cNvSpPr>
          <p:nvPr>
            <p:ph type="ctrTitle"/>
          </p:nvPr>
        </p:nvSpPr>
        <p:spPr>
          <a:xfrm>
            <a:off x="6120000" y="1684338"/>
            <a:ext cx="5580000" cy="1671648"/>
          </a:xfrm>
        </p:spPr>
        <p:txBody>
          <a:bodyPr anchor="b">
            <a:noAutofit/>
          </a:bodyPr>
          <a:lstStyle>
            <a:lvl1pPr algn="l">
              <a:lnSpc>
                <a:spcPct val="90000"/>
              </a:lnSpc>
              <a:defRPr sz="4200" baseline="0"/>
            </a:lvl1pPr>
          </a:lstStyle>
          <a:p>
            <a:r>
              <a:rPr lang="fi-FI"/>
              <a:t>Muokkaa perustyyl. napsautt.</a:t>
            </a:r>
            <a:endParaRPr lang="fi-FI" dirty="0"/>
          </a:p>
        </p:txBody>
      </p:sp>
      <p:sp>
        <p:nvSpPr>
          <p:cNvPr id="3" name="Alaotsikko 2">
            <a:extLst>
              <a:ext uri="{FF2B5EF4-FFF2-40B4-BE49-F238E27FC236}">
                <a16:creationId xmlns:a16="http://schemas.microsoft.com/office/drawing/2014/main" id="{8942C8DB-AC1A-44C6-8643-5202CDA31CAB}"/>
              </a:ext>
            </a:extLst>
          </p:cNvPr>
          <p:cNvSpPr>
            <a:spLocks noGrp="1"/>
          </p:cNvSpPr>
          <p:nvPr>
            <p:ph type="subTitle" idx="1"/>
          </p:nvPr>
        </p:nvSpPr>
        <p:spPr>
          <a:xfrm>
            <a:off x="6120000" y="3960000"/>
            <a:ext cx="4548000" cy="1090155"/>
          </a:xfrm>
        </p:spPr>
        <p:txBody>
          <a:bodyPr anchor="t" anchorCtr="0">
            <a:noAutofit/>
          </a:bodyPr>
          <a:lstStyle>
            <a:lvl1pPr marL="0" indent="0" algn="l">
              <a:spcBef>
                <a:spcPts val="0"/>
              </a:spcBef>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28" name="Kuvan paikkamerkki 27">
            <a:extLst>
              <a:ext uri="{FF2B5EF4-FFF2-40B4-BE49-F238E27FC236}">
                <a16:creationId xmlns:a16="http://schemas.microsoft.com/office/drawing/2014/main" id="{44F119D4-57A0-48F9-8B7A-72F510A26ECF}"/>
              </a:ext>
            </a:extLst>
          </p:cNvPr>
          <p:cNvSpPr>
            <a:spLocks noGrp="1"/>
          </p:cNvSpPr>
          <p:nvPr>
            <p:ph type="pic" sz="quarter" idx="10"/>
          </p:nvPr>
        </p:nvSpPr>
        <p:spPr>
          <a:xfrm>
            <a:off x="-21022" y="-21020"/>
            <a:ext cx="6165763" cy="6888830"/>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a:t>Lisää kuva napsauttamalla kuvaketta</a:t>
            </a:r>
            <a:endParaRPr lang="fi-FI" dirty="0"/>
          </a:p>
        </p:txBody>
      </p:sp>
      <p:pic>
        <p:nvPicPr>
          <p:cNvPr id="32" name="Kuva 31" descr="Kuva, joka sisältää kohteen ruoka&#10;&#10;Kuvaus luotu automaattisesti">
            <a:extLst>
              <a:ext uri="{FF2B5EF4-FFF2-40B4-BE49-F238E27FC236}">
                <a16:creationId xmlns:a16="http://schemas.microsoft.com/office/drawing/2014/main" id="{F10F8FD9-FBD8-45AD-B887-4952DBBA1A8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4600" y="5868000"/>
            <a:ext cx="3077488" cy="396000"/>
          </a:xfrm>
          <a:prstGeom prst="rect">
            <a:avLst/>
          </a:prstGeom>
        </p:spPr>
      </p:pic>
      <p:sp>
        <p:nvSpPr>
          <p:cNvPr id="29" name="Vapaamuotoinen: Muoto 28">
            <a:extLst>
              <a:ext uri="{FF2B5EF4-FFF2-40B4-BE49-F238E27FC236}">
                <a16:creationId xmlns:a16="http://schemas.microsoft.com/office/drawing/2014/main" id="{51083D49-F859-450D-987B-994D76BDF8A0}"/>
              </a:ext>
            </a:extLst>
          </p:cNvPr>
          <p:cNvSpPr/>
          <p:nvPr userDrawn="1"/>
        </p:nvSpPr>
        <p:spPr>
          <a:xfrm>
            <a:off x="351" y="0"/>
            <a:ext cx="3247345" cy="6875550"/>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61275250"/>
      </p:ext>
    </p:extLst>
  </p:cSld>
  <p:clrMapOvr>
    <a:masterClrMapping/>
  </p:clrMapOvr>
  <p:extLst>
    <p:ext uri="{DCECCB84-F9BA-43D5-87BE-67443E8EF086}">
      <p15:sldGuideLst xmlns:p15="http://schemas.microsoft.com/office/powerpoint/2012/main">
        <p15:guide id="1" pos="1912"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627552-377E-49B0-B131-6F4FC7EB7962}"/>
              </a:ext>
            </a:extLst>
          </p:cNvPr>
          <p:cNvSpPr>
            <a:spLocks noGrp="1"/>
          </p:cNvSpPr>
          <p:nvPr>
            <p:ph type="title"/>
          </p:nvPr>
        </p:nvSpPr>
        <p:spPr>
          <a:xfrm>
            <a:off x="539999" y="360000"/>
            <a:ext cx="11136063" cy="972000"/>
          </a:xfrm>
        </p:spPr>
        <p:txBody>
          <a:bodyPr/>
          <a:lstStyle/>
          <a:p>
            <a:r>
              <a:rPr lang="fi-FI"/>
              <a:t>Muokkaa perustyyl. napsautt.</a:t>
            </a:r>
          </a:p>
        </p:txBody>
      </p:sp>
      <p:sp>
        <p:nvSpPr>
          <p:cNvPr id="7" name="Taulukon paikkamerkki 6">
            <a:extLst>
              <a:ext uri="{FF2B5EF4-FFF2-40B4-BE49-F238E27FC236}">
                <a16:creationId xmlns:a16="http://schemas.microsoft.com/office/drawing/2014/main" id="{C60C22F3-4290-4261-89CE-2FA2FDF38B75}"/>
              </a:ext>
            </a:extLst>
          </p:cNvPr>
          <p:cNvSpPr>
            <a:spLocks noGrp="1"/>
          </p:cNvSpPr>
          <p:nvPr>
            <p:ph type="tbl" sz="quarter" idx="13"/>
          </p:nvPr>
        </p:nvSpPr>
        <p:spPr>
          <a:xfrm>
            <a:off x="540000" y="1692000"/>
            <a:ext cx="11139488" cy="4348162"/>
          </a:xfrm>
        </p:spPr>
        <p:txBody>
          <a:bodyPr/>
          <a:lstStyle/>
          <a:p>
            <a:r>
              <a:rPr lang="fi-FI"/>
              <a:t>Lisää taulukko napsauttamalla kuvaketta</a:t>
            </a:r>
          </a:p>
        </p:txBody>
      </p:sp>
      <p:sp>
        <p:nvSpPr>
          <p:cNvPr id="3" name="Päivämäärän paikkamerkki 2">
            <a:extLst>
              <a:ext uri="{FF2B5EF4-FFF2-40B4-BE49-F238E27FC236}">
                <a16:creationId xmlns:a16="http://schemas.microsoft.com/office/drawing/2014/main" id="{3948B415-BC08-47E4-A2D2-3AD6E767D5CF}"/>
              </a:ext>
            </a:extLst>
          </p:cNvPr>
          <p:cNvSpPr>
            <a:spLocks noGrp="1"/>
          </p:cNvSpPr>
          <p:nvPr>
            <p:ph type="dt" sz="half" idx="14"/>
          </p:nvPr>
        </p:nvSpPr>
        <p:spPr/>
        <p:txBody>
          <a:bodyPr/>
          <a:lstStyle/>
          <a:p>
            <a:fld id="{94F26074-FEAA-4C33-9FFC-10C0CA04F23E}" type="datetime1">
              <a:rPr lang="fi-FI" smtClean="0"/>
              <a:t>26.6.2023</a:t>
            </a:fld>
            <a:endParaRPr lang="fi-FI"/>
          </a:p>
        </p:txBody>
      </p:sp>
      <p:sp>
        <p:nvSpPr>
          <p:cNvPr id="4" name="Alatunnisteen paikkamerkki 3">
            <a:extLst>
              <a:ext uri="{FF2B5EF4-FFF2-40B4-BE49-F238E27FC236}">
                <a16:creationId xmlns:a16="http://schemas.microsoft.com/office/drawing/2014/main" id="{3DD63B02-8EF3-49E9-B321-C3284976226F}"/>
              </a:ext>
            </a:extLst>
          </p:cNvPr>
          <p:cNvSpPr>
            <a:spLocks noGrp="1"/>
          </p:cNvSpPr>
          <p:nvPr>
            <p:ph type="ftr" sz="quarter" idx="15"/>
          </p:nvPr>
        </p:nvSpPr>
        <p:spPr/>
        <p:txBody>
          <a:bodyPr/>
          <a:lstStyle/>
          <a:p>
            <a:endParaRPr lang="fi-FI" dirty="0"/>
          </a:p>
        </p:txBody>
      </p:sp>
      <p:sp>
        <p:nvSpPr>
          <p:cNvPr id="5" name="Dian numeron paikkamerkki 4">
            <a:extLst>
              <a:ext uri="{FF2B5EF4-FFF2-40B4-BE49-F238E27FC236}">
                <a16:creationId xmlns:a16="http://schemas.microsoft.com/office/drawing/2014/main" id="{7230D75C-206A-4B0F-AF45-0C24F7733DBE}"/>
              </a:ext>
            </a:extLst>
          </p:cNvPr>
          <p:cNvSpPr>
            <a:spLocks noGrp="1"/>
          </p:cNvSpPr>
          <p:nvPr>
            <p:ph type="sldNum" sz="quarter" idx="16"/>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35965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627552-377E-49B0-B131-6F4FC7EB7962}"/>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B691E009-FB21-4EC3-B434-FC9E91D15B25}"/>
              </a:ext>
            </a:extLst>
          </p:cNvPr>
          <p:cNvSpPr>
            <a:spLocks noGrp="1"/>
          </p:cNvSpPr>
          <p:nvPr>
            <p:ph type="dt" sz="half" idx="10"/>
          </p:nvPr>
        </p:nvSpPr>
        <p:spPr/>
        <p:txBody>
          <a:bodyPr/>
          <a:lstStyle/>
          <a:p>
            <a:fld id="{306D4DEA-B3AA-4A9D-BB9F-74CEE055DC25}" type="datetime1">
              <a:rPr lang="fi-FI" smtClean="0"/>
              <a:t>26.6.2023</a:t>
            </a:fld>
            <a:endParaRPr lang="fi-FI"/>
          </a:p>
        </p:txBody>
      </p:sp>
      <p:sp>
        <p:nvSpPr>
          <p:cNvPr id="4" name="Alatunnisteen paikkamerkki 3">
            <a:extLst>
              <a:ext uri="{FF2B5EF4-FFF2-40B4-BE49-F238E27FC236}">
                <a16:creationId xmlns:a16="http://schemas.microsoft.com/office/drawing/2014/main" id="{94ECB10A-B4C0-4A96-853C-8D0423598D6E}"/>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71EEB16-4FD9-4410-A581-2C4D75B9B049}"/>
              </a:ext>
            </a:extLst>
          </p:cNvPr>
          <p:cNvSpPr>
            <a:spLocks noGrp="1"/>
          </p:cNvSpPr>
          <p:nvPr>
            <p:ph type="sldNum" sz="quarter" idx="12"/>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870925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iitos - suomi">
    <p:spTree>
      <p:nvGrpSpPr>
        <p:cNvPr id="1" name=""/>
        <p:cNvGrpSpPr/>
        <p:nvPr/>
      </p:nvGrpSpPr>
      <p:grpSpPr>
        <a:xfrm>
          <a:off x="0" y="0"/>
          <a:ext cx="0" cy="0"/>
          <a:chOff x="0" y="0"/>
          <a:chExt cx="0" cy="0"/>
        </a:xfrm>
      </p:grpSpPr>
      <p:graphicFrame>
        <p:nvGraphicFramePr>
          <p:cNvPr id="4" name="Objekti 3" hidden="1">
            <a:extLst>
              <a:ext uri="{FF2B5EF4-FFF2-40B4-BE49-F238E27FC236}">
                <a16:creationId xmlns:a16="http://schemas.microsoft.com/office/drawing/2014/main" id="{836EF2D1-E275-4023-8117-085736960FBF}"/>
              </a:ext>
            </a:extLst>
          </p:cNvPr>
          <p:cNvGraphicFramePr>
            <a:graphicFrameLocks noChangeAspect="1"/>
          </p:cNvGraphicFramePr>
          <p:nvPr userDrawn="1">
            <p:custDataLst>
              <p:tags r:id="rId2"/>
            </p:custDataLst>
            <p:extLst>
              <p:ext uri="{D42A27DB-BD31-4B8C-83A1-F6EECF244321}">
                <p14:modId xmlns:p14="http://schemas.microsoft.com/office/powerpoint/2010/main" val="693585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8" name="think-cell Slide" r:id="rId5" imgW="395" imgH="396" progId="TCLayout.ActiveDocument.1">
                  <p:embed/>
                </p:oleObj>
              </mc:Choice>
              <mc:Fallback>
                <p:oleObj name="think-cell Slide" r:id="rId5" imgW="395" imgH="396" progId="TCLayout.ActiveDocument.1">
                  <p:embed/>
                  <p:pic>
                    <p:nvPicPr>
                      <p:cNvPr id="4" name="Objekti 3" hidden="1">
                        <a:extLst>
                          <a:ext uri="{FF2B5EF4-FFF2-40B4-BE49-F238E27FC236}">
                            <a16:creationId xmlns:a16="http://schemas.microsoft.com/office/drawing/2014/main" id="{836EF2D1-E275-4023-8117-085736960F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Suorakulmio 2" hidden="1">
            <a:extLst>
              <a:ext uri="{FF2B5EF4-FFF2-40B4-BE49-F238E27FC236}">
                <a16:creationId xmlns:a16="http://schemas.microsoft.com/office/drawing/2014/main" id="{AFE3DA9C-78EC-44F6-AD88-1629A71132B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8" name="Kuvan paikkamerkki 27">
            <a:extLst>
              <a:ext uri="{FF2B5EF4-FFF2-40B4-BE49-F238E27FC236}">
                <a16:creationId xmlns:a16="http://schemas.microsoft.com/office/drawing/2014/main" id="{44F119D4-57A0-48F9-8B7A-72F510A26ECF}"/>
              </a:ext>
            </a:extLst>
          </p:cNvPr>
          <p:cNvSpPr>
            <a:spLocks noGrp="1"/>
          </p:cNvSpPr>
          <p:nvPr>
            <p:ph type="pic" sz="quarter" idx="10"/>
          </p:nvPr>
        </p:nvSpPr>
        <p:spPr>
          <a:xfrm>
            <a:off x="-21022" y="-21020"/>
            <a:ext cx="6165763" cy="6888830"/>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a:t>Lisää kuva napsauttamalla kuvaketta</a:t>
            </a:r>
            <a:endParaRPr lang="fi-FI" dirty="0"/>
          </a:p>
        </p:txBody>
      </p:sp>
      <p:pic>
        <p:nvPicPr>
          <p:cNvPr id="32" name="Kuva 31" descr="Kuva, joka sisältää kohteen ruoka&#10;&#10;Kuvaus luotu automaattisesti">
            <a:extLst>
              <a:ext uri="{FF2B5EF4-FFF2-40B4-BE49-F238E27FC236}">
                <a16:creationId xmlns:a16="http://schemas.microsoft.com/office/drawing/2014/main" id="{F10F8FD9-FBD8-45AD-B887-4952DBBA1A8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713" y="5886000"/>
            <a:ext cx="3077488" cy="396000"/>
          </a:xfrm>
          <a:prstGeom prst="rect">
            <a:avLst/>
          </a:prstGeom>
        </p:spPr>
      </p:pic>
      <p:sp>
        <p:nvSpPr>
          <p:cNvPr id="29" name="Vapaamuotoinen: Muoto 28">
            <a:extLst>
              <a:ext uri="{FF2B5EF4-FFF2-40B4-BE49-F238E27FC236}">
                <a16:creationId xmlns:a16="http://schemas.microsoft.com/office/drawing/2014/main" id="{51083D49-F859-450D-987B-994D76BDF8A0}"/>
              </a:ext>
            </a:extLst>
          </p:cNvPr>
          <p:cNvSpPr/>
          <p:nvPr userDrawn="1"/>
        </p:nvSpPr>
        <p:spPr>
          <a:xfrm>
            <a:off x="351" y="0"/>
            <a:ext cx="3247345" cy="6875550"/>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a:extLst>
              <a:ext uri="{FF2B5EF4-FFF2-40B4-BE49-F238E27FC236}">
                <a16:creationId xmlns:a16="http://schemas.microsoft.com/office/drawing/2014/main" id="{89681B84-4805-4E1A-987A-858933E779BE}"/>
              </a:ext>
            </a:extLst>
          </p:cNvPr>
          <p:cNvSpPr txBox="1"/>
          <p:nvPr userDrawn="1"/>
        </p:nvSpPr>
        <p:spPr>
          <a:xfrm>
            <a:off x="6120000" y="3960000"/>
            <a:ext cx="4666593" cy="40011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spc="20" baseline="0" dirty="0">
                <a:solidFill>
                  <a:schemeClr val="accent1"/>
                </a:solidFill>
              </a:rPr>
              <a:t>lvm.fi   Twitter: @lvmfi</a:t>
            </a:r>
          </a:p>
        </p:txBody>
      </p:sp>
      <p:sp>
        <p:nvSpPr>
          <p:cNvPr id="17" name="Tekstin paikkamerkki 16">
            <a:extLst>
              <a:ext uri="{FF2B5EF4-FFF2-40B4-BE49-F238E27FC236}">
                <a16:creationId xmlns:a16="http://schemas.microsoft.com/office/drawing/2014/main" id="{04C4B069-EBBD-4F19-8ADE-9A0C822F7010}"/>
              </a:ext>
            </a:extLst>
          </p:cNvPr>
          <p:cNvSpPr>
            <a:spLocks noGrp="1"/>
          </p:cNvSpPr>
          <p:nvPr userDrawn="1">
            <p:ph type="body" sz="quarter" idx="11" hasCustomPrompt="1"/>
          </p:nvPr>
        </p:nvSpPr>
        <p:spPr>
          <a:xfrm>
            <a:off x="6120000" y="4392000"/>
            <a:ext cx="5580000" cy="966788"/>
          </a:xfrm>
        </p:spPr>
        <p:txBody>
          <a:bodyPr/>
          <a:lstStyle>
            <a:lvl1pPr marL="0" indent="0">
              <a:lnSpc>
                <a:spcPct val="100000"/>
              </a:lnSpc>
              <a:spcBef>
                <a:spcPts val="0"/>
              </a:spcBef>
              <a:buNone/>
              <a:defRPr sz="2000">
                <a:solidFill>
                  <a:schemeClr val="accent1"/>
                </a:solidFill>
              </a:defRPr>
            </a:lvl1pPr>
            <a:lvl2pPr>
              <a:defRPr sz="2000"/>
            </a:lvl2pPr>
            <a:lvl3pPr>
              <a:defRPr sz="2000"/>
            </a:lvl3pPr>
            <a:lvl4pPr>
              <a:defRPr sz="2000"/>
            </a:lvl4pPr>
            <a:lvl5pPr>
              <a:defRPr sz="2000"/>
            </a:lvl5pPr>
          </a:lstStyle>
          <a:p>
            <a:pPr lvl="0"/>
            <a:r>
              <a:rPr lang="fi-FI" dirty="0"/>
              <a:t>Lisää tekstiä tarvittaessa, esimerkiksi oma Twitter-tunnisteesi</a:t>
            </a:r>
          </a:p>
        </p:txBody>
      </p:sp>
      <p:sp>
        <p:nvSpPr>
          <p:cNvPr id="5" name="Tekstiruutu 4">
            <a:extLst>
              <a:ext uri="{FF2B5EF4-FFF2-40B4-BE49-F238E27FC236}">
                <a16:creationId xmlns:a16="http://schemas.microsoft.com/office/drawing/2014/main" id="{F0579FA4-2CC1-405D-A634-817E07CEC6C2}"/>
              </a:ext>
            </a:extLst>
          </p:cNvPr>
          <p:cNvSpPr txBox="1"/>
          <p:nvPr userDrawn="1"/>
        </p:nvSpPr>
        <p:spPr>
          <a:xfrm>
            <a:off x="6120000" y="2700000"/>
            <a:ext cx="5468983" cy="846386"/>
          </a:xfrm>
          <a:prstGeom prst="rect">
            <a:avLst/>
          </a:prstGeom>
          <a:noFill/>
        </p:spPr>
        <p:txBody>
          <a:bodyPr wrap="square" lIns="0" tIns="0" rIns="0" bIns="0" rtlCol="0">
            <a:spAutoFit/>
          </a:bodyPr>
          <a:lstStyle/>
          <a:p>
            <a:pPr algn="l"/>
            <a:r>
              <a:rPr lang="fi-FI" sz="5500" b="1" spc="20" baseline="0" dirty="0">
                <a:solidFill>
                  <a:schemeClr val="accent1"/>
                </a:solidFill>
              </a:rPr>
              <a:t>Kiitos!</a:t>
            </a:r>
          </a:p>
        </p:txBody>
      </p:sp>
    </p:spTree>
    <p:extLst>
      <p:ext uri="{BB962C8B-B14F-4D97-AF65-F5344CB8AC3E}">
        <p14:creationId xmlns:p14="http://schemas.microsoft.com/office/powerpoint/2010/main" val="2015765375"/>
      </p:ext>
    </p:extLst>
  </p:cSld>
  <p:clrMapOvr>
    <a:masterClrMapping/>
  </p:clrMapOvr>
  <p:extLst>
    <p:ext uri="{DCECCB84-F9BA-43D5-87BE-67443E8EF086}">
      <p15:sldGuideLst xmlns:p15="http://schemas.microsoft.com/office/powerpoint/2012/main">
        <p15:guide id="1" pos="1912" userDrawn="1">
          <p15:clr>
            <a:srgbClr val="FBAE40"/>
          </p15:clr>
        </p15:guide>
        <p15:guide id="2" pos="386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iitos - ruotsi">
    <p:spTree>
      <p:nvGrpSpPr>
        <p:cNvPr id="1" name=""/>
        <p:cNvGrpSpPr/>
        <p:nvPr/>
      </p:nvGrpSpPr>
      <p:grpSpPr>
        <a:xfrm>
          <a:off x="0" y="0"/>
          <a:ext cx="0" cy="0"/>
          <a:chOff x="0" y="0"/>
          <a:chExt cx="0" cy="0"/>
        </a:xfrm>
      </p:grpSpPr>
      <p:graphicFrame>
        <p:nvGraphicFramePr>
          <p:cNvPr id="4" name="Objekti 3" hidden="1">
            <a:extLst>
              <a:ext uri="{FF2B5EF4-FFF2-40B4-BE49-F238E27FC236}">
                <a16:creationId xmlns:a16="http://schemas.microsoft.com/office/drawing/2014/main" id="{13132959-FDAF-47AD-A7DD-EA034471F193}"/>
              </a:ext>
            </a:extLst>
          </p:cNvPr>
          <p:cNvGraphicFramePr>
            <a:graphicFrameLocks noChangeAspect="1"/>
          </p:cNvGraphicFramePr>
          <p:nvPr userDrawn="1">
            <p:custDataLst>
              <p:tags r:id="rId2"/>
            </p:custDataLst>
            <p:extLst>
              <p:ext uri="{D42A27DB-BD31-4B8C-83A1-F6EECF244321}">
                <p14:modId xmlns:p14="http://schemas.microsoft.com/office/powerpoint/2010/main" val="219539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2" name="think-cell Slide" r:id="rId5" imgW="395" imgH="396" progId="TCLayout.ActiveDocument.1">
                  <p:embed/>
                </p:oleObj>
              </mc:Choice>
              <mc:Fallback>
                <p:oleObj name="think-cell Slide" r:id="rId5" imgW="395" imgH="396" progId="TCLayout.ActiveDocument.1">
                  <p:embed/>
                  <p:pic>
                    <p:nvPicPr>
                      <p:cNvPr id="4" name="Objekti 3" hidden="1">
                        <a:extLst>
                          <a:ext uri="{FF2B5EF4-FFF2-40B4-BE49-F238E27FC236}">
                            <a16:creationId xmlns:a16="http://schemas.microsoft.com/office/drawing/2014/main" id="{13132959-FDAF-47AD-A7DD-EA034471F1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Suorakulmio 2" hidden="1">
            <a:extLst>
              <a:ext uri="{FF2B5EF4-FFF2-40B4-BE49-F238E27FC236}">
                <a16:creationId xmlns:a16="http://schemas.microsoft.com/office/drawing/2014/main" id="{2569F56F-7BAB-4EC9-9935-080445F7A23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8" name="Kuvan paikkamerkki 27">
            <a:extLst>
              <a:ext uri="{FF2B5EF4-FFF2-40B4-BE49-F238E27FC236}">
                <a16:creationId xmlns:a16="http://schemas.microsoft.com/office/drawing/2014/main" id="{44F119D4-57A0-48F9-8B7A-72F510A26ECF}"/>
              </a:ext>
            </a:extLst>
          </p:cNvPr>
          <p:cNvSpPr>
            <a:spLocks noGrp="1"/>
          </p:cNvSpPr>
          <p:nvPr>
            <p:ph type="pic" sz="quarter" idx="10"/>
          </p:nvPr>
        </p:nvSpPr>
        <p:spPr>
          <a:xfrm>
            <a:off x="-21022" y="-21020"/>
            <a:ext cx="6165763" cy="6888830"/>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a:t>Lisää kuva napsauttamalla kuvaketta</a:t>
            </a:r>
            <a:endParaRPr lang="fi-FI" dirty="0"/>
          </a:p>
        </p:txBody>
      </p:sp>
      <p:sp>
        <p:nvSpPr>
          <p:cNvPr id="29" name="Vapaamuotoinen: Muoto 28">
            <a:extLst>
              <a:ext uri="{FF2B5EF4-FFF2-40B4-BE49-F238E27FC236}">
                <a16:creationId xmlns:a16="http://schemas.microsoft.com/office/drawing/2014/main" id="{51083D49-F859-450D-987B-994D76BDF8A0}"/>
              </a:ext>
            </a:extLst>
          </p:cNvPr>
          <p:cNvSpPr/>
          <p:nvPr userDrawn="1"/>
        </p:nvSpPr>
        <p:spPr>
          <a:xfrm>
            <a:off x="351" y="0"/>
            <a:ext cx="3247345" cy="6875550"/>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Kuva, joka sisältää kohteen piirtäminen&#10;&#10;Kuvaus luotu automaattisesti">
            <a:extLst>
              <a:ext uri="{FF2B5EF4-FFF2-40B4-BE49-F238E27FC236}">
                <a16:creationId xmlns:a16="http://schemas.microsoft.com/office/drawing/2014/main" id="{256E7178-C3F5-4BC9-8C47-60F71F385BA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 r="-1"/>
          <a:stretch/>
        </p:blipFill>
        <p:spPr>
          <a:xfrm>
            <a:off x="6084012" y="5886000"/>
            <a:ext cx="2885144" cy="396000"/>
          </a:xfrm>
          <a:prstGeom prst="rect">
            <a:avLst/>
          </a:prstGeom>
        </p:spPr>
      </p:pic>
      <p:sp>
        <p:nvSpPr>
          <p:cNvPr id="5" name="Tekstiruutu 4">
            <a:extLst>
              <a:ext uri="{FF2B5EF4-FFF2-40B4-BE49-F238E27FC236}">
                <a16:creationId xmlns:a16="http://schemas.microsoft.com/office/drawing/2014/main" id="{14F41684-A087-4CBE-B119-F203F60264D8}"/>
              </a:ext>
            </a:extLst>
          </p:cNvPr>
          <p:cNvSpPr txBox="1"/>
          <p:nvPr userDrawn="1"/>
        </p:nvSpPr>
        <p:spPr>
          <a:xfrm>
            <a:off x="6120000" y="2700000"/>
            <a:ext cx="5468983" cy="846386"/>
          </a:xfrm>
          <a:prstGeom prst="rect">
            <a:avLst/>
          </a:prstGeom>
          <a:noFill/>
        </p:spPr>
        <p:txBody>
          <a:bodyPr wrap="square" lIns="0" tIns="0" rIns="0" bIns="0" rtlCol="0">
            <a:spAutoFit/>
          </a:bodyPr>
          <a:lstStyle/>
          <a:p>
            <a:pPr algn="l"/>
            <a:r>
              <a:rPr lang="fi-FI" sz="5500" b="1" spc="20" baseline="0" dirty="0" err="1">
                <a:solidFill>
                  <a:schemeClr val="accent1"/>
                </a:solidFill>
              </a:rPr>
              <a:t>Tack</a:t>
            </a:r>
            <a:r>
              <a:rPr lang="fi-FI" sz="5500" b="1" spc="20" baseline="0" dirty="0">
                <a:solidFill>
                  <a:schemeClr val="accent1"/>
                </a:solidFill>
              </a:rPr>
              <a:t>!</a:t>
            </a:r>
          </a:p>
        </p:txBody>
      </p:sp>
      <p:sp>
        <p:nvSpPr>
          <p:cNvPr id="15" name="Tekstin paikkamerkki 16">
            <a:extLst>
              <a:ext uri="{FF2B5EF4-FFF2-40B4-BE49-F238E27FC236}">
                <a16:creationId xmlns:a16="http://schemas.microsoft.com/office/drawing/2014/main" id="{0C96CA42-8A68-4A88-A99B-1AF14F5E8905}"/>
              </a:ext>
            </a:extLst>
          </p:cNvPr>
          <p:cNvSpPr>
            <a:spLocks noGrp="1"/>
          </p:cNvSpPr>
          <p:nvPr>
            <p:ph type="body" sz="quarter" idx="11" hasCustomPrompt="1"/>
          </p:nvPr>
        </p:nvSpPr>
        <p:spPr>
          <a:xfrm>
            <a:off x="6120000" y="4392000"/>
            <a:ext cx="5580000" cy="966788"/>
          </a:xfrm>
        </p:spPr>
        <p:txBody>
          <a:bodyPr/>
          <a:lstStyle>
            <a:lvl1pPr marL="0" indent="0">
              <a:lnSpc>
                <a:spcPct val="100000"/>
              </a:lnSpc>
              <a:spcBef>
                <a:spcPts val="0"/>
              </a:spcBef>
              <a:buNone/>
              <a:defRPr sz="2000">
                <a:solidFill>
                  <a:schemeClr val="accent1"/>
                </a:solidFill>
              </a:defRPr>
            </a:lvl1pPr>
            <a:lvl2pPr>
              <a:defRPr sz="2000"/>
            </a:lvl2pPr>
            <a:lvl3pPr>
              <a:defRPr sz="2000"/>
            </a:lvl3pPr>
            <a:lvl4pPr>
              <a:defRPr sz="2000"/>
            </a:lvl4pPr>
            <a:lvl5pPr>
              <a:defRPr sz="2000"/>
            </a:lvl5pPr>
          </a:lstStyle>
          <a:p>
            <a:pPr lvl="0"/>
            <a:r>
              <a:rPr lang="fi-FI" dirty="0"/>
              <a:t>Lisää tekstiä tarvittaessa, esimerkiksi oma Twitter-tunnisteesi</a:t>
            </a:r>
          </a:p>
        </p:txBody>
      </p:sp>
      <p:sp>
        <p:nvSpPr>
          <p:cNvPr id="6" name="Tekstiruutu 5">
            <a:extLst>
              <a:ext uri="{FF2B5EF4-FFF2-40B4-BE49-F238E27FC236}">
                <a16:creationId xmlns:a16="http://schemas.microsoft.com/office/drawing/2014/main" id="{368B01E7-2081-428F-B8DA-704A971436EE}"/>
              </a:ext>
            </a:extLst>
          </p:cNvPr>
          <p:cNvSpPr txBox="1"/>
          <p:nvPr userDrawn="1"/>
        </p:nvSpPr>
        <p:spPr>
          <a:xfrm>
            <a:off x="6120000" y="3960000"/>
            <a:ext cx="4666593" cy="40011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spc="20" baseline="0" dirty="0">
                <a:solidFill>
                  <a:schemeClr val="accent1"/>
                </a:solidFill>
              </a:rPr>
              <a:t>lvm.fi/</a:t>
            </a:r>
            <a:r>
              <a:rPr lang="fi-FI" sz="2000" spc="20" baseline="0" dirty="0" err="1">
                <a:solidFill>
                  <a:schemeClr val="accent1"/>
                </a:solidFill>
              </a:rPr>
              <a:t>sv</a:t>
            </a:r>
            <a:r>
              <a:rPr lang="fi-FI" sz="2000" spc="20" baseline="0" dirty="0">
                <a:solidFill>
                  <a:schemeClr val="accent1"/>
                </a:solidFill>
              </a:rPr>
              <a:t>   Twitter: @lvmfi</a:t>
            </a:r>
          </a:p>
        </p:txBody>
      </p:sp>
    </p:spTree>
    <p:extLst>
      <p:ext uri="{BB962C8B-B14F-4D97-AF65-F5344CB8AC3E}">
        <p14:creationId xmlns:p14="http://schemas.microsoft.com/office/powerpoint/2010/main" val="2434794907"/>
      </p:ext>
    </p:extLst>
  </p:cSld>
  <p:clrMapOvr>
    <a:masterClrMapping/>
  </p:clrMapOvr>
  <p:extLst>
    <p:ext uri="{DCECCB84-F9BA-43D5-87BE-67443E8EF086}">
      <p15:sldGuideLst xmlns:p15="http://schemas.microsoft.com/office/powerpoint/2012/main">
        <p15:guide id="1" pos="1912" userDrawn="1">
          <p15:clr>
            <a:srgbClr val="FBAE40"/>
          </p15:clr>
        </p15:guide>
        <p15:guide id="2" pos="38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iitos - englanti">
    <p:spTree>
      <p:nvGrpSpPr>
        <p:cNvPr id="1" name=""/>
        <p:cNvGrpSpPr/>
        <p:nvPr/>
      </p:nvGrpSpPr>
      <p:grpSpPr>
        <a:xfrm>
          <a:off x="0" y="0"/>
          <a:ext cx="0" cy="0"/>
          <a:chOff x="0" y="0"/>
          <a:chExt cx="0" cy="0"/>
        </a:xfrm>
      </p:grpSpPr>
      <p:graphicFrame>
        <p:nvGraphicFramePr>
          <p:cNvPr id="4" name="Objekti 3" hidden="1">
            <a:extLst>
              <a:ext uri="{FF2B5EF4-FFF2-40B4-BE49-F238E27FC236}">
                <a16:creationId xmlns:a16="http://schemas.microsoft.com/office/drawing/2014/main" id="{584B13AD-38C9-41D0-B5CA-E488E81498F4}"/>
              </a:ext>
            </a:extLst>
          </p:cNvPr>
          <p:cNvGraphicFramePr>
            <a:graphicFrameLocks noChangeAspect="1"/>
          </p:cNvGraphicFramePr>
          <p:nvPr userDrawn="1">
            <p:custDataLst>
              <p:tags r:id="rId2"/>
            </p:custDataLst>
            <p:extLst>
              <p:ext uri="{D42A27DB-BD31-4B8C-83A1-F6EECF244321}">
                <p14:modId xmlns:p14="http://schemas.microsoft.com/office/powerpoint/2010/main" val="3738737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6" name="think-cell Slide" r:id="rId5" imgW="395" imgH="396" progId="TCLayout.ActiveDocument.1">
                  <p:embed/>
                </p:oleObj>
              </mc:Choice>
              <mc:Fallback>
                <p:oleObj name="think-cell Slide" r:id="rId5" imgW="395" imgH="396" progId="TCLayout.ActiveDocument.1">
                  <p:embed/>
                  <p:pic>
                    <p:nvPicPr>
                      <p:cNvPr id="4" name="Objekti 3" hidden="1">
                        <a:extLst>
                          <a:ext uri="{FF2B5EF4-FFF2-40B4-BE49-F238E27FC236}">
                            <a16:creationId xmlns:a16="http://schemas.microsoft.com/office/drawing/2014/main" id="{584B13AD-38C9-41D0-B5CA-E488E81498F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Suorakulmio 6" hidden="1">
            <a:extLst>
              <a:ext uri="{FF2B5EF4-FFF2-40B4-BE49-F238E27FC236}">
                <a16:creationId xmlns:a16="http://schemas.microsoft.com/office/drawing/2014/main" id="{D1ABE656-6E12-4222-8818-D6ACA504449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8" name="Kuvan paikkamerkki 27">
            <a:extLst>
              <a:ext uri="{FF2B5EF4-FFF2-40B4-BE49-F238E27FC236}">
                <a16:creationId xmlns:a16="http://schemas.microsoft.com/office/drawing/2014/main" id="{44F119D4-57A0-48F9-8B7A-72F510A26ECF}"/>
              </a:ext>
            </a:extLst>
          </p:cNvPr>
          <p:cNvSpPr>
            <a:spLocks noGrp="1"/>
          </p:cNvSpPr>
          <p:nvPr>
            <p:ph type="pic" sz="quarter" idx="10"/>
          </p:nvPr>
        </p:nvSpPr>
        <p:spPr>
          <a:xfrm>
            <a:off x="-21022" y="-21020"/>
            <a:ext cx="6165763" cy="6888830"/>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a:t>Lisää kuva napsauttamalla kuvaketta</a:t>
            </a:r>
            <a:endParaRPr lang="fi-FI" dirty="0"/>
          </a:p>
        </p:txBody>
      </p:sp>
      <p:sp>
        <p:nvSpPr>
          <p:cNvPr id="29" name="Vapaamuotoinen: Muoto 28">
            <a:extLst>
              <a:ext uri="{FF2B5EF4-FFF2-40B4-BE49-F238E27FC236}">
                <a16:creationId xmlns:a16="http://schemas.microsoft.com/office/drawing/2014/main" id="{51083D49-F859-450D-987B-994D76BDF8A0}"/>
              </a:ext>
            </a:extLst>
          </p:cNvPr>
          <p:cNvSpPr/>
          <p:nvPr userDrawn="1"/>
        </p:nvSpPr>
        <p:spPr>
          <a:xfrm>
            <a:off x="351" y="0"/>
            <a:ext cx="3247345" cy="6875550"/>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9961E076-4605-47F2-A2AB-3CAFAB069F3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03065" y="5886000"/>
            <a:ext cx="3394285" cy="396000"/>
          </a:xfrm>
          <a:prstGeom prst="rect">
            <a:avLst/>
          </a:prstGeom>
        </p:spPr>
      </p:pic>
      <p:sp>
        <p:nvSpPr>
          <p:cNvPr id="14" name="Tekstin paikkamerkki 16">
            <a:extLst>
              <a:ext uri="{FF2B5EF4-FFF2-40B4-BE49-F238E27FC236}">
                <a16:creationId xmlns:a16="http://schemas.microsoft.com/office/drawing/2014/main" id="{F97E2AE8-71D9-4C16-A67B-3180FEAE544F}"/>
              </a:ext>
            </a:extLst>
          </p:cNvPr>
          <p:cNvSpPr>
            <a:spLocks noGrp="1"/>
          </p:cNvSpPr>
          <p:nvPr>
            <p:ph type="body" sz="quarter" idx="11" hasCustomPrompt="1"/>
          </p:nvPr>
        </p:nvSpPr>
        <p:spPr>
          <a:xfrm>
            <a:off x="6120000" y="4392000"/>
            <a:ext cx="5580000" cy="966788"/>
          </a:xfrm>
        </p:spPr>
        <p:txBody>
          <a:bodyPr/>
          <a:lstStyle>
            <a:lvl1pPr marL="0" indent="0">
              <a:lnSpc>
                <a:spcPct val="100000"/>
              </a:lnSpc>
              <a:spcBef>
                <a:spcPts val="0"/>
              </a:spcBef>
              <a:buNone/>
              <a:defRPr sz="2000">
                <a:solidFill>
                  <a:schemeClr val="accent1"/>
                </a:solidFill>
              </a:defRPr>
            </a:lvl1pPr>
            <a:lvl2pPr>
              <a:defRPr sz="2000"/>
            </a:lvl2pPr>
            <a:lvl3pPr>
              <a:defRPr sz="2000"/>
            </a:lvl3pPr>
            <a:lvl4pPr>
              <a:defRPr sz="2000"/>
            </a:lvl4pPr>
            <a:lvl5pPr>
              <a:defRPr sz="2000"/>
            </a:lvl5pPr>
          </a:lstStyle>
          <a:p>
            <a:pPr lvl="0"/>
            <a:r>
              <a:rPr lang="fi-FI" dirty="0"/>
              <a:t>Lisää tekstiä tarvittaessa, esimerkiksi oma Twitter-tunnisteesi</a:t>
            </a:r>
          </a:p>
        </p:txBody>
      </p:sp>
      <p:sp>
        <p:nvSpPr>
          <p:cNvPr id="5" name="Tekstiruutu 4">
            <a:extLst>
              <a:ext uri="{FF2B5EF4-FFF2-40B4-BE49-F238E27FC236}">
                <a16:creationId xmlns:a16="http://schemas.microsoft.com/office/drawing/2014/main" id="{5CB06F3E-97CB-4DF4-B2A1-B6A7A7CCC4B4}"/>
              </a:ext>
            </a:extLst>
          </p:cNvPr>
          <p:cNvSpPr txBox="1"/>
          <p:nvPr userDrawn="1"/>
        </p:nvSpPr>
        <p:spPr>
          <a:xfrm>
            <a:off x="6120000" y="2700000"/>
            <a:ext cx="5468983" cy="846386"/>
          </a:xfrm>
          <a:prstGeom prst="rect">
            <a:avLst/>
          </a:prstGeom>
          <a:noFill/>
        </p:spPr>
        <p:txBody>
          <a:bodyPr wrap="square" lIns="0" tIns="0" rIns="0" bIns="0" rtlCol="0">
            <a:spAutoFit/>
          </a:bodyPr>
          <a:lstStyle/>
          <a:p>
            <a:pPr algn="l"/>
            <a:r>
              <a:rPr lang="fi-FI" sz="5500" b="1" spc="20" baseline="0" dirty="0" err="1">
                <a:solidFill>
                  <a:schemeClr val="accent1"/>
                </a:solidFill>
              </a:rPr>
              <a:t>Thank</a:t>
            </a:r>
            <a:r>
              <a:rPr lang="fi-FI" sz="5500" b="1" spc="20" baseline="0" dirty="0">
                <a:solidFill>
                  <a:schemeClr val="accent1"/>
                </a:solidFill>
              </a:rPr>
              <a:t> </a:t>
            </a:r>
            <a:r>
              <a:rPr lang="fi-FI" sz="5500" b="1" spc="20" baseline="0" dirty="0" err="1">
                <a:solidFill>
                  <a:schemeClr val="accent1"/>
                </a:solidFill>
              </a:rPr>
              <a:t>you</a:t>
            </a:r>
            <a:r>
              <a:rPr lang="fi-FI" sz="5500" b="1" spc="20" baseline="0" dirty="0">
                <a:solidFill>
                  <a:schemeClr val="accent1"/>
                </a:solidFill>
              </a:rPr>
              <a:t>!</a:t>
            </a:r>
          </a:p>
        </p:txBody>
      </p:sp>
      <p:sp>
        <p:nvSpPr>
          <p:cNvPr id="6" name="Tekstiruutu 5">
            <a:extLst>
              <a:ext uri="{FF2B5EF4-FFF2-40B4-BE49-F238E27FC236}">
                <a16:creationId xmlns:a16="http://schemas.microsoft.com/office/drawing/2014/main" id="{38A2A49B-0CCE-4ED7-9471-689BA27AA065}"/>
              </a:ext>
            </a:extLst>
          </p:cNvPr>
          <p:cNvSpPr txBox="1"/>
          <p:nvPr userDrawn="1"/>
        </p:nvSpPr>
        <p:spPr>
          <a:xfrm>
            <a:off x="6120000" y="3960000"/>
            <a:ext cx="4666593" cy="40011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spc="20" baseline="0" dirty="0">
                <a:solidFill>
                  <a:schemeClr val="accent1"/>
                </a:solidFill>
              </a:rPr>
              <a:t>lvm.fi/en   Twitter: @lvmfi</a:t>
            </a:r>
          </a:p>
        </p:txBody>
      </p:sp>
    </p:spTree>
    <p:extLst>
      <p:ext uri="{BB962C8B-B14F-4D97-AF65-F5344CB8AC3E}">
        <p14:creationId xmlns:p14="http://schemas.microsoft.com/office/powerpoint/2010/main" val="1987276398"/>
      </p:ext>
    </p:extLst>
  </p:cSld>
  <p:clrMapOvr>
    <a:masterClrMapping/>
  </p:clrMapOvr>
  <p:extLst>
    <p:ext uri="{DCECCB84-F9BA-43D5-87BE-67443E8EF086}">
      <p15:sldGuideLst xmlns:p15="http://schemas.microsoft.com/office/powerpoint/2012/main">
        <p15:guide id="1" pos="1912" userDrawn="1">
          <p15:clr>
            <a:srgbClr val="FBAE40"/>
          </p15:clr>
        </p15:guide>
        <p15:guide id="2" pos="386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i ja kuva">
    <p:spTree>
      <p:nvGrpSpPr>
        <p:cNvPr id="1" name=""/>
        <p:cNvGrpSpPr/>
        <p:nvPr/>
      </p:nvGrpSpPr>
      <p:grpSpPr>
        <a:xfrm>
          <a:off x="0" y="0"/>
          <a:ext cx="0" cy="0"/>
          <a:chOff x="0" y="0"/>
          <a:chExt cx="0" cy="0"/>
        </a:xfrm>
      </p:grpSpPr>
      <p:graphicFrame>
        <p:nvGraphicFramePr>
          <p:cNvPr id="12" name="Objekti 11" hidden="1">
            <a:extLst>
              <a:ext uri="{FF2B5EF4-FFF2-40B4-BE49-F238E27FC236}">
                <a16:creationId xmlns:a16="http://schemas.microsoft.com/office/drawing/2014/main" id="{E007F484-58AB-4197-A32C-AA43CCF729D8}"/>
              </a:ext>
            </a:extLst>
          </p:cNvPr>
          <p:cNvGraphicFramePr>
            <a:graphicFrameLocks noChangeAspect="1"/>
          </p:cNvGraphicFramePr>
          <p:nvPr userDrawn="1">
            <p:custDataLst>
              <p:tags r:id="rId2"/>
            </p:custDataLst>
            <p:extLst>
              <p:ext uri="{D42A27DB-BD31-4B8C-83A1-F6EECF244321}">
                <p14:modId xmlns:p14="http://schemas.microsoft.com/office/powerpoint/2010/main" val="2232201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4" name="think-cell Slide" r:id="rId5" imgW="395" imgH="396" progId="TCLayout.ActiveDocument.1">
                  <p:embed/>
                </p:oleObj>
              </mc:Choice>
              <mc:Fallback>
                <p:oleObj name="think-cell Slide" r:id="rId5" imgW="395" imgH="396" progId="TCLayout.ActiveDocument.1">
                  <p:embed/>
                  <p:pic>
                    <p:nvPicPr>
                      <p:cNvPr id="12" name="Objekti 11" hidden="1">
                        <a:extLst>
                          <a:ext uri="{FF2B5EF4-FFF2-40B4-BE49-F238E27FC236}">
                            <a16:creationId xmlns:a16="http://schemas.microsoft.com/office/drawing/2014/main" id="{E007F484-58AB-4197-A32C-AA43CCF729D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Suorakulmio 10" hidden="1">
            <a:extLst>
              <a:ext uri="{FF2B5EF4-FFF2-40B4-BE49-F238E27FC236}">
                <a16:creationId xmlns:a16="http://schemas.microsoft.com/office/drawing/2014/main" id="{12B7A463-6E21-4391-89BF-0B0C96D1B80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8" name="Kuvan paikkamerkki 7">
            <a:extLst>
              <a:ext uri="{FF2B5EF4-FFF2-40B4-BE49-F238E27FC236}">
                <a16:creationId xmlns:a16="http://schemas.microsoft.com/office/drawing/2014/main" id="{EE30280F-D683-4C1D-BA9C-E19DD9977BA2}"/>
              </a:ext>
            </a:extLst>
          </p:cNvPr>
          <p:cNvSpPr>
            <a:spLocks noGrp="1"/>
          </p:cNvSpPr>
          <p:nvPr>
            <p:ph type="pic" sz="quarter" idx="13"/>
          </p:nvPr>
        </p:nvSpPr>
        <p:spPr>
          <a:xfrm>
            <a:off x="6656388" y="0"/>
            <a:ext cx="5535612" cy="6867832"/>
          </a:xfrm>
          <a:custGeom>
            <a:avLst/>
            <a:gdLst>
              <a:gd name="connsiteX0" fmla="*/ 0 w 5535612"/>
              <a:gd name="connsiteY0" fmla="*/ 0 h 6858000"/>
              <a:gd name="connsiteX1" fmla="*/ 5535612 w 5535612"/>
              <a:gd name="connsiteY1" fmla="*/ 0 h 6858000"/>
              <a:gd name="connsiteX2" fmla="*/ 5535612 w 5535612"/>
              <a:gd name="connsiteY2" fmla="*/ 6858000 h 6858000"/>
              <a:gd name="connsiteX3" fmla="*/ 0 w 5535612"/>
              <a:gd name="connsiteY3" fmla="*/ 6858000 h 6858000"/>
              <a:gd name="connsiteX4" fmla="*/ 0 w 5535612"/>
              <a:gd name="connsiteY4" fmla="*/ 0 h 6858000"/>
              <a:gd name="connsiteX0" fmla="*/ 0 w 5535612"/>
              <a:gd name="connsiteY0" fmla="*/ 0 h 6867832"/>
              <a:gd name="connsiteX1" fmla="*/ 5535612 w 5535612"/>
              <a:gd name="connsiteY1" fmla="*/ 0 h 6867832"/>
              <a:gd name="connsiteX2" fmla="*/ 5535612 w 5535612"/>
              <a:gd name="connsiteY2" fmla="*/ 6858000 h 6867832"/>
              <a:gd name="connsiteX3" fmla="*/ 2674375 w 5535612"/>
              <a:gd name="connsiteY3" fmla="*/ 6867832 h 6867832"/>
              <a:gd name="connsiteX4" fmla="*/ 0 w 5535612"/>
              <a:gd name="connsiteY4" fmla="*/ 0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5612" h="6867832">
                <a:moveTo>
                  <a:pt x="0" y="0"/>
                </a:moveTo>
                <a:lnTo>
                  <a:pt x="5535612" y="0"/>
                </a:lnTo>
                <a:lnTo>
                  <a:pt x="5535612" y="6858000"/>
                </a:lnTo>
                <a:lnTo>
                  <a:pt x="2674375" y="6867832"/>
                </a:lnTo>
                <a:lnTo>
                  <a:pt x="0" y="0"/>
                </a:lnTo>
                <a:close/>
              </a:path>
            </a:pathLst>
          </a:custGeom>
          <a:ln>
            <a:noFill/>
          </a:ln>
        </p:spPr>
        <p:style>
          <a:lnRef idx="2">
            <a:schemeClr val="accent1"/>
          </a:lnRef>
          <a:fillRef idx="1">
            <a:schemeClr val="lt1"/>
          </a:fillRef>
          <a:effectRef idx="0">
            <a:schemeClr val="accent1"/>
          </a:effectRef>
          <a:fontRef idx="minor">
            <a:schemeClr val="dk1"/>
          </a:fontRef>
        </p:style>
        <p:txBody>
          <a:bodyPr/>
          <a:lstStyle/>
          <a:p>
            <a:r>
              <a:rPr lang="fi-FI"/>
              <a:t>Lisää kuva napsauttamalla kuvaketta</a:t>
            </a:r>
          </a:p>
        </p:txBody>
      </p:sp>
      <p:sp>
        <p:nvSpPr>
          <p:cNvPr id="2" name="Otsikko 1">
            <a:extLst>
              <a:ext uri="{FF2B5EF4-FFF2-40B4-BE49-F238E27FC236}">
                <a16:creationId xmlns:a16="http://schemas.microsoft.com/office/drawing/2014/main" id="{0CF3911C-5FB4-48D1-A672-900DDF1A507B}"/>
              </a:ext>
            </a:extLst>
          </p:cNvPr>
          <p:cNvSpPr>
            <a:spLocks noGrp="1"/>
          </p:cNvSpPr>
          <p:nvPr>
            <p:ph type="title"/>
          </p:nvPr>
        </p:nvSpPr>
        <p:spPr>
          <a:xfrm>
            <a:off x="540000" y="360000"/>
            <a:ext cx="5580000" cy="972000"/>
          </a:xfrm>
        </p:spPr>
        <p:txBody>
          <a:bodyPr/>
          <a:lstStyle/>
          <a:p>
            <a:r>
              <a:rPr lang="fi-FI"/>
              <a:t>Muokkaa perustyyl. napsautt.</a:t>
            </a:r>
            <a:endParaRPr lang="fi-FI" dirty="0"/>
          </a:p>
        </p:txBody>
      </p:sp>
      <p:sp>
        <p:nvSpPr>
          <p:cNvPr id="9" name="Tekstin paikkamerkki 8">
            <a:extLst>
              <a:ext uri="{FF2B5EF4-FFF2-40B4-BE49-F238E27FC236}">
                <a16:creationId xmlns:a16="http://schemas.microsoft.com/office/drawing/2014/main" id="{4E5B7D8C-268D-4EE6-9D41-D4F69F76F58E}"/>
              </a:ext>
            </a:extLst>
          </p:cNvPr>
          <p:cNvSpPr>
            <a:spLocks noGrp="1"/>
          </p:cNvSpPr>
          <p:nvPr>
            <p:ph type="body" sz="quarter" idx="14"/>
          </p:nvPr>
        </p:nvSpPr>
        <p:spPr>
          <a:xfrm>
            <a:off x="540000" y="1692000"/>
            <a:ext cx="6315075" cy="423468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Päivämäärän paikkamerkki 5">
            <a:extLst>
              <a:ext uri="{FF2B5EF4-FFF2-40B4-BE49-F238E27FC236}">
                <a16:creationId xmlns:a16="http://schemas.microsoft.com/office/drawing/2014/main" id="{AC6E5453-B29F-4A44-840C-205DD89FA019}"/>
              </a:ext>
            </a:extLst>
          </p:cNvPr>
          <p:cNvSpPr>
            <a:spLocks noGrp="1"/>
          </p:cNvSpPr>
          <p:nvPr>
            <p:ph type="dt" sz="half" idx="15"/>
          </p:nvPr>
        </p:nvSpPr>
        <p:spPr/>
        <p:txBody>
          <a:bodyPr/>
          <a:lstStyle/>
          <a:p>
            <a:fld id="{4CBB4192-9318-4B3B-B74F-5996198BFC81}" type="datetime1">
              <a:rPr lang="fi-FI" smtClean="0"/>
              <a:t>26.6.2023</a:t>
            </a:fld>
            <a:endParaRPr lang="fi-FI"/>
          </a:p>
        </p:txBody>
      </p:sp>
      <p:sp>
        <p:nvSpPr>
          <p:cNvPr id="7" name="Alatunnisteen paikkamerkki 6">
            <a:extLst>
              <a:ext uri="{FF2B5EF4-FFF2-40B4-BE49-F238E27FC236}">
                <a16:creationId xmlns:a16="http://schemas.microsoft.com/office/drawing/2014/main" id="{9DDFA1B2-D944-4541-8043-C0A93A45633E}"/>
              </a:ext>
            </a:extLst>
          </p:cNvPr>
          <p:cNvSpPr>
            <a:spLocks noGrp="1"/>
          </p:cNvSpPr>
          <p:nvPr>
            <p:ph type="ftr" sz="quarter" idx="16"/>
          </p:nvPr>
        </p:nvSpPr>
        <p:spPr/>
        <p:txBody>
          <a:bodyPr/>
          <a:lstStyle/>
          <a:p>
            <a:endParaRPr lang="fi-FI" dirty="0"/>
          </a:p>
        </p:txBody>
      </p:sp>
      <p:sp>
        <p:nvSpPr>
          <p:cNvPr id="10" name="Dian numeron paikkamerkki 9">
            <a:extLst>
              <a:ext uri="{FF2B5EF4-FFF2-40B4-BE49-F238E27FC236}">
                <a16:creationId xmlns:a16="http://schemas.microsoft.com/office/drawing/2014/main" id="{BD3AE10E-0A06-43D1-8F20-34E192A7E40D}"/>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414185745"/>
      </p:ext>
    </p:extLst>
  </p:cSld>
  <p:clrMapOvr>
    <a:masterClrMapping/>
  </p:clrMapOvr>
  <p:extLst>
    <p:ext uri="{DCECCB84-F9BA-43D5-87BE-67443E8EF086}">
      <p15:sldGuideLst xmlns:p15="http://schemas.microsoft.com/office/powerpoint/2012/main">
        <p15:guide id="1" pos="43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 ruotsi">
    <p:spTree>
      <p:nvGrpSpPr>
        <p:cNvPr id="1" name=""/>
        <p:cNvGrpSpPr/>
        <p:nvPr/>
      </p:nvGrpSpPr>
      <p:grpSpPr>
        <a:xfrm>
          <a:off x="0" y="0"/>
          <a:ext cx="0" cy="0"/>
          <a:chOff x="0" y="0"/>
          <a:chExt cx="0" cy="0"/>
        </a:xfrm>
      </p:grpSpPr>
      <p:graphicFrame>
        <p:nvGraphicFramePr>
          <p:cNvPr id="6" name="Objekti 5" hidden="1">
            <a:extLst>
              <a:ext uri="{FF2B5EF4-FFF2-40B4-BE49-F238E27FC236}">
                <a16:creationId xmlns:a16="http://schemas.microsoft.com/office/drawing/2014/main" id="{08F78A66-6EDB-43DD-BA94-8298663994BD}"/>
              </a:ext>
            </a:extLst>
          </p:cNvPr>
          <p:cNvGraphicFramePr>
            <a:graphicFrameLocks noChangeAspect="1"/>
          </p:cNvGraphicFramePr>
          <p:nvPr userDrawn="1">
            <p:custDataLst>
              <p:tags r:id="rId2"/>
            </p:custDataLst>
            <p:extLst>
              <p:ext uri="{D42A27DB-BD31-4B8C-83A1-F6EECF244321}">
                <p14:modId xmlns:p14="http://schemas.microsoft.com/office/powerpoint/2010/main" val="2048730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8" name="think-cell Slide" r:id="rId5" imgW="395" imgH="396" progId="TCLayout.ActiveDocument.1">
                  <p:embed/>
                </p:oleObj>
              </mc:Choice>
              <mc:Fallback>
                <p:oleObj name="think-cell Slide" r:id="rId5" imgW="395" imgH="396" progId="TCLayout.ActiveDocument.1">
                  <p:embed/>
                  <p:pic>
                    <p:nvPicPr>
                      <p:cNvPr id="6" name="Objekti 5" hidden="1">
                        <a:extLst>
                          <a:ext uri="{FF2B5EF4-FFF2-40B4-BE49-F238E27FC236}">
                            <a16:creationId xmlns:a16="http://schemas.microsoft.com/office/drawing/2014/main" id="{08F78A66-6EDB-43DD-BA94-8298663994B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uorakulmio 3" hidden="1">
            <a:extLst>
              <a:ext uri="{FF2B5EF4-FFF2-40B4-BE49-F238E27FC236}">
                <a16:creationId xmlns:a16="http://schemas.microsoft.com/office/drawing/2014/main" id="{904E90E4-6FC3-4F62-9B69-B63289292FC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A0E0CB56-3495-4C34-A152-2A6DF829887F}"/>
              </a:ext>
            </a:extLst>
          </p:cNvPr>
          <p:cNvSpPr>
            <a:spLocks noGrp="1"/>
          </p:cNvSpPr>
          <p:nvPr>
            <p:ph type="ctrTitle"/>
          </p:nvPr>
        </p:nvSpPr>
        <p:spPr>
          <a:xfrm>
            <a:off x="6120000" y="1684338"/>
            <a:ext cx="5580000" cy="1671648"/>
          </a:xfrm>
        </p:spPr>
        <p:txBody>
          <a:bodyPr anchor="b">
            <a:noAutofit/>
          </a:bodyPr>
          <a:lstStyle>
            <a:lvl1pPr algn="l">
              <a:lnSpc>
                <a:spcPct val="90000"/>
              </a:lnSpc>
              <a:defRPr sz="4200" baseline="0"/>
            </a:lvl1pPr>
          </a:lstStyle>
          <a:p>
            <a:r>
              <a:rPr lang="fi-FI"/>
              <a:t>Muokkaa perustyyl. napsautt.</a:t>
            </a:r>
            <a:endParaRPr lang="fi-FI" dirty="0"/>
          </a:p>
        </p:txBody>
      </p:sp>
      <p:sp>
        <p:nvSpPr>
          <p:cNvPr id="3" name="Alaotsikko 2">
            <a:extLst>
              <a:ext uri="{FF2B5EF4-FFF2-40B4-BE49-F238E27FC236}">
                <a16:creationId xmlns:a16="http://schemas.microsoft.com/office/drawing/2014/main" id="{8942C8DB-AC1A-44C6-8643-5202CDA31CAB}"/>
              </a:ext>
            </a:extLst>
          </p:cNvPr>
          <p:cNvSpPr>
            <a:spLocks noGrp="1"/>
          </p:cNvSpPr>
          <p:nvPr>
            <p:ph type="subTitle" idx="1"/>
          </p:nvPr>
        </p:nvSpPr>
        <p:spPr>
          <a:xfrm>
            <a:off x="6120000" y="3960000"/>
            <a:ext cx="4548000" cy="1090155"/>
          </a:xfrm>
        </p:spPr>
        <p:txBody>
          <a:bodyPr anchor="t" anchorCtr="0">
            <a:noAutofit/>
          </a:bodyPr>
          <a:lstStyle>
            <a:lvl1pPr marL="0" indent="0" algn="l">
              <a:spcBef>
                <a:spcPts val="0"/>
              </a:spcBef>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5" name="Kuva 4" descr="Kuva, joka sisältää kohteen piirtäminen&#10;&#10;Kuvaus luotu automaattisesti">
            <a:extLst>
              <a:ext uri="{FF2B5EF4-FFF2-40B4-BE49-F238E27FC236}">
                <a16:creationId xmlns:a16="http://schemas.microsoft.com/office/drawing/2014/main" id="{9F4A7CA4-4ED6-4FA1-A806-89CDFA01838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84441" y="5868000"/>
            <a:ext cx="2885143" cy="396000"/>
          </a:xfrm>
          <a:prstGeom prst="rect">
            <a:avLst/>
          </a:prstGeom>
        </p:spPr>
      </p:pic>
      <p:sp>
        <p:nvSpPr>
          <p:cNvPr id="11" name="Kuvan paikkamerkki 27">
            <a:extLst>
              <a:ext uri="{FF2B5EF4-FFF2-40B4-BE49-F238E27FC236}">
                <a16:creationId xmlns:a16="http://schemas.microsoft.com/office/drawing/2014/main" id="{00DEB010-F5B7-4AFE-B25B-ED8658DAEE41}"/>
              </a:ext>
            </a:extLst>
          </p:cNvPr>
          <p:cNvSpPr>
            <a:spLocks noGrp="1"/>
          </p:cNvSpPr>
          <p:nvPr>
            <p:ph type="pic" sz="quarter" idx="10"/>
          </p:nvPr>
        </p:nvSpPr>
        <p:spPr>
          <a:xfrm>
            <a:off x="-21022" y="-21020"/>
            <a:ext cx="6165763" cy="6888830"/>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a:t>Lisää kuva napsauttamalla kuvaketta</a:t>
            </a:r>
          </a:p>
        </p:txBody>
      </p:sp>
      <p:sp>
        <p:nvSpPr>
          <p:cNvPr id="12" name="Vapaamuotoinen: Muoto 11">
            <a:extLst>
              <a:ext uri="{FF2B5EF4-FFF2-40B4-BE49-F238E27FC236}">
                <a16:creationId xmlns:a16="http://schemas.microsoft.com/office/drawing/2014/main" id="{8F398C1A-DF87-4D61-B03C-31FC69B2D58E}"/>
              </a:ext>
            </a:extLst>
          </p:cNvPr>
          <p:cNvSpPr/>
          <p:nvPr userDrawn="1"/>
        </p:nvSpPr>
        <p:spPr>
          <a:xfrm>
            <a:off x="351" y="0"/>
            <a:ext cx="3247345" cy="6875550"/>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87050740"/>
      </p:ext>
    </p:extLst>
  </p:cSld>
  <p:clrMapOvr>
    <a:masterClrMapping/>
  </p:clrMapOvr>
  <p:extLst>
    <p:ext uri="{DCECCB84-F9BA-43D5-87BE-67443E8EF086}">
      <p15:sldGuideLst xmlns:p15="http://schemas.microsoft.com/office/powerpoint/2012/main">
        <p15:guide id="1" pos="1912">
          <p15:clr>
            <a:srgbClr val="FBAE40"/>
          </p15:clr>
        </p15:guide>
        <p15:guide id="2" pos="38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 englanti">
    <p:spTree>
      <p:nvGrpSpPr>
        <p:cNvPr id="1" name=""/>
        <p:cNvGrpSpPr/>
        <p:nvPr/>
      </p:nvGrpSpPr>
      <p:grpSpPr>
        <a:xfrm>
          <a:off x="0" y="0"/>
          <a:ext cx="0" cy="0"/>
          <a:chOff x="0" y="0"/>
          <a:chExt cx="0" cy="0"/>
        </a:xfrm>
      </p:grpSpPr>
      <p:graphicFrame>
        <p:nvGraphicFramePr>
          <p:cNvPr id="5" name="Objekti 4" hidden="1">
            <a:extLst>
              <a:ext uri="{FF2B5EF4-FFF2-40B4-BE49-F238E27FC236}">
                <a16:creationId xmlns:a16="http://schemas.microsoft.com/office/drawing/2014/main" id="{1775F9A7-438D-40EB-88E3-022EEEDF07E1}"/>
              </a:ext>
            </a:extLst>
          </p:cNvPr>
          <p:cNvGraphicFramePr>
            <a:graphicFrameLocks noChangeAspect="1"/>
          </p:cNvGraphicFramePr>
          <p:nvPr userDrawn="1">
            <p:custDataLst>
              <p:tags r:id="rId2"/>
            </p:custDataLst>
            <p:extLst>
              <p:ext uri="{D42A27DB-BD31-4B8C-83A1-F6EECF244321}">
                <p14:modId xmlns:p14="http://schemas.microsoft.com/office/powerpoint/2010/main" val="2708044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2" name="think-cell Slide" r:id="rId5" imgW="395" imgH="396" progId="TCLayout.ActiveDocument.1">
                  <p:embed/>
                </p:oleObj>
              </mc:Choice>
              <mc:Fallback>
                <p:oleObj name="think-cell Slide" r:id="rId5" imgW="395" imgH="396" progId="TCLayout.ActiveDocument.1">
                  <p:embed/>
                  <p:pic>
                    <p:nvPicPr>
                      <p:cNvPr id="5" name="Objekti 4" hidden="1">
                        <a:extLst>
                          <a:ext uri="{FF2B5EF4-FFF2-40B4-BE49-F238E27FC236}">
                            <a16:creationId xmlns:a16="http://schemas.microsoft.com/office/drawing/2014/main" id="{1775F9A7-438D-40EB-88E3-022EEEDF07E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uorakulmio 3" hidden="1">
            <a:extLst>
              <a:ext uri="{FF2B5EF4-FFF2-40B4-BE49-F238E27FC236}">
                <a16:creationId xmlns:a16="http://schemas.microsoft.com/office/drawing/2014/main" id="{07AEF138-DC4F-4E65-BEF8-6BB6CE1407D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A0E0CB56-3495-4C34-A152-2A6DF829887F}"/>
              </a:ext>
            </a:extLst>
          </p:cNvPr>
          <p:cNvSpPr>
            <a:spLocks noGrp="1"/>
          </p:cNvSpPr>
          <p:nvPr>
            <p:ph type="ctrTitle"/>
          </p:nvPr>
        </p:nvSpPr>
        <p:spPr>
          <a:xfrm>
            <a:off x="6120000" y="1684338"/>
            <a:ext cx="5580000" cy="1671648"/>
          </a:xfrm>
        </p:spPr>
        <p:txBody>
          <a:bodyPr anchor="b">
            <a:noAutofit/>
          </a:bodyPr>
          <a:lstStyle>
            <a:lvl1pPr algn="l">
              <a:lnSpc>
                <a:spcPct val="90000"/>
              </a:lnSpc>
              <a:defRPr sz="4200" baseline="0"/>
            </a:lvl1pPr>
          </a:lstStyle>
          <a:p>
            <a:r>
              <a:rPr lang="fi-FI"/>
              <a:t>Muokkaa perustyyl. napsautt.</a:t>
            </a:r>
            <a:endParaRPr lang="fi-FI" dirty="0"/>
          </a:p>
        </p:txBody>
      </p:sp>
      <p:sp>
        <p:nvSpPr>
          <p:cNvPr id="3" name="Alaotsikko 2">
            <a:extLst>
              <a:ext uri="{FF2B5EF4-FFF2-40B4-BE49-F238E27FC236}">
                <a16:creationId xmlns:a16="http://schemas.microsoft.com/office/drawing/2014/main" id="{8942C8DB-AC1A-44C6-8643-5202CDA31CAB}"/>
              </a:ext>
            </a:extLst>
          </p:cNvPr>
          <p:cNvSpPr>
            <a:spLocks noGrp="1"/>
          </p:cNvSpPr>
          <p:nvPr>
            <p:ph type="subTitle" idx="1"/>
          </p:nvPr>
        </p:nvSpPr>
        <p:spPr>
          <a:xfrm>
            <a:off x="6120000" y="3960000"/>
            <a:ext cx="4548000" cy="1090155"/>
          </a:xfrm>
        </p:spPr>
        <p:txBody>
          <a:bodyPr anchor="t" anchorCtr="0">
            <a:noAutofit/>
          </a:bodyPr>
          <a:lstStyle>
            <a:lvl1pPr marL="0" indent="0" algn="l">
              <a:spcBef>
                <a:spcPts val="0"/>
              </a:spcBef>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6" name="Kuva 5">
            <a:extLst>
              <a:ext uri="{FF2B5EF4-FFF2-40B4-BE49-F238E27FC236}">
                <a16:creationId xmlns:a16="http://schemas.microsoft.com/office/drawing/2014/main" id="{075F315D-BAFC-4A17-A399-B77A8A2316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9681" y="5868000"/>
            <a:ext cx="3394286" cy="396000"/>
          </a:xfrm>
          <a:prstGeom prst="rect">
            <a:avLst/>
          </a:prstGeom>
        </p:spPr>
      </p:pic>
      <p:sp>
        <p:nvSpPr>
          <p:cNvPr id="11" name="Kuvan paikkamerkki 27">
            <a:extLst>
              <a:ext uri="{FF2B5EF4-FFF2-40B4-BE49-F238E27FC236}">
                <a16:creationId xmlns:a16="http://schemas.microsoft.com/office/drawing/2014/main" id="{84402215-6AC6-4A31-86F4-BA0772630FA3}"/>
              </a:ext>
            </a:extLst>
          </p:cNvPr>
          <p:cNvSpPr>
            <a:spLocks noGrp="1"/>
          </p:cNvSpPr>
          <p:nvPr>
            <p:ph type="pic" sz="quarter" idx="10"/>
          </p:nvPr>
        </p:nvSpPr>
        <p:spPr>
          <a:xfrm>
            <a:off x="-21022" y="-21020"/>
            <a:ext cx="6165763" cy="6888830"/>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a:t>Lisää kuva napsauttamalla kuvaketta</a:t>
            </a:r>
          </a:p>
        </p:txBody>
      </p:sp>
      <p:sp>
        <p:nvSpPr>
          <p:cNvPr id="12" name="Vapaamuotoinen: Muoto 11">
            <a:extLst>
              <a:ext uri="{FF2B5EF4-FFF2-40B4-BE49-F238E27FC236}">
                <a16:creationId xmlns:a16="http://schemas.microsoft.com/office/drawing/2014/main" id="{25D75359-5C42-4AFB-A0B2-9C9301613CC9}"/>
              </a:ext>
            </a:extLst>
          </p:cNvPr>
          <p:cNvSpPr/>
          <p:nvPr userDrawn="1"/>
        </p:nvSpPr>
        <p:spPr>
          <a:xfrm>
            <a:off x="351" y="0"/>
            <a:ext cx="3247345" cy="6875550"/>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294291072"/>
      </p:ext>
    </p:extLst>
  </p:cSld>
  <p:clrMapOvr>
    <a:masterClrMapping/>
  </p:clrMapOvr>
  <p:extLst>
    <p:ext uri="{DCECCB84-F9BA-43D5-87BE-67443E8EF086}">
      <p15:sldGuideLst xmlns:p15="http://schemas.microsoft.com/office/powerpoint/2012/main">
        <p15:guide id="1" pos="1912">
          <p15:clr>
            <a:srgbClr val="FBAE40"/>
          </p15:clr>
        </p15:guide>
        <p15:guide id="2" pos="386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i ja kapea kuva">
    <p:spTree>
      <p:nvGrpSpPr>
        <p:cNvPr id="1" name=""/>
        <p:cNvGrpSpPr/>
        <p:nvPr/>
      </p:nvGrpSpPr>
      <p:grpSpPr>
        <a:xfrm>
          <a:off x="0" y="0"/>
          <a:ext cx="0" cy="0"/>
          <a:chOff x="0" y="0"/>
          <a:chExt cx="0" cy="0"/>
        </a:xfrm>
      </p:grpSpPr>
      <p:graphicFrame>
        <p:nvGraphicFramePr>
          <p:cNvPr id="7" name="Objekti 6" hidden="1">
            <a:extLst>
              <a:ext uri="{FF2B5EF4-FFF2-40B4-BE49-F238E27FC236}">
                <a16:creationId xmlns:a16="http://schemas.microsoft.com/office/drawing/2014/main" id="{C3BA4035-6220-4369-A76C-FB533DDAEC47}"/>
              </a:ext>
            </a:extLst>
          </p:cNvPr>
          <p:cNvGraphicFramePr>
            <a:graphicFrameLocks noChangeAspect="1"/>
          </p:cNvGraphicFramePr>
          <p:nvPr userDrawn="1">
            <p:custDataLst>
              <p:tags r:id="rId2"/>
            </p:custDataLst>
            <p:extLst>
              <p:ext uri="{D42A27DB-BD31-4B8C-83A1-F6EECF244321}">
                <p14:modId xmlns:p14="http://schemas.microsoft.com/office/powerpoint/2010/main" val="891491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6" name="think-cell Slide" r:id="rId5" imgW="395" imgH="396" progId="TCLayout.ActiveDocument.1">
                  <p:embed/>
                </p:oleObj>
              </mc:Choice>
              <mc:Fallback>
                <p:oleObj name="think-cell Slide" r:id="rId5" imgW="395" imgH="396" progId="TCLayout.ActiveDocument.1">
                  <p:embed/>
                  <p:pic>
                    <p:nvPicPr>
                      <p:cNvPr id="7" name="Objekti 6" hidden="1">
                        <a:extLst>
                          <a:ext uri="{FF2B5EF4-FFF2-40B4-BE49-F238E27FC236}">
                            <a16:creationId xmlns:a16="http://schemas.microsoft.com/office/drawing/2014/main" id="{C3BA4035-6220-4369-A76C-FB533DDAEC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Suorakulmio 5" hidden="1">
            <a:extLst>
              <a:ext uri="{FF2B5EF4-FFF2-40B4-BE49-F238E27FC236}">
                <a16:creationId xmlns:a16="http://schemas.microsoft.com/office/drawing/2014/main" id="{BC77A103-0051-479A-9849-2F36F002AF2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0CF3911C-5FB4-48D1-A672-900DDF1A507B}"/>
              </a:ext>
            </a:extLst>
          </p:cNvPr>
          <p:cNvSpPr>
            <a:spLocks noGrp="1"/>
          </p:cNvSpPr>
          <p:nvPr>
            <p:ph type="title"/>
          </p:nvPr>
        </p:nvSpPr>
        <p:spPr>
          <a:xfrm>
            <a:off x="540000" y="360000"/>
            <a:ext cx="9000000" cy="972000"/>
          </a:xfrm>
        </p:spPr>
        <p:txBody>
          <a:bodyPr/>
          <a:lstStyle/>
          <a:p>
            <a:r>
              <a:rPr lang="fi-FI"/>
              <a:t>Muokkaa perustyyl. napsautt.</a:t>
            </a:r>
            <a:endParaRPr lang="fi-FI" dirty="0"/>
          </a:p>
        </p:txBody>
      </p:sp>
      <p:sp>
        <p:nvSpPr>
          <p:cNvPr id="8" name="Kuvan paikkamerkki 7">
            <a:extLst>
              <a:ext uri="{FF2B5EF4-FFF2-40B4-BE49-F238E27FC236}">
                <a16:creationId xmlns:a16="http://schemas.microsoft.com/office/drawing/2014/main" id="{EE30280F-D683-4C1D-BA9C-E19DD9977BA2}"/>
              </a:ext>
            </a:extLst>
          </p:cNvPr>
          <p:cNvSpPr>
            <a:spLocks noGrp="1"/>
          </p:cNvSpPr>
          <p:nvPr>
            <p:ph type="pic" sz="quarter" idx="13"/>
          </p:nvPr>
        </p:nvSpPr>
        <p:spPr>
          <a:xfrm>
            <a:off x="9330763" y="0"/>
            <a:ext cx="2861237" cy="6867832"/>
          </a:xfrm>
          <a:custGeom>
            <a:avLst/>
            <a:gdLst>
              <a:gd name="connsiteX0" fmla="*/ 0 w 5535612"/>
              <a:gd name="connsiteY0" fmla="*/ 0 h 6858000"/>
              <a:gd name="connsiteX1" fmla="*/ 5535612 w 5535612"/>
              <a:gd name="connsiteY1" fmla="*/ 0 h 6858000"/>
              <a:gd name="connsiteX2" fmla="*/ 5535612 w 5535612"/>
              <a:gd name="connsiteY2" fmla="*/ 6858000 h 6858000"/>
              <a:gd name="connsiteX3" fmla="*/ 0 w 5535612"/>
              <a:gd name="connsiteY3" fmla="*/ 6858000 h 6858000"/>
              <a:gd name="connsiteX4" fmla="*/ 0 w 5535612"/>
              <a:gd name="connsiteY4" fmla="*/ 0 h 6858000"/>
              <a:gd name="connsiteX0" fmla="*/ 0 w 5535612"/>
              <a:gd name="connsiteY0" fmla="*/ 0 h 6867832"/>
              <a:gd name="connsiteX1" fmla="*/ 5535612 w 5535612"/>
              <a:gd name="connsiteY1" fmla="*/ 0 h 6867832"/>
              <a:gd name="connsiteX2" fmla="*/ 5535612 w 5535612"/>
              <a:gd name="connsiteY2" fmla="*/ 6858000 h 6867832"/>
              <a:gd name="connsiteX3" fmla="*/ 2674375 w 5535612"/>
              <a:gd name="connsiteY3" fmla="*/ 6867832 h 6867832"/>
              <a:gd name="connsiteX4" fmla="*/ 0 w 5535612"/>
              <a:gd name="connsiteY4" fmla="*/ 0 h 6867832"/>
              <a:gd name="connsiteX0" fmla="*/ 0 w 2861237"/>
              <a:gd name="connsiteY0" fmla="*/ 6867832 h 6867832"/>
              <a:gd name="connsiteX1" fmla="*/ 2861237 w 2861237"/>
              <a:gd name="connsiteY1" fmla="*/ 0 h 6867832"/>
              <a:gd name="connsiteX2" fmla="*/ 2861237 w 2861237"/>
              <a:gd name="connsiteY2" fmla="*/ 6858000 h 6867832"/>
              <a:gd name="connsiteX3" fmla="*/ 0 w 2861237"/>
              <a:gd name="connsiteY3" fmla="*/ 6867832 h 6867832"/>
              <a:gd name="connsiteX0" fmla="*/ 0 w 2861237"/>
              <a:gd name="connsiteY0" fmla="*/ 6867832 h 6867832"/>
              <a:gd name="connsiteX1" fmla="*/ 2861237 w 2861237"/>
              <a:gd name="connsiteY1" fmla="*/ 0 h 6867832"/>
              <a:gd name="connsiteX2" fmla="*/ 2861237 w 2861237"/>
              <a:gd name="connsiteY2" fmla="*/ 6858000 h 6867832"/>
              <a:gd name="connsiteX3" fmla="*/ 0 w 2861237"/>
              <a:gd name="connsiteY3" fmla="*/ 6867832 h 6867832"/>
              <a:gd name="connsiteX0" fmla="*/ 0 w 2861237"/>
              <a:gd name="connsiteY0" fmla="*/ 6867832 h 6867832"/>
              <a:gd name="connsiteX1" fmla="*/ 2861237 w 2861237"/>
              <a:gd name="connsiteY1" fmla="*/ 0 h 6867832"/>
              <a:gd name="connsiteX2" fmla="*/ 2861237 w 2861237"/>
              <a:gd name="connsiteY2" fmla="*/ 6858000 h 6867832"/>
              <a:gd name="connsiteX3" fmla="*/ 0 w 2861237"/>
              <a:gd name="connsiteY3" fmla="*/ 6867832 h 6867832"/>
              <a:gd name="connsiteX0" fmla="*/ 0 w 2861237"/>
              <a:gd name="connsiteY0" fmla="*/ 6867832 h 6867832"/>
              <a:gd name="connsiteX1" fmla="*/ 2861237 w 2861237"/>
              <a:gd name="connsiteY1" fmla="*/ 0 h 6867832"/>
              <a:gd name="connsiteX2" fmla="*/ 2861237 w 2861237"/>
              <a:gd name="connsiteY2" fmla="*/ 6858000 h 6867832"/>
              <a:gd name="connsiteX3" fmla="*/ 0 w 2861237"/>
              <a:gd name="connsiteY3" fmla="*/ 6867832 h 6867832"/>
            </a:gdLst>
            <a:ahLst/>
            <a:cxnLst>
              <a:cxn ang="0">
                <a:pos x="connsiteX0" y="connsiteY0"/>
              </a:cxn>
              <a:cxn ang="0">
                <a:pos x="connsiteX1" y="connsiteY1"/>
              </a:cxn>
              <a:cxn ang="0">
                <a:pos x="connsiteX2" y="connsiteY2"/>
              </a:cxn>
              <a:cxn ang="0">
                <a:pos x="connsiteX3" y="connsiteY3"/>
              </a:cxn>
            </a:cxnLst>
            <a:rect l="l" t="t" r="r" b="b"/>
            <a:pathLst>
              <a:path w="2861237" h="6867832">
                <a:moveTo>
                  <a:pt x="0" y="6867832"/>
                </a:moveTo>
                <a:lnTo>
                  <a:pt x="2861237" y="0"/>
                </a:lnTo>
                <a:lnTo>
                  <a:pt x="2861237" y="6858000"/>
                </a:lnTo>
                <a:cubicBezTo>
                  <a:pt x="1907491" y="6861277"/>
                  <a:pt x="2851371" y="6844891"/>
                  <a:pt x="0" y="6867832"/>
                </a:cubicBezTo>
                <a:close/>
              </a:path>
            </a:pathLst>
          </a:custGeom>
          <a:ln>
            <a:noFill/>
          </a:ln>
        </p:spPr>
        <p:style>
          <a:lnRef idx="2">
            <a:schemeClr val="accent1"/>
          </a:lnRef>
          <a:fillRef idx="1">
            <a:schemeClr val="lt1"/>
          </a:fillRef>
          <a:effectRef idx="0">
            <a:schemeClr val="accent1"/>
          </a:effectRef>
          <a:fontRef idx="minor">
            <a:schemeClr val="dk1"/>
          </a:fontRef>
        </p:style>
        <p:txBody>
          <a:bodyPr/>
          <a:lstStyle>
            <a:lvl1pPr>
              <a:defRPr/>
            </a:lvl1pPr>
          </a:lstStyle>
          <a:p>
            <a:r>
              <a:rPr lang="fi-FI"/>
              <a:t>Lisää kuva napsauttamalla kuvaketta</a:t>
            </a:r>
            <a:endParaRPr lang="fi-FI" dirty="0"/>
          </a:p>
        </p:txBody>
      </p:sp>
      <p:sp>
        <p:nvSpPr>
          <p:cNvPr id="10" name="Tekstin paikkamerkki 9">
            <a:extLst>
              <a:ext uri="{FF2B5EF4-FFF2-40B4-BE49-F238E27FC236}">
                <a16:creationId xmlns:a16="http://schemas.microsoft.com/office/drawing/2014/main" id="{61B67D3F-C7F8-4CD4-BFBF-7741C4FB5C1C}"/>
              </a:ext>
            </a:extLst>
          </p:cNvPr>
          <p:cNvSpPr>
            <a:spLocks noGrp="1"/>
          </p:cNvSpPr>
          <p:nvPr>
            <p:ph type="body" sz="quarter" idx="14"/>
          </p:nvPr>
        </p:nvSpPr>
        <p:spPr>
          <a:xfrm>
            <a:off x="540000" y="1692000"/>
            <a:ext cx="8999538" cy="4343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0CAC1CF6-61E1-438C-BCA1-DFDBD397C7EE}"/>
              </a:ext>
            </a:extLst>
          </p:cNvPr>
          <p:cNvSpPr>
            <a:spLocks noGrp="1"/>
          </p:cNvSpPr>
          <p:nvPr>
            <p:ph type="dt" sz="half" idx="15"/>
          </p:nvPr>
        </p:nvSpPr>
        <p:spPr/>
        <p:txBody>
          <a:bodyPr/>
          <a:lstStyle/>
          <a:p>
            <a:fld id="{CF41500E-4E84-4B90-98DC-C47374230753}" type="datetime1">
              <a:rPr lang="fi-FI" smtClean="0"/>
              <a:t>26.6.2023</a:t>
            </a:fld>
            <a:endParaRPr lang="fi-FI" dirty="0"/>
          </a:p>
        </p:txBody>
      </p:sp>
      <p:sp>
        <p:nvSpPr>
          <p:cNvPr id="4" name="Alatunnisteen paikkamerkki 3">
            <a:extLst>
              <a:ext uri="{FF2B5EF4-FFF2-40B4-BE49-F238E27FC236}">
                <a16:creationId xmlns:a16="http://schemas.microsoft.com/office/drawing/2014/main" id="{8D929283-EBEA-4C7A-A9AB-D452D558076D}"/>
              </a:ext>
            </a:extLst>
          </p:cNvPr>
          <p:cNvSpPr>
            <a:spLocks noGrp="1"/>
          </p:cNvSpPr>
          <p:nvPr>
            <p:ph type="ftr" sz="quarter" idx="16"/>
          </p:nvPr>
        </p:nvSpPr>
        <p:spPr/>
        <p:txBody>
          <a:bodyPr/>
          <a:lstStyle/>
          <a:p>
            <a:endParaRPr lang="fi-FI" dirty="0"/>
          </a:p>
        </p:txBody>
      </p:sp>
      <p:sp>
        <p:nvSpPr>
          <p:cNvPr id="5" name="Dian numeron paikkamerkki 4">
            <a:extLst>
              <a:ext uri="{FF2B5EF4-FFF2-40B4-BE49-F238E27FC236}">
                <a16:creationId xmlns:a16="http://schemas.microsoft.com/office/drawing/2014/main" id="{4D9CB206-E3DA-4C62-92B5-871FD76C223C}"/>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389305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kuva ja kuvateksti">
    <p:spTree>
      <p:nvGrpSpPr>
        <p:cNvPr id="1" name=""/>
        <p:cNvGrpSpPr/>
        <p:nvPr/>
      </p:nvGrpSpPr>
      <p:grpSpPr>
        <a:xfrm>
          <a:off x="0" y="0"/>
          <a:ext cx="0" cy="0"/>
          <a:chOff x="0" y="0"/>
          <a:chExt cx="0" cy="0"/>
        </a:xfrm>
      </p:grpSpPr>
      <p:graphicFrame>
        <p:nvGraphicFramePr>
          <p:cNvPr id="7" name="Objekti 6" hidden="1">
            <a:extLst>
              <a:ext uri="{FF2B5EF4-FFF2-40B4-BE49-F238E27FC236}">
                <a16:creationId xmlns:a16="http://schemas.microsoft.com/office/drawing/2014/main" id="{21DBFB21-C77C-4E6F-9EE7-50DAABE95815}"/>
              </a:ext>
            </a:extLst>
          </p:cNvPr>
          <p:cNvGraphicFramePr>
            <a:graphicFrameLocks noChangeAspect="1"/>
          </p:cNvGraphicFramePr>
          <p:nvPr userDrawn="1">
            <p:custDataLst>
              <p:tags r:id="rId2"/>
            </p:custDataLst>
            <p:extLst>
              <p:ext uri="{D42A27DB-BD31-4B8C-83A1-F6EECF244321}">
                <p14:modId xmlns:p14="http://schemas.microsoft.com/office/powerpoint/2010/main" val="396669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0" name="think-cell Slide" r:id="rId5" imgW="395" imgH="396" progId="TCLayout.ActiveDocument.1">
                  <p:embed/>
                </p:oleObj>
              </mc:Choice>
              <mc:Fallback>
                <p:oleObj name="think-cell Slide" r:id="rId5" imgW="395" imgH="396" progId="TCLayout.ActiveDocument.1">
                  <p:embed/>
                  <p:pic>
                    <p:nvPicPr>
                      <p:cNvPr id="7" name="Objekti 6" hidden="1">
                        <a:extLst>
                          <a:ext uri="{FF2B5EF4-FFF2-40B4-BE49-F238E27FC236}">
                            <a16:creationId xmlns:a16="http://schemas.microsoft.com/office/drawing/2014/main" id="{21DBFB21-C77C-4E6F-9EE7-50DAABE958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Suorakulmio 5" hidden="1">
            <a:extLst>
              <a:ext uri="{FF2B5EF4-FFF2-40B4-BE49-F238E27FC236}">
                <a16:creationId xmlns:a16="http://schemas.microsoft.com/office/drawing/2014/main" id="{C9151F14-D206-4EBA-B08C-6FD305E3790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8" name="Kuvan paikkamerkki 7">
            <a:extLst>
              <a:ext uri="{FF2B5EF4-FFF2-40B4-BE49-F238E27FC236}">
                <a16:creationId xmlns:a16="http://schemas.microsoft.com/office/drawing/2014/main" id="{EE30280F-D683-4C1D-BA9C-E19DD9977BA2}"/>
              </a:ext>
            </a:extLst>
          </p:cNvPr>
          <p:cNvSpPr>
            <a:spLocks noGrp="1"/>
          </p:cNvSpPr>
          <p:nvPr>
            <p:ph type="pic" sz="quarter" idx="13"/>
          </p:nvPr>
        </p:nvSpPr>
        <p:spPr>
          <a:xfrm>
            <a:off x="3048000" y="0"/>
            <a:ext cx="9143999" cy="6867832"/>
          </a:xfrm>
          <a:custGeom>
            <a:avLst/>
            <a:gdLst>
              <a:gd name="connsiteX0" fmla="*/ 0 w 5535612"/>
              <a:gd name="connsiteY0" fmla="*/ 0 h 6858000"/>
              <a:gd name="connsiteX1" fmla="*/ 5535612 w 5535612"/>
              <a:gd name="connsiteY1" fmla="*/ 0 h 6858000"/>
              <a:gd name="connsiteX2" fmla="*/ 5535612 w 5535612"/>
              <a:gd name="connsiteY2" fmla="*/ 6858000 h 6858000"/>
              <a:gd name="connsiteX3" fmla="*/ 0 w 5535612"/>
              <a:gd name="connsiteY3" fmla="*/ 6858000 h 6858000"/>
              <a:gd name="connsiteX4" fmla="*/ 0 w 5535612"/>
              <a:gd name="connsiteY4" fmla="*/ 0 h 6858000"/>
              <a:gd name="connsiteX0" fmla="*/ 0 w 5535612"/>
              <a:gd name="connsiteY0" fmla="*/ 0 h 6867832"/>
              <a:gd name="connsiteX1" fmla="*/ 5535612 w 5535612"/>
              <a:gd name="connsiteY1" fmla="*/ 0 h 6867832"/>
              <a:gd name="connsiteX2" fmla="*/ 5535612 w 5535612"/>
              <a:gd name="connsiteY2" fmla="*/ 6858000 h 6867832"/>
              <a:gd name="connsiteX3" fmla="*/ 2674375 w 5535612"/>
              <a:gd name="connsiteY3" fmla="*/ 6867832 h 6867832"/>
              <a:gd name="connsiteX4" fmla="*/ 0 w 5535612"/>
              <a:gd name="connsiteY4" fmla="*/ 0 h 6867832"/>
              <a:gd name="connsiteX0" fmla="*/ 2714053 w 8249665"/>
              <a:gd name="connsiteY0" fmla="*/ 0 h 6867832"/>
              <a:gd name="connsiteX1" fmla="*/ 8249665 w 8249665"/>
              <a:gd name="connsiteY1" fmla="*/ 0 h 6867832"/>
              <a:gd name="connsiteX2" fmla="*/ 8249665 w 8249665"/>
              <a:gd name="connsiteY2" fmla="*/ 6858000 h 6867832"/>
              <a:gd name="connsiteX3" fmla="*/ 0 w 8249665"/>
              <a:gd name="connsiteY3" fmla="*/ 6867832 h 6867832"/>
              <a:gd name="connsiteX4" fmla="*/ 2714053 w 8249665"/>
              <a:gd name="connsiteY4" fmla="*/ 0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9665" h="6867832">
                <a:moveTo>
                  <a:pt x="2714053" y="0"/>
                </a:moveTo>
                <a:lnTo>
                  <a:pt x="8249665" y="0"/>
                </a:lnTo>
                <a:lnTo>
                  <a:pt x="8249665" y="6858000"/>
                </a:lnTo>
                <a:lnTo>
                  <a:pt x="0" y="6867832"/>
                </a:lnTo>
                <a:lnTo>
                  <a:pt x="2714053" y="0"/>
                </a:lnTo>
                <a:close/>
              </a:path>
            </a:pathLst>
          </a:custGeom>
          <a:ln>
            <a:noFill/>
          </a:ln>
        </p:spPr>
        <p:style>
          <a:lnRef idx="2">
            <a:schemeClr val="accent1"/>
          </a:lnRef>
          <a:fillRef idx="1">
            <a:schemeClr val="lt1"/>
          </a:fillRef>
          <a:effectRef idx="0">
            <a:schemeClr val="accent1"/>
          </a:effectRef>
          <a:fontRef idx="minor">
            <a:schemeClr val="dk1"/>
          </a:fontRef>
        </p:style>
        <p:txBody>
          <a:bodyPr/>
          <a:lstStyle/>
          <a:p>
            <a:r>
              <a:rPr lang="fi-FI"/>
              <a:t>Lisää kuva napsauttamalla kuvaketta</a:t>
            </a:r>
          </a:p>
        </p:txBody>
      </p:sp>
      <p:sp>
        <p:nvSpPr>
          <p:cNvPr id="2" name="Otsikko 1">
            <a:extLst>
              <a:ext uri="{FF2B5EF4-FFF2-40B4-BE49-F238E27FC236}">
                <a16:creationId xmlns:a16="http://schemas.microsoft.com/office/drawing/2014/main" id="{0CF3911C-5FB4-48D1-A672-900DDF1A507B}"/>
              </a:ext>
            </a:extLst>
          </p:cNvPr>
          <p:cNvSpPr>
            <a:spLocks noGrp="1"/>
          </p:cNvSpPr>
          <p:nvPr>
            <p:ph type="title"/>
          </p:nvPr>
        </p:nvSpPr>
        <p:spPr>
          <a:xfrm>
            <a:off x="540000" y="360000"/>
            <a:ext cx="4320000" cy="972000"/>
          </a:xfrm>
        </p:spPr>
        <p:txBody>
          <a:bodyPr/>
          <a:lstStyle/>
          <a:p>
            <a:r>
              <a:rPr lang="fi-FI"/>
              <a:t>Muokkaa perustyyl. napsautt.</a:t>
            </a:r>
            <a:endParaRPr lang="fi-FI" dirty="0"/>
          </a:p>
        </p:txBody>
      </p:sp>
      <p:sp>
        <p:nvSpPr>
          <p:cNvPr id="9" name="Tekstin paikkamerkki 8">
            <a:extLst>
              <a:ext uri="{FF2B5EF4-FFF2-40B4-BE49-F238E27FC236}">
                <a16:creationId xmlns:a16="http://schemas.microsoft.com/office/drawing/2014/main" id="{D24B1201-AD5E-4904-9A14-36A146BEF54F}"/>
              </a:ext>
            </a:extLst>
          </p:cNvPr>
          <p:cNvSpPr>
            <a:spLocks noGrp="1"/>
          </p:cNvSpPr>
          <p:nvPr>
            <p:ph type="body" sz="quarter" idx="14"/>
          </p:nvPr>
        </p:nvSpPr>
        <p:spPr>
          <a:xfrm>
            <a:off x="540000" y="1692000"/>
            <a:ext cx="3986264" cy="216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B62454FC-59FB-4190-8DB0-2A7A47F1A352}"/>
              </a:ext>
            </a:extLst>
          </p:cNvPr>
          <p:cNvSpPr>
            <a:spLocks noGrp="1"/>
          </p:cNvSpPr>
          <p:nvPr>
            <p:ph type="dt" sz="half" idx="15"/>
          </p:nvPr>
        </p:nvSpPr>
        <p:spPr/>
        <p:txBody>
          <a:bodyPr/>
          <a:lstStyle/>
          <a:p>
            <a:fld id="{885DB2C3-5FB0-4F59-B21B-A70EB4E273A2}" type="datetime1">
              <a:rPr lang="fi-FI" smtClean="0"/>
              <a:t>26.6.2023</a:t>
            </a:fld>
            <a:endParaRPr lang="fi-FI"/>
          </a:p>
        </p:txBody>
      </p:sp>
      <p:sp>
        <p:nvSpPr>
          <p:cNvPr id="4" name="Alatunnisteen paikkamerkki 3">
            <a:extLst>
              <a:ext uri="{FF2B5EF4-FFF2-40B4-BE49-F238E27FC236}">
                <a16:creationId xmlns:a16="http://schemas.microsoft.com/office/drawing/2014/main" id="{35DE6AF3-D091-4C8E-947C-E46F9BFFBD6C}"/>
              </a:ext>
            </a:extLst>
          </p:cNvPr>
          <p:cNvSpPr>
            <a:spLocks noGrp="1"/>
          </p:cNvSpPr>
          <p:nvPr>
            <p:ph type="ftr" sz="quarter" idx="16"/>
          </p:nvPr>
        </p:nvSpPr>
        <p:spPr/>
        <p:txBody>
          <a:bodyPr/>
          <a:lstStyle/>
          <a:p>
            <a:endParaRPr lang="fi-FI" dirty="0"/>
          </a:p>
        </p:txBody>
      </p:sp>
      <p:sp>
        <p:nvSpPr>
          <p:cNvPr id="5" name="Dian numeron paikkamerkki 4">
            <a:extLst>
              <a:ext uri="{FF2B5EF4-FFF2-40B4-BE49-F238E27FC236}">
                <a16:creationId xmlns:a16="http://schemas.microsoft.com/office/drawing/2014/main" id="{EE6F8374-7E9F-4886-A277-DB240A362428}"/>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54578666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palstainen tekstisivu">
    <p:spTree>
      <p:nvGrpSpPr>
        <p:cNvPr id="1" name=""/>
        <p:cNvGrpSpPr/>
        <p:nvPr/>
      </p:nvGrpSpPr>
      <p:grpSpPr>
        <a:xfrm>
          <a:off x="0" y="0"/>
          <a:ext cx="0" cy="0"/>
          <a:chOff x="0" y="0"/>
          <a:chExt cx="0" cy="0"/>
        </a:xfrm>
      </p:grpSpPr>
      <p:graphicFrame>
        <p:nvGraphicFramePr>
          <p:cNvPr id="7" name="Objekti 6" hidden="1">
            <a:extLst>
              <a:ext uri="{FF2B5EF4-FFF2-40B4-BE49-F238E27FC236}">
                <a16:creationId xmlns:a16="http://schemas.microsoft.com/office/drawing/2014/main" id="{D3BBE4A8-3732-4C2D-8E9F-CC670BD5D2C8}"/>
              </a:ext>
            </a:extLst>
          </p:cNvPr>
          <p:cNvGraphicFramePr>
            <a:graphicFrameLocks noChangeAspect="1"/>
          </p:cNvGraphicFramePr>
          <p:nvPr userDrawn="1">
            <p:custDataLst>
              <p:tags r:id="rId2"/>
            </p:custDataLst>
            <p:extLst>
              <p:ext uri="{D42A27DB-BD31-4B8C-83A1-F6EECF244321}">
                <p14:modId xmlns:p14="http://schemas.microsoft.com/office/powerpoint/2010/main" val="2138293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4" name="think-cell Slide" r:id="rId5" imgW="395" imgH="396" progId="TCLayout.ActiveDocument.1">
                  <p:embed/>
                </p:oleObj>
              </mc:Choice>
              <mc:Fallback>
                <p:oleObj name="think-cell Slide" r:id="rId5" imgW="395" imgH="396" progId="TCLayout.ActiveDocument.1">
                  <p:embed/>
                  <p:pic>
                    <p:nvPicPr>
                      <p:cNvPr id="7" name="Objekti 6" hidden="1">
                        <a:extLst>
                          <a:ext uri="{FF2B5EF4-FFF2-40B4-BE49-F238E27FC236}">
                            <a16:creationId xmlns:a16="http://schemas.microsoft.com/office/drawing/2014/main" id="{D3BBE4A8-3732-4C2D-8E9F-CC670BD5D2C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Suorakulmio 5" hidden="1">
            <a:extLst>
              <a:ext uri="{FF2B5EF4-FFF2-40B4-BE49-F238E27FC236}">
                <a16:creationId xmlns:a16="http://schemas.microsoft.com/office/drawing/2014/main" id="{E4351BFE-98C7-45A2-A82F-3ECF00E4992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B8A092C2-9800-4696-B18B-CCD2D8D8E193}"/>
              </a:ext>
            </a:extLst>
          </p:cNvPr>
          <p:cNvSpPr>
            <a:spLocks noGrp="1"/>
          </p:cNvSpPr>
          <p:nvPr>
            <p:ph type="title"/>
          </p:nvPr>
        </p:nvSpPr>
        <p:spPr>
          <a:xfrm>
            <a:off x="540000" y="360000"/>
            <a:ext cx="11088000" cy="972000"/>
          </a:xfrm>
        </p:spPr>
        <p:txBody>
          <a:bodyPr/>
          <a:lstStyle/>
          <a:p>
            <a:r>
              <a:rPr lang="fi-FI"/>
              <a:t>Muokkaa perustyyl. napsautt.</a:t>
            </a:r>
            <a:endParaRPr lang="fi-FI" dirty="0"/>
          </a:p>
        </p:txBody>
      </p:sp>
      <p:sp>
        <p:nvSpPr>
          <p:cNvPr id="9" name="Tekstin paikkamerkki 8">
            <a:extLst>
              <a:ext uri="{FF2B5EF4-FFF2-40B4-BE49-F238E27FC236}">
                <a16:creationId xmlns:a16="http://schemas.microsoft.com/office/drawing/2014/main" id="{CCFC2567-2D3D-4693-B59E-EBA2FFD29AD5}"/>
              </a:ext>
            </a:extLst>
          </p:cNvPr>
          <p:cNvSpPr>
            <a:spLocks noGrp="1"/>
          </p:cNvSpPr>
          <p:nvPr>
            <p:ph type="body" sz="quarter" idx="13"/>
          </p:nvPr>
        </p:nvSpPr>
        <p:spPr>
          <a:xfrm>
            <a:off x="540000" y="1692000"/>
            <a:ext cx="5220000" cy="4351338"/>
          </a:xfrm>
        </p:spPr>
        <p:txBody>
          <a:bodyPr/>
          <a:lstStyle>
            <a:lvl1pPr marL="216000" indent="-216000">
              <a:buFont typeface="Arial" panose="020B0604020202020204" pitchFamily="34" charset="0"/>
              <a:buChar char="•"/>
              <a:defRPr/>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kstin paikkamerkki 8">
            <a:extLst>
              <a:ext uri="{FF2B5EF4-FFF2-40B4-BE49-F238E27FC236}">
                <a16:creationId xmlns:a16="http://schemas.microsoft.com/office/drawing/2014/main" id="{93491ADA-8EBC-42DE-B467-E4F91AC6956D}"/>
              </a:ext>
            </a:extLst>
          </p:cNvPr>
          <p:cNvSpPr>
            <a:spLocks noGrp="1"/>
          </p:cNvSpPr>
          <p:nvPr>
            <p:ph type="body" sz="quarter" idx="14"/>
          </p:nvPr>
        </p:nvSpPr>
        <p:spPr>
          <a:xfrm>
            <a:off x="6408000" y="1692000"/>
            <a:ext cx="52200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27DABBE5-979E-4B71-951D-A9FE78BC6D85}"/>
              </a:ext>
            </a:extLst>
          </p:cNvPr>
          <p:cNvSpPr>
            <a:spLocks noGrp="1"/>
          </p:cNvSpPr>
          <p:nvPr>
            <p:ph type="dt" sz="half" idx="15"/>
          </p:nvPr>
        </p:nvSpPr>
        <p:spPr/>
        <p:txBody>
          <a:bodyPr/>
          <a:lstStyle/>
          <a:p>
            <a:fld id="{BB64B3D9-C2DF-4D3B-A309-126ACDE1AB83}" type="datetime1">
              <a:rPr lang="fi-FI" smtClean="0"/>
              <a:t>26.6.2023</a:t>
            </a:fld>
            <a:endParaRPr lang="fi-FI"/>
          </a:p>
        </p:txBody>
      </p:sp>
      <p:sp>
        <p:nvSpPr>
          <p:cNvPr id="4" name="Alatunnisteen paikkamerkki 3">
            <a:extLst>
              <a:ext uri="{FF2B5EF4-FFF2-40B4-BE49-F238E27FC236}">
                <a16:creationId xmlns:a16="http://schemas.microsoft.com/office/drawing/2014/main" id="{F855C5CC-91C2-406C-9EF8-54DDC07D1F32}"/>
              </a:ext>
            </a:extLst>
          </p:cNvPr>
          <p:cNvSpPr>
            <a:spLocks noGrp="1"/>
          </p:cNvSpPr>
          <p:nvPr>
            <p:ph type="ftr" sz="quarter" idx="16"/>
          </p:nvPr>
        </p:nvSpPr>
        <p:spPr/>
        <p:txBody>
          <a:bodyPr/>
          <a:lstStyle/>
          <a:p>
            <a:endParaRPr lang="fi-FI" dirty="0"/>
          </a:p>
        </p:txBody>
      </p:sp>
      <p:sp>
        <p:nvSpPr>
          <p:cNvPr id="5" name="Dian numeron paikkamerkki 4">
            <a:extLst>
              <a:ext uri="{FF2B5EF4-FFF2-40B4-BE49-F238E27FC236}">
                <a16:creationId xmlns:a16="http://schemas.microsoft.com/office/drawing/2014/main" id="{2888F8ED-5292-4BB2-BFEF-68477895F814}"/>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260879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 tai nosto">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EE30280F-D683-4C1D-BA9C-E19DD9977BA2}"/>
              </a:ext>
            </a:extLst>
          </p:cNvPr>
          <p:cNvSpPr>
            <a:spLocks noGrp="1"/>
          </p:cNvSpPr>
          <p:nvPr>
            <p:ph type="pic" sz="quarter" idx="13"/>
          </p:nvPr>
        </p:nvSpPr>
        <p:spPr>
          <a:xfrm>
            <a:off x="6656388" y="0"/>
            <a:ext cx="5535612" cy="6867832"/>
          </a:xfrm>
          <a:custGeom>
            <a:avLst/>
            <a:gdLst>
              <a:gd name="connsiteX0" fmla="*/ 0 w 5535612"/>
              <a:gd name="connsiteY0" fmla="*/ 0 h 6858000"/>
              <a:gd name="connsiteX1" fmla="*/ 5535612 w 5535612"/>
              <a:gd name="connsiteY1" fmla="*/ 0 h 6858000"/>
              <a:gd name="connsiteX2" fmla="*/ 5535612 w 5535612"/>
              <a:gd name="connsiteY2" fmla="*/ 6858000 h 6858000"/>
              <a:gd name="connsiteX3" fmla="*/ 0 w 5535612"/>
              <a:gd name="connsiteY3" fmla="*/ 6858000 h 6858000"/>
              <a:gd name="connsiteX4" fmla="*/ 0 w 5535612"/>
              <a:gd name="connsiteY4" fmla="*/ 0 h 6858000"/>
              <a:gd name="connsiteX0" fmla="*/ 0 w 5535612"/>
              <a:gd name="connsiteY0" fmla="*/ 0 h 6867832"/>
              <a:gd name="connsiteX1" fmla="*/ 5535612 w 5535612"/>
              <a:gd name="connsiteY1" fmla="*/ 0 h 6867832"/>
              <a:gd name="connsiteX2" fmla="*/ 5535612 w 5535612"/>
              <a:gd name="connsiteY2" fmla="*/ 6858000 h 6867832"/>
              <a:gd name="connsiteX3" fmla="*/ 2674375 w 5535612"/>
              <a:gd name="connsiteY3" fmla="*/ 6867832 h 6867832"/>
              <a:gd name="connsiteX4" fmla="*/ 0 w 5535612"/>
              <a:gd name="connsiteY4" fmla="*/ 0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5612" h="6867832">
                <a:moveTo>
                  <a:pt x="0" y="0"/>
                </a:moveTo>
                <a:lnTo>
                  <a:pt x="5535612" y="0"/>
                </a:lnTo>
                <a:lnTo>
                  <a:pt x="5535612" y="6858000"/>
                </a:lnTo>
                <a:lnTo>
                  <a:pt x="2674375" y="6867832"/>
                </a:lnTo>
                <a:lnTo>
                  <a:pt x="0" y="0"/>
                </a:lnTo>
                <a:close/>
              </a:path>
            </a:pathLst>
          </a:custGeom>
          <a:ln>
            <a:noFill/>
          </a:ln>
        </p:spPr>
        <p:style>
          <a:lnRef idx="2">
            <a:schemeClr val="accent1"/>
          </a:lnRef>
          <a:fillRef idx="1">
            <a:schemeClr val="lt1"/>
          </a:fillRef>
          <a:effectRef idx="0">
            <a:schemeClr val="accent1"/>
          </a:effectRef>
          <a:fontRef idx="minor">
            <a:schemeClr val="dk1"/>
          </a:fontRef>
        </p:style>
        <p:txBody>
          <a:bodyPr/>
          <a:lstStyle/>
          <a:p>
            <a:r>
              <a:rPr lang="fi-FI"/>
              <a:t>Lisää kuva napsauttamalla kuvaketta</a:t>
            </a:r>
          </a:p>
        </p:txBody>
      </p:sp>
      <p:sp>
        <p:nvSpPr>
          <p:cNvPr id="7" name="Otsikko 6">
            <a:extLst>
              <a:ext uri="{FF2B5EF4-FFF2-40B4-BE49-F238E27FC236}">
                <a16:creationId xmlns:a16="http://schemas.microsoft.com/office/drawing/2014/main" id="{1A1685AD-22D4-4601-9BC6-B5AD3DCE05A0}"/>
              </a:ext>
            </a:extLst>
          </p:cNvPr>
          <p:cNvSpPr>
            <a:spLocks noGrp="1"/>
          </p:cNvSpPr>
          <p:nvPr>
            <p:ph type="title"/>
          </p:nvPr>
        </p:nvSpPr>
        <p:spPr>
          <a:xfrm>
            <a:off x="540000" y="540000"/>
            <a:ext cx="5580000" cy="5760000"/>
          </a:xfrm>
        </p:spPr>
        <p:txBody>
          <a:bodyPr anchor="ctr" anchorCtr="0">
            <a:normAutofit/>
          </a:bodyPr>
          <a:lstStyle>
            <a:lvl1pPr>
              <a:lnSpc>
                <a:spcPct val="90000"/>
              </a:lnSpc>
              <a:defRPr sz="3800" baseline="0"/>
            </a:lvl1pPr>
          </a:lstStyle>
          <a:p>
            <a:r>
              <a:rPr lang="fi-FI"/>
              <a:t>Muokkaa perustyyl. napsautt.</a:t>
            </a:r>
          </a:p>
        </p:txBody>
      </p:sp>
      <p:sp>
        <p:nvSpPr>
          <p:cNvPr id="2" name="Päivämäärän paikkamerkki 1">
            <a:extLst>
              <a:ext uri="{FF2B5EF4-FFF2-40B4-BE49-F238E27FC236}">
                <a16:creationId xmlns:a16="http://schemas.microsoft.com/office/drawing/2014/main" id="{4ABBBCCC-AC00-43A7-8477-89FAA6E6C6A4}"/>
              </a:ext>
            </a:extLst>
          </p:cNvPr>
          <p:cNvSpPr>
            <a:spLocks noGrp="1"/>
          </p:cNvSpPr>
          <p:nvPr>
            <p:ph type="dt" sz="half" idx="14"/>
          </p:nvPr>
        </p:nvSpPr>
        <p:spPr/>
        <p:txBody>
          <a:bodyPr/>
          <a:lstStyle/>
          <a:p>
            <a:fld id="{60C23177-81C6-4822-8CE2-4A6715D7BC16}" type="datetime1">
              <a:rPr lang="fi-FI" smtClean="0"/>
              <a:t>26.6.2023</a:t>
            </a:fld>
            <a:endParaRPr lang="fi-FI"/>
          </a:p>
        </p:txBody>
      </p:sp>
      <p:sp>
        <p:nvSpPr>
          <p:cNvPr id="3" name="Alatunnisteen paikkamerkki 2">
            <a:extLst>
              <a:ext uri="{FF2B5EF4-FFF2-40B4-BE49-F238E27FC236}">
                <a16:creationId xmlns:a16="http://schemas.microsoft.com/office/drawing/2014/main" id="{4F13AC6A-0AEC-4D3D-A648-7004FC923C65}"/>
              </a:ext>
            </a:extLst>
          </p:cNvPr>
          <p:cNvSpPr>
            <a:spLocks noGrp="1"/>
          </p:cNvSpPr>
          <p:nvPr>
            <p:ph type="ftr" sz="quarter" idx="15"/>
          </p:nvPr>
        </p:nvSpPr>
        <p:spPr/>
        <p:txBody>
          <a:bodyPr/>
          <a:lstStyle/>
          <a:p>
            <a:endParaRPr lang="fi-FI" dirty="0"/>
          </a:p>
        </p:txBody>
      </p:sp>
      <p:sp>
        <p:nvSpPr>
          <p:cNvPr id="4" name="Dian numeron paikkamerkki 3">
            <a:extLst>
              <a:ext uri="{FF2B5EF4-FFF2-40B4-BE49-F238E27FC236}">
                <a16:creationId xmlns:a16="http://schemas.microsoft.com/office/drawing/2014/main" id="{00DC5AE9-300D-41CE-B879-D22E8BBFF226}"/>
              </a:ext>
            </a:extLst>
          </p:cNvPr>
          <p:cNvSpPr>
            <a:spLocks noGrp="1"/>
          </p:cNvSpPr>
          <p:nvPr>
            <p:ph type="sldNum" sz="quarter" idx="16"/>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180471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ä ja grafiikk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F3911C-5FB4-48D1-A672-900DDF1A507B}"/>
              </a:ext>
            </a:extLst>
          </p:cNvPr>
          <p:cNvSpPr>
            <a:spLocks noGrp="1"/>
          </p:cNvSpPr>
          <p:nvPr>
            <p:ph type="title"/>
          </p:nvPr>
        </p:nvSpPr>
        <p:spPr>
          <a:xfrm>
            <a:off x="540000" y="360000"/>
            <a:ext cx="5220000" cy="972000"/>
          </a:xfrm>
        </p:spPr>
        <p:txBody>
          <a:bodyPr/>
          <a:lstStyle/>
          <a:p>
            <a:r>
              <a:rPr lang="fi-FI"/>
              <a:t>Muokkaa perustyyl. napsautt.</a:t>
            </a:r>
          </a:p>
        </p:txBody>
      </p:sp>
      <p:sp>
        <p:nvSpPr>
          <p:cNvPr id="12" name="Kaavion paikkamerkki 11">
            <a:extLst>
              <a:ext uri="{FF2B5EF4-FFF2-40B4-BE49-F238E27FC236}">
                <a16:creationId xmlns:a16="http://schemas.microsoft.com/office/drawing/2014/main" id="{B81C5573-FA74-41F1-92C1-11E3450F3CE3}"/>
              </a:ext>
            </a:extLst>
          </p:cNvPr>
          <p:cNvSpPr>
            <a:spLocks noGrp="1"/>
          </p:cNvSpPr>
          <p:nvPr>
            <p:ph type="chart" sz="quarter" idx="13"/>
          </p:nvPr>
        </p:nvSpPr>
        <p:spPr>
          <a:xfrm>
            <a:off x="6466195" y="360363"/>
            <a:ext cx="5219700" cy="5760000"/>
          </a:xfrm>
        </p:spPr>
        <p:txBody>
          <a:bodyPr/>
          <a:lstStyle/>
          <a:p>
            <a:r>
              <a:rPr lang="fi-FI"/>
              <a:t>Lisää kaavio napsauttamalla kuvaketta</a:t>
            </a:r>
            <a:endParaRPr lang="fi-FI" dirty="0"/>
          </a:p>
        </p:txBody>
      </p:sp>
      <p:sp>
        <p:nvSpPr>
          <p:cNvPr id="8" name="Tekstin paikkamerkki 7">
            <a:extLst>
              <a:ext uri="{FF2B5EF4-FFF2-40B4-BE49-F238E27FC236}">
                <a16:creationId xmlns:a16="http://schemas.microsoft.com/office/drawing/2014/main" id="{AD067D7F-5108-4FF0-AE9C-BD0CDBC3FCCA}"/>
              </a:ext>
            </a:extLst>
          </p:cNvPr>
          <p:cNvSpPr>
            <a:spLocks noGrp="1"/>
          </p:cNvSpPr>
          <p:nvPr>
            <p:ph type="body" sz="quarter" idx="14"/>
          </p:nvPr>
        </p:nvSpPr>
        <p:spPr>
          <a:xfrm>
            <a:off x="540000" y="1692000"/>
            <a:ext cx="5199063" cy="44360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A865725A-2CA8-4B22-85E0-1332525E3486}"/>
              </a:ext>
            </a:extLst>
          </p:cNvPr>
          <p:cNvSpPr>
            <a:spLocks noGrp="1"/>
          </p:cNvSpPr>
          <p:nvPr>
            <p:ph type="dt" sz="half" idx="15"/>
          </p:nvPr>
        </p:nvSpPr>
        <p:spPr/>
        <p:txBody>
          <a:bodyPr/>
          <a:lstStyle/>
          <a:p>
            <a:fld id="{8420ACDD-AEFD-41DA-9C51-12B02F3B3DD9}" type="datetime1">
              <a:rPr lang="fi-FI" smtClean="0"/>
              <a:t>26.6.2023</a:t>
            </a:fld>
            <a:endParaRPr lang="fi-FI"/>
          </a:p>
        </p:txBody>
      </p:sp>
      <p:sp>
        <p:nvSpPr>
          <p:cNvPr id="4" name="Alatunnisteen paikkamerkki 3">
            <a:extLst>
              <a:ext uri="{FF2B5EF4-FFF2-40B4-BE49-F238E27FC236}">
                <a16:creationId xmlns:a16="http://schemas.microsoft.com/office/drawing/2014/main" id="{0C108747-3837-41D1-9177-91663635C4A1}"/>
              </a:ext>
            </a:extLst>
          </p:cNvPr>
          <p:cNvSpPr>
            <a:spLocks noGrp="1"/>
          </p:cNvSpPr>
          <p:nvPr>
            <p:ph type="ftr" sz="quarter" idx="16"/>
          </p:nvPr>
        </p:nvSpPr>
        <p:spPr/>
        <p:txBody>
          <a:bodyPr/>
          <a:lstStyle/>
          <a:p>
            <a:endParaRPr lang="fi-FI" dirty="0"/>
          </a:p>
        </p:txBody>
      </p:sp>
      <p:sp>
        <p:nvSpPr>
          <p:cNvPr id="5" name="Dian numeron paikkamerkki 4">
            <a:extLst>
              <a:ext uri="{FF2B5EF4-FFF2-40B4-BE49-F238E27FC236}">
                <a16:creationId xmlns:a16="http://schemas.microsoft.com/office/drawing/2014/main" id="{35F60A17-9867-450C-8D86-FE17CA4A982E}"/>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2903251427"/>
      </p:ext>
    </p:extLst>
  </p:cSld>
  <p:clrMapOvr>
    <a:masterClrMapping/>
  </p:clrMapOvr>
  <p:extLst>
    <p:ext uri="{DCECCB84-F9BA-43D5-87BE-67443E8EF086}">
      <p15:sldGuideLst xmlns:p15="http://schemas.microsoft.com/office/powerpoint/2012/main">
        <p15:guide id="2" pos="40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kti 8" hidden="1">
            <a:extLst>
              <a:ext uri="{FF2B5EF4-FFF2-40B4-BE49-F238E27FC236}">
                <a16:creationId xmlns:a16="http://schemas.microsoft.com/office/drawing/2014/main" id="{01FFD506-F864-4D82-A687-A4B63550FAEA}"/>
              </a:ext>
            </a:extLst>
          </p:cNvPr>
          <p:cNvGraphicFramePr>
            <a:graphicFrameLocks noChangeAspect="1"/>
          </p:cNvGraphicFramePr>
          <p:nvPr userDrawn="1">
            <p:custDataLst>
              <p:tags r:id="rId17"/>
            </p:custDataLst>
            <p:extLst>
              <p:ext uri="{D42A27DB-BD31-4B8C-83A1-F6EECF244321}">
                <p14:modId xmlns:p14="http://schemas.microsoft.com/office/powerpoint/2010/main" val="3419572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6" name="think-cell Slide" r:id="rId19" imgW="395" imgH="396" progId="TCLayout.ActiveDocument.1">
                  <p:embed/>
                </p:oleObj>
              </mc:Choice>
              <mc:Fallback>
                <p:oleObj name="think-cell Slide" r:id="rId19" imgW="395" imgH="396" progId="TCLayout.ActiveDocument.1">
                  <p:embed/>
                  <p:pic>
                    <p:nvPicPr>
                      <p:cNvPr id="9" name="Objekti 8" hidden="1">
                        <a:extLst>
                          <a:ext uri="{FF2B5EF4-FFF2-40B4-BE49-F238E27FC236}">
                            <a16:creationId xmlns:a16="http://schemas.microsoft.com/office/drawing/2014/main" id="{01FFD506-F864-4D82-A687-A4B63550FAEA}"/>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8" name="Suorakulmio 7" hidden="1">
            <a:extLst>
              <a:ext uri="{FF2B5EF4-FFF2-40B4-BE49-F238E27FC236}">
                <a16:creationId xmlns:a16="http://schemas.microsoft.com/office/drawing/2014/main" id="{FD5EC254-8AF4-4A4E-BB59-CCDD6B280DAE}"/>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2" name="Otsikon paikkamerkki 1">
            <a:extLst>
              <a:ext uri="{FF2B5EF4-FFF2-40B4-BE49-F238E27FC236}">
                <a16:creationId xmlns:a16="http://schemas.microsoft.com/office/drawing/2014/main" id="{34F467FD-623F-4ACA-87E6-5F1356B1775D}"/>
              </a:ext>
            </a:extLst>
          </p:cNvPr>
          <p:cNvSpPr>
            <a:spLocks noGrp="1"/>
          </p:cNvSpPr>
          <p:nvPr>
            <p:ph type="title"/>
          </p:nvPr>
        </p:nvSpPr>
        <p:spPr>
          <a:xfrm>
            <a:off x="540000" y="360000"/>
            <a:ext cx="9000000" cy="972000"/>
          </a:xfrm>
          <a:prstGeom prst="rect">
            <a:avLst/>
          </a:prstGeom>
        </p:spPr>
        <p:txBody>
          <a:bodyPr vert="horz" lIns="0" tIns="0" rIns="0" bIns="0" rtlCol="0" anchor="b"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4AD7BF9-5B1D-4AF7-9CDD-1F804BBA87B7}"/>
              </a:ext>
            </a:extLst>
          </p:cNvPr>
          <p:cNvSpPr>
            <a:spLocks noGrp="1"/>
          </p:cNvSpPr>
          <p:nvPr>
            <p:ph type="body" idx="1"/>
          </p:nvPr>
        </p:nvSpPr>
        <p:spPr>
          <a:xfrm>
            <a:off x="540000" y="1692000"/>
            <a:ext cx="6300000" cy="4572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6D4381B7-3DFF-420E-8B6A-B6ACA7BE5358}"/>
              </a:ext>
            </a:extLst>
          </p:cNvPr>
          <p:cNvSpPr>
            <a:spLocks noGrp="1"/>
          </p:cNvSpPr>
          <p:nvPr>
            <p:ph type="dt" sz="half" idx="2"/>
          </p:nvPr>
        </p:nvSpPr>
        <p:spPr>
          <a:xfrm>
            <a:off x="1574127" y="6462511"/>
            <a:ext cx="732232" cy="180001"/>
          </a:xfrm>
          <a:prstGeom prst="rect">
            <a:avLst/>
          </a:prstGeom>
        </p:spPr>
        <p:txBody>
          <a:bodyPr vert="horz" lIns="0" tIns="0" rIns="0" bIns="0" rtlCol="0" anchor="ctr"/>
          <a:lstStyle>
            <a:lvl1pPr algn="l">
              <a:defRPr sz="900">
                <a:solidFill>
                  <a:schemeClr val="accent1"/>
                </a:solidFill>
              </a:defRPr>
            </a:lvl1pPr>
          </a:lstStyle>
          <a:p>
            <a:fld id="{095CFC36-789F-4B6B-BEE7-671B9B40FD2A}" type="datetime1">
              <a:rPr lang="fi-FI" smtClean="0"/>
              <a:t>26.6.2023</a:t>
            </a:fld>
            <a:endParaRPr lang="fi-FI" dirty="0"/>
          </a:p>
        </p:txBody>
      </p:sp>
      <p:sp>
        <p:nvSpPr>
          <p:cNvPr id="6" name="Dian numeron paikkamerkki 5">
            <a:extLst>
              <a:ext uri="{FF2B5EF4-FFF2-40B4-BE49-F238E27FC236}">
                <a16:creationId xmlns:a16="http://schemas.microsoft.com/office/drawing/2014/main" id="{CDCAF5B3-53B6-4C7D-A6BE-5DB4C46A95B8}"/>
              </a:ext>
            </a:extLst>
          </p:cNvPr>
          <p:cNvSpPr>
            <a:spLocks noGrp="1"/>
          </p:cNvSpPr>
          <p:nvPr>
            <p:ph type="sldNum" sz="quarter" idx="4"/>
          </p:nvPr>
        </p:nvSpPr>
        <p:spPr>
          <a:xfrm>
            <a:off x="1233227" y="6462512"/>
            <a:ext cx="323834" cy="180000"/>
          </a:xfrm>
          <a:prstGeom prst="rect">
            <a:avLst/>
          </a:prstGeom>
        </p:spPr>
        <p:txBody>
          <a:bodyPr vert="horz" lIns="0" tIns="0" rIns="0" bIns="0" rtlCol="0" anchor="ctr"/>
          <a:lstStyle>
            <a:lvl1pPr algn="l">
              <a:defRPr sz="900">
                <a:solidFill>
                  <a:schemeClr val="accent1"/>
                </a:solidFill>
              </a:defRPr>
            </a:lvl1pPr>
          </a:lstStyle>
          <a:p>
            <a:fld id="{628F3778-6073-48C0-8E18-EFC09B82139A}" type="slidenum">
              <a:rPr lang="fi-FI" smtClean="0"/>
              <a:pPr/>
              <a:t>‹#›</a:t>
            </a:fld>
            <a:endParaRPr lang="fi-FI" dirty="0"/>
          </a:p>
        </p:txBody>
      </p:sp>
      <p:sp>
        <p:nvSpPr>
          <p:cNvPr id="5" name="Alatunnisteen paikkamerkki 4">
            <a:extLst>
              <a:ext uri="{FF2B5EF4-FFF2-40B4-BE49-F238E27FC236}">
                <a16:creationId xmlns:a16="http://schemas.microsoft.com/office/drawing/2014/main" id="{3DE342DE-6900-41D3-861D-47AE2BBF4B89}"/>
              </a:ext>
            </a:extLst>
          </p:cNvPr>
          <p:cNvSpPr>
            <a:spLocks noGrp="1"/>
          </p:cNvSpPr>
          <p:nvPr>
            <p:ph type="ftr" sz="quarter" idx="3"/>
          </p:nvPr>
        </p:nvSpPr>
        <p:spPr>
          <a:xfrm>
            <a:off x="2327401" y="6462511"/>
            <a:ext cx="4441819" cy="180001"/>
          </a:xfrm>
          <a:prstGeom prst="rect">
            <a:avLst/>
          </a:prstGeom>
        </p:spPr>
        <p:txBody>
          <a:bodyPr vert="horz" lIns="0" tIns="0" rIns="0" bIns="0" rtlCol="0" anchor="ctr"/>
          <a:lstStyle>
            <a:lvl1pPr algn="l">
              <a:defRPr sz="900">
                <a:solidFill>
                  <a:schemeClr val="accent1"/>
                </a:solidFill>
              </a:defRPr>
            </a:lvl1pPr>
          </a:lstStyle>
          <a:p>
            <a:endParaRPr lang="fi-FI" dirty="0"/>
          </a:p>
        </p:txBody>
      </p:sp>
      <p:pic>
        <p:nvPicPr>
          <p:cNvPr id="10" name="Kuva 9" descr="Kuva, joka sisältää kohteen näyttö, objekti, valaistu, istuminen&#10;&#10;Kuvaus luotu automaattisesti">
            <a:extLst>
              <a:ext uri="{FF2B5EF4-FFF2-40B4-BE49-F238E27FC236}">
                <a16:creationId xmlns:a16="http://schemas.microsoft.com/office/drawing/2014/main" id="{5E5D83C3-C317-4DEE-83C5-14F848682962}"/>
              </a:ext>
            </a:extLst>
          </p:cNvPr>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552700" y="6432756"/>
            <a:ext cx="534098" cy="180000"/>
          </a:xfrm>
          <a:prstGeom prst="rect">
            <a:avLst/>
          </a:prstGeom>
        </p:spPr>
      </p:pic>
    </p:spTree>
    <p:extLst>
      <p:ext uri="{BB962C8B-B14F-4D97-AF65-F5344CB8AC3E}">
        <p14:creationId xmlns:p14="http://schemas.microsoft.com/office/powerpoint/2010/main" val="186955080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0" r:id="rId3"/>
    <p:sldLayoutId id="2147483661" r:id="rId4"/>
    <p:sldLayoutId id="2147483663" r:id="rId5"/>
    <p:sldLayoutId id="2147483666" r:id="rId6"/>
    <p:sldLayoutId id="2147483652" r:id="rId7"/>
    <p:sldLayoutId id="2147483664" r:id="rId8"/>
    <p:sldLayoutId id="2147483650" r:id="rId9"/>
    <p:sldLayoutId id="2147483665" r:id="rId10"/>
    <p:sldLayoutId id="2147483654" r:id="rId11"/>
    <p:sldLayoutId id="2147483668" r:id="rId12"/>
    <p:sldLayoutId id="2147483669" r:id="rId13"/>
    <p:sldLayoutId id="2147483670" r:id="rId14"/>
  </p:sldLayoutIdLst>
  <p:hf hdr="0"/>
  <p:txStyles>
    <p:titleStyle>
      <a:lvl1pPr algn="l" defTabSz="360000" rtl="0" eaLnBrk="1" latinLnBrk="0" hangingPunct="1">
        <a:lnSpc>
          <a:spcPct val="85000"/>
        </a:lnSpc>
        <a:spcBef>
          <a:spcPct val="0"/>
        </a:spcBef>
        <a:buNone/>
        <a:defRPr sz="3200" b="1" kern="1200" spc="-20" baseline="0">
          <a:solidFill>
            <a:schemeClr val="accent1"/>
          </a:solidFill>
          <a:latin typeface="+mj-lt"/>
          <a:ea typeface="+mj-ea"/>
          <a:cs typeface="+mj-cs"/>
        </a:defRPr>
      </a:lvl1pPr>
    </p:titleStyle>
    <p:bodyStyle>
      <a:lvl1pPr marL="216000" indent="-216000" algn="l" defTabSz="2160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31800" indent="-216000" algn="l" defTabSz="2160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2pPr>
      <a:lvl3pPr marL="648000" indent="-216000" algn="l" defTabSz="2160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3pPr>
      <a:lvl4pPr marL="864000" indent="-216000" algn="l" defTabSz="2160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1080000" indent="-216000" algn="l" defTabSz="2160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7" userDrawn="1">
          <p15:clr>
            <a:srgbClr val="F26B43"/>
          </p15:clr>
        </p15:guide>
        <p15:guide id="4" orient="horz" pos="4156" userDrawn="1">
          <p15:clr>
            <a:srgbClr val="F26B43"/>
          </p15:clr>
        </p15:guide>
        <p15:guide id="5" pos="735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urn.fi/URN:ISBN:978-952-383-781-2"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s://lvm.fi/-/selvitys-joukkoliikenteen-matkaketjujen-saavutettavuudessa-parantamisen-varaa-1856984"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87FBA1-EDCE-4B8C-AE5E-65EEF9865EB0}"/>
              </a:ext>
            </a:extLst>
          </p:cNvPr>
          <p:cNvSpPr>
            <a:spLocks noGrp="1"/>
          </p:cNvSpPr>
          <p:nvPr>
            <p:ph type="ctrTitle"/>
          </p:nvPr>
        </p:nvSpPr>
        <p:spPr/>
        <p:txBody>
          <a:bodyPr/>
          <a:lstStyle/>
          <a:p>
            <a:r>
              <a:rPr lang="fi-FI" dirty="0" err="1"/>
              <a:t>Tillgänglighetsvision</a:t>
            </a:r>
            <a:endParaRPr lang="fi-FI" dirty="0"/>
          </a:p>
        </p:txBody>
      </p:sp>
      <p:sp>
        <p:nvSpPr>
          <p:cNvPr id="3" name="Alaotsikko 2">
            <a:extLst>
              <a:ext uri="{FF2B5EF4-FFF2-40B4-BE49-F238E27FC236}">
                <a16:creationId xmlns:a16="http://schemas.microsoft.com/office/drawing/2014/main" id="{D6B4B423-150F-4BD3-B5A8-5FE8DFE33921}"/>
              </a:ext>
            </a:extLst>
          </p:cNvPr>
          <p:cNvSpPr>
            <a:spLocks noGrp="1"/>
          </p:cNvSpPr>
          <p:nvPr>
            <p:ph type="subTitle" idx="1"/>
          </p:nvPr>
        </p:nvSpPr>
        <p:spPr/>
        <p:txBody>
          <a:bodyPr/>
          <a:lstStyle/>
          <a:p>
            <a:endParaRPr lang="fi-FI" dirty="0"/>
          </a:p>
        </p:txBody>
      </p:sp>
      <p:pic>
        <p:nvPicPr>
          <p:cNvPr id="14" name="Picture Placeholder 13" descr="En blind person tar en buss med en ledarhund.">
            <a:extLst>
              <a:ext uri="{FF2B5EF4-FFF2-40B4-BE49-F238E27FC236}">
                <a16:creationId xmlns:a16="http://schemas.microsoft.com/office/drawing/2014/main" id="{A0D123A4-F312-61B5-4FF4-551E1F523EF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32" t="6054" r="35946"/>
          <a:stretch/>
        </p:blipFill>
        <p:spPr>
          <a:xfrm>
            <a:off x="-21022" y="-21020"/>
            <a:ext cx="6165763" cy="6888830"/>
          </a:xfrm>
        </p:spPr>
      </p:pic>
    </p:spTree>
    <p:extLst>
      <p:ext uri="{BB962C8B-B14F-4D97-AF65-F5344CB8AC3E}">
        <p14:creationId xmlns:p14="http://schemas.microsoft.com/office/powerpoint/2010/main" val="3790423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540000" y="360000"/>
            <a:ext cx="11088000" cy="972000"/>
          </a:xfrm>
        </p:spPr>
        <p:txBody>
          <a:bodyPr/>
          <a:lstStyle/>
          <a:p>
            <a:r>
              <a:rPr lang="fi-FI" dirty="0"/>
              <a:t/>
            </a:r>
            <a:br>
              <a:rPr lang="fi-FI" dirty="0"/>
            </a:br>
            <a:r>
              <a:rPr lang="fi-FI" dirty="0" err="1"/>
              <a:t>Målförslag</a:t>
            </a:r>
            <a:r>
              <a:rPr lang="fi-FI" dirty="0"/>
              <a:t>: </a:t>
            </a:r>
            <a:r>
              <a:rPr lang="fi-FI" dirty="0" err="1"/>
              <a:t>transportmedel</a:t>
            </a:r>
            <a:r>
              <a:rPr lang="fi-FI" dirty="0"/>
              <a:t> </a:t>
            </a:r>
          </a:p>
        </p:txBody>
      </p:sp>
      <p:sp>
        <p:nvSpPr>
          <p:cNvPr id="4" name="Tekstin paikkamerkki 3"/>
          <p:cNvSpPr>
            <a:spLocks noGrp="1"/>
          </p:cNvSpPr>
          <p:nvPr>
            <p:ph type="body" sz="quarter" idx="13"/>
          </p:nvPr>
        </p:nvSpPr>
        <p:spPr>
          <a:xfrm>
            <a:off x="539750" y="1692275"/>
            <a:ext cx="4441825" cy="4351338"/>
          </a:xfrm>
        </p:spPr>
        <p:txBody>
          <a:bodyPr/>
          <a:lstStyle/>
          <a:p>
            <a:pPr marL="0" indent="0">
              <a:buNone/>
            </a:pPr>
            <a:r>
              <a:rPr lang="fi-FI" b="1" dirty="0">
                <a:solidFill>
                  <a:schemeClr val="tx2"/>
                </a:solidFill>
              </a:rPr>
              <a:t>1. </a:t>
            </a:r>
            <a:r>
              <a:rPr lang="sv-SE" b="1" dirty="0">
                <a:solidFill>
                  <a:schemeClr val="tx2"/>
                </a:solidFill>
              </a:rPr>
              <a:t>Var och en hittar sin plats i transportmedlet.</a:t>
            </a:r>
          </a:p>
          <a:p>
            <a:pPr marL="0" indent="0">
              <a:buNone/>
            </a:pPr>
            <a:r>
              <a:rPr lang="fi-FI" dirty="0" err="1" smtClean="0"/>
              <a:t>Tillgängliga</a:t>
            </a:r>
            <a:r>
              <a:rPr lang="fi-FI" dirty="0" smtClean="0"/>
              <a:t> </a:t>
            </a:r>
            <a:r>
              <a:rPr lang="fi-FI" dirty="0" err="1"/>
              <a:t>transportmedel</a:t>
            </a:r>
            <a:r>
              <a:rPr lang="fi-FI" dirty="0"/>
              <a:t> </a:t>
            </a:r>
            <a:r>
              <a:rPr lang="fi-FI" dirty="0" err="1"/>
              <a:t>är</a:t>
            </a:r>
            <a:r>
              <a:rPr lang="fi-FI" dirty="0"/>
              <a:t> </a:t>
            </a:r>
            <a:r>
              <a:rPr lang="fi-FI" dirty="0" err="1"/>
              <a:t>trygga</a:t>
            </a:r>
            <a:r>
              <a:rPr lang="fi-FI" dirty="0"/>
              <a:t> för alla </a:t>
            </a:r>
            <a:r>
              <a:rPr lang="fi-FI" dirty="0" err="1"/>
              <a:t>användare</a:t>
            </a:r>
            <a:r>
              <a:rPr lang="fi-FI" dirty="0"/>
              <a:t>. </a:t>
            </a:r>
            <a:r>
              <a:rPr lang="fi-FI" dirty="0" err="1"/>
              <a:t>Transportmedlen</a:t>
            </a:r>
            <a:r>
              <a:rPr lang="fi-FI" dirty="0"/>
              <a:t> </a:t>
            </a:r>
            <a:r>
              <a:rPr lang="fi-FI" dirty="0" err="1"/>
              <a:t>tjänar</a:t>
            </a:r>
            <a:r>
              <a:rPr lang="fi-FI" dirty="0"/>
              <a:t> </a:t>
            </a:r>
            <a:r>
              <a:rPr lang="fi-FI" dirty="0" err="1"/>
              <a:t>så</a:t>
            </a:r>
            <a:r>
              <a:rPr lang="fi-FI" dirty="0"/>
              <a:t> </a:t>
            </a:r>
            <a:r>
              <a:rPr lang="fi-FI" dirty="0" err="1"/>
              <a:t>många</a:t>
            </a:r>
            <a:r>
              <a:rPr lang="fi-FI" dirty="0"/>
              <a:t> </a:t>
            </a:r>
            <a:r>
              <a:rPr lang="fi-FI" dirty="0" err="1"/>
              <a:t>typer</a:t>
            </a:r>
            <a:r>
              <a:rPr lang="fi-FI" dirty="0"/>
              <a:t> av </a:t>
            </a:r>
            <a:r>
              <a:rPr lang="fi-FI" dirty="0" err="1"/>
              <a:t>behov</a:t>
            </a:r>
            <a:r>
              <a:rPr lang="fi-FI" dirty="0"/>
              <a:t> </a:t>
            </a:r>
            <a:r>
              <a:rPr lang="fi-FI" dirty="0" err="1"/>
              <a:t>som</a:t>
            </a:r>
            <a:r>
              <a:rPr lang="fi-FI" dirty="0"/>
              <a:t> </a:t>
            </a:r>
            <a:r>
              <a:rPr lang="fi-FI" dirty="0" err="1"/>
              <a:t>möjligt</a:t>
            </a:r>
            <a:r>
              <a:rPr lang="fi-FI" dirty="0"/>
              <a:t> </a:t>
            </a:r>
            <a:r>
              <a:rPr lang="fi-FI" dirty="0" err="1"/>
              <a:t>och</a:t>
            </a:r>
            <a:r>
              <a:rPr lang="fi-FI" dirty="0"/>
              <a:t> </a:t>
            </a:r>
            <a:r>
              <a:rPr lang="fi-FI" dirty="0" err="1"/>
              <a:t>det</a:t>
            </a:r>
            <a:r>
              <a:rPr lang="fi-FI" dirty="0"/>
              <a:t> </a:t>
            </a:r>
            <a:r>
              <a:rPr lang="fi-FI" dirty="0" err="1"/>
              <a:t>finns</a:t>
            </a:r>
            <a:r>
              <a:rPr lang="fi-FI" dirty="0"/>
              <a:t> </a:t>
            </a:r>
            <a:r>
              <a:rPr lang="fi-FI" dirty="0" err="1"/>
              <a:t>lämplig</a:t>
            </a:r>
            <a:r>
              <a:rPr lang="fi-FI" dirty="0"/>
              <a:t> </a:t>
            </a:r>
            <a:r>
              <a:rPr lang="fi-FI" dirty="0" err="1"/>
              <a:t>materiel</a:t>
            </a:r>
            <a:r>
              <a:rPr lang="fi-FI" dirty="0"/>
              <a:t> för alla </a:t>
            </a:r>
            <a:r>
              <a:rPr lang="fi-FI" dirty="0" err="1"/>
              <a:t>användare</a:t>
            </a:r>
            <a:r>
              <a:rPr lang="fi-FI" dirty="0"/>
              <a:t>. </a:t>
            </a:r>
            <a:r>
              <a:rPr lang="fi-FI" dirty="0" err="1"/>
              <a:t>Trafikutövare</a:t>
            </a:r>
            <a:r>
              <a:rPr lang="fi-FI" dirty="0"/>
              <a:t> </a:t>
            </a:r>
            <a:r>
              <a:rPr lang="fi-FI" dirty="0" err="1"/>
              <a:t>och</a:t>
            </a:r>
            <a:r>
              <a:rPr lang="fi-FI" dirty="0"/>
              <a:t> </a:t>
            </a:r>
            <a:r>
              <a:rPr lang="fi-FI" dirty="0" err="1"/>
              <a:t>aktörer</a:t>
            </a:r>
            <a:r>
              <a:rPr lang="fi-FI" dirty="0"/>
              <a:t> </a:t>
            </a:r>
            <a:r>
              <a:rPr lang="fi-FI" dirty="0" err="1"/>
              <a:t>som</a:t>
            </a:r>
            <a:r>
              <a:rPr lang="fi-FI" dirty="0"/>
              <a:t> </a:t>
            </a:r>
            <a:r>
              <a:rPr lang="fi-FI" dirty="0" err="1"/>
              <a:t>ansvarar</a:t>
            </a:r>
            <a:r>
              <a:rPr lang="fi-FI" dirty="0"/>
              <a:t> för </a:t>
            </a:r>
            <a:r>
              <a:rPr lang="fi-FI" dirty="0" err="1"/>
              <a:t>terminal-</a:t>
            </a:r>
            <a:r>
              <a:rPr lang="fi-FI" dirty="0"/>
              <a:t> </a:t>
            </a:r>
            <a:r>
              <a:rPr lang="fi-FI" dirty="0" err="1"/>
              <a:t>eller</a:t>
            </a:r>
            <a:r>
              <a:rPr lang="fi-FI" dirty="0"/>
              <a:t> </a:t>
            </a:r>
            <a:r>
              <a:rPr lang="fi-FI" dirty="0" err="1"/>
              <a:t>hamnverksamhet</a:t>
            </a:r>
            <a:r>
              <a:rPr lang="fi-FI" dirty="0"/>
              <a:t> </a:t>
            </a:r>
            <a:r>
              <a:rPr lang="fi-FI" dirty="0" err="1"/>
              <a:t>tillhandahåller</a:t>
            </a:r>
            <a:r>
              <a:rPr lang="fi-FI" dirty="0"/>
              <a:t> </a:t>
            </a:r>
            <a:r>
              <a:rPr lang="fi-FI" dirty="0" err="1"/>
              <a:t>olika</a:t>
            </a:r>
            <a:r>
              <a:rPr lang="fi-FI" dirty="0"/>
              <a:t> </a:t>
            </a:r>
            <a:r>
              <a:rPr lang="fi-FI" dirty="0" err="1"/>
              <a:t>hjälpmedel</a:t>
            </a:r>
            <a:r>
              <a:rPr lang="fi-FI" dirty="0"/>
              <a:t> </a:t>
            </a:r>
            <a:r>
              <a:rPr lang="fi-FI" dirty="0" err="1"/>
              <a:t>när</a:t>
            </a:r>
            <a:r>
              <a:rPr lang="fi-FI" dirty="0"/>
              <a:t> </a:t>
            </a:r>
            <a:r>
              <a:rPr lang="fi-FI" dirty="0" err="1"/>
              <a:t>det</a:t>
            </a:r>
            <a:r>
              <a:rPr lang="fi-FI" dirty="0"/>
              <a:t> </a:t>
            </a:r>
            <a:r>
              <a:rPr lang="fi-FI" dirty="0" err="1"/>
              <a:t>behövs</a:t>
            </a:r>
            <a:r>
              <a:rPr lang="fi-FI" dirty="0"/>
              <a:t>. </a:t>
            </a:r>
            <a:r>
              <a:rPr lang="fi-FI" dirty="0" err="1"/>
              <a:t>Det</a:t>
            </a:r>
            <a:r>
              <a:rPr lang="fi-FI" dirty="0"/>
              <a:t> </a:t>
            </a:r>
            <a:r>
              <a:rPr lang="fi-FI" dirty="0" err="1"/>
              <a:t>är</a:t>
            </a:r>
            <a:r>
              <a:rPr lang="fi-FI" dirty="0"/>
              <a:t> </a:t>
            </a:r>
            <a:r>
              <a:rPr lang="fi-FI" dirty="0" err="1"/>
              <a:t>viktigt</a:t>
            </a:r>
            <a:r>
              <a:rPr lang="fi-FI" dirty="0"/>
              <a:t> </a:t>
            </a:r>
            <a:r>
              <a:rPr lang="fi-FI" dirty="0" err="1"/>
              <a:t>att</a:t>
            </a:r>
            <a:r>
              <a:rPr lang="fi-FI" dirty="0"/>
              <a:t> </a:t>
            </a:r>
            <a:r>
              <a:rPr lang="fi-FI" dirty="0" err="1"/>
              <a:t>man</a:t>
            </a:r>
            <a:r>
              <a:rPr lang="fi-FI" dirty="0"/>
              <a:t> </a:t>
            </a:r>
            <a:r>
              <a:rPr lang="fi-FI" dirty="0" err="1"/>
              <a:t>kan</a:t>
            </a:r>
            <a:r>
              <a:rPr lang="fi-FI" dirty="0"/>
              <a:t> </a:t>
            </a:r>
            <a:r>
              <a:rPr lang="fi-FI" dirty="0" err="1"/>
              <a:t>röra</a:t>
            </a:r>
            <a:r>
              <a:rPr lang="fi-FI" dirty="0"/>
              <a:t> </a:t>
            </a:r>
            <a:r>
              <a:rPr lang="fi-FI" dirty="0" err="1"/>
              <a:t>sig</a:t>
            </a:r>
            <a:r>
              <a:rPr lang="fi-FI" dirty="0"/>
              <a:t> </a:t>
            </a:r>
            <a:r>
              <a:rPr lang="fi-FI" dirty="0" err="1"/>
              <a:t>smidigt</a:t>
            </a:r>
            <a:r>
              <a:rPr lang="fi-FI" dirty="0"/>
              <a:t> i </a:t>
            </a:r>
            <a:r>
              <a:rPr lang="fi-FI" dirty="0" err="1"/>
              <a:t>transportmedlet</a:t>
            </a:r>
            <a:r>
              <a:rPr lang="fi-FI" dirty="0"/>
              <a:t> </a:t>
            </a:r>
            <a:r>
              <a:rPr lang="fi-FI" dirty="0" err="1"/>
              <a:t>också</a:t>
            </a:r>
            <a:r>
              <a:rPr lang="fi-FI" dirty="0"/>
              <a:t> </a:t>
            </a:r>
            <a:r>
              <a:rPr lang="fi-FI" dirty="0" err="1"/>
              <a:t>med</a:t>
            </a:r>
            <a:r>
              <a:rPr lang="fi-FI" dirty="0"/>
              <a:t> </a:t>
            </a:r>
            <a:r>
              <a:rPr lang="fi-FI" dirty="0" err="1"/>
              <a:t>egna</a:t>
            </a:r>
            <a:r>
              <a:rPr lang="fi-FI" dirty="0"/>
              <a:t> </a:t>
            </a:r>
            <a:r>
              <a:rPr lang="fi-FI" dirty="0" err="1"/>
              <a:t>hjälpmedel</a:t>
            </a:r>
            <a:r>
              <a:rPr lang="fi-FI" dirty="0"/>
              <a:t>. </a:t>
            </a:r>
            <a:endParaRPr lang="sv-FI" dirty="0" smtClean="0"/>
          </a:p>
          <a:p>
            <a:pPr marL="0" indent="0">
              <a:buNone/>
            </a:pPr>
            <a:endParaRPr lang="fi-FI" dirty="0"/>
          </a:p>
        </p:txBody>
      </p:sp>
      <p:sp>
        <p:nvSpPr>
          <p:cNvPr id="8" name="Text Placeholder 7">
            <a:extLst>
              <a:ext uri="{FF2B5EF4-FFF2-40B4-BE49-F238E27FC236}">
                <a16:creationId xmlns:a16="http://schemas.microsoft.com/office/drawing/2014/main" id="{A79CB4FD-7FAA-4EC3-2F70-718470A4D9E4}"/>
              </a:ext>
            </a:extLst>
          </p:cNvPr>
          <p:cNvSpPr>
            <a:spLocks noGrp="1"/>
          </p:cNvSpPr>
          <p:nvPr>
            <p:ph type="body" sz="quarter" idx="14"/>
          </p:nvPr>
        </p:nvSpPr>
        <p:spPr>
          <a:xfrm>
            <a:off x="5600700" y="1692275"/>
            <a:ext cx="6027738" cy="4351338"/>
          </a:xfrm>
        </p:spPr>
        <p:txBody>
          <a:bodyPr/>
          <a:lstStyle/>
          <a:p>
            <a:pPr marL="0" indent="0">
              <a:buNone/>
            </a:pPr>
            <a:r>
              <a:rPr lang="fi-FI" b="1" dirty="0">
                <a:solidFill>
                  <a:schemeClr val="tx2"/>
                </a:solidFill>
              </a:rPr>
              <a:t>2. </a:t>
            </a:r>
            <a:r>
              <a:rPr lang="sv-SE" b="1" dirty="0">
                <a:solidFill>
                  <a:schemeClr val="tx2"/>
                </a:solidFill>
              </a:rPr>
              <a:t>Aktörerna har förståelse för och kan uppfylla särskilda behov.</a:t>
            </a:r>
          </a:p>
          <a:p>
            <a:pPr marL="0" indent="0">
              <a:buNone/>
            </a:pPr>
            <a:r>
              <a:rPr lang="sv-SE" dirty="0"/>
              <a:t>Aktörerna har förståelse för och kan uppfylla särskilda behov. Tjänsteleverantörer och tjänsteproducenter identifierar grupper med särskilda behov och de tjänster och den hjälp som de behöver. En kompetent och motiverad personal ser till att alla passagerare får korrekt och vänlig service</a:t>
            </a:r>
            <a:r>
              <a:rPr lang="sv-SE" dirty="0" smtClean="0"/>
              <a:t>.</a:t>
            </a:r>
          </a:p>
          <a:p>
            <a:pPr marL="0" indent="0">
              <a:buNone/>
            </a:pPr>
            <a:endParaRPr lang="sv-SE" dirty="0"/>
          </a:p>
          <a:p>
            <a:pPr marL="0" indent="0">
              <a:buNone/>
            </a:pPr>
            <a:r>
              <a:rPr lang="sv-SE" dirty="0"/>
              <a:t> </a:t>
            </a:r>
            <a:r>
              <a:rPr lang="fi-FI" b="1" dirty="0" smtClean="0">
                <a:solidFill>
                  <a:schemeClr val="tx2"/>
                </a:solidFill>
              </a:rPr>
              <a:t>3</a:t>
            </a:r>
            <a:r>
              <a:rPr lang="fi-FI" b="1" dirty="0">
                <a:solidFill>
                  <a:schemeClr val="tx2"/>
                </a:solidFill>
              </a:rPr>
              <a:t>. </a:t>
            </a:r>
            <a:r>
              <a:rPr lang="sv-SE" b="1" dirty="0">
                <a:solidFill>
                  <a:schemeClr val="tx2"/>
                </a:solidFill>
              </a:rPr>
              <a:t>Reseinformation tillhandahålls i tillgängligt format i alla kollektivtrafikmedel.</a:t>
            </a:r>
          </a:p>
          <a:p>
            <a:pPr marL="0" indent="0">
              <a:buNone/>
            </a:pPr>
            <a:r>
              <a:rPr lang="sv-SE" dirty="0"/>
              <a:t>Reseinformation tillhandahålls i tillgängligt format i alla kollektivtrafikmedel. Alla passagerare kan följa resans gång via utrop, skärmar och applikationer på det sätt som passar dem själva bäst. Information tillhandahålls multisensoriskt så att användargrupper med olika behov kan följa till exempel den information om hållplatser och störningar som ges under resan.</a:t>
            </a:r>
          </a:p>
          <a:p>
            <a:pPr marL="0" indent="0">
              <a:buNone/>
            </a:pPr>
            <a:endParaRPr lang="en-FI" dirty="0"/>
          </a:p>
        </p:txBody>
      </p:sp>
      <p:sp>
        <p:nvSpPr>
          <p:cNvPr id="5" name="Päivämäärän paikkamerkki 4"/>
          <p:cNvSpPr>
            <a:spLocks noGrp="1"/>
          </p:cNvSpPr>
          <p:nvPr>
            <p:ph type="dt" sz="half" idx="15"/>
          </p:nvPr>
        </p:nvSpPr>
        <p:spPr>
          <a:xfrm>
            <a:off x="1574127" y="6462511"/>
            <a:ext cx="732232" cy="180001"/>
          </a:xfrm>
        </p:spPr>
        <p:txBody>
          <a:bodyPr/>
          <a:lstStyle/>
          <a:p>
            <a:endParaRPr lang="fi-FI" dirty="0"/>
          </a:p>
        </p:txBody>
      </p:sp>
      <p:sp>
        <p:nvSpPr>
          <p:cNvPr id="6" name="Alatunnisteen paikkamerkki 5"/>
          <p:cNvSpPr>
            <a:spLocks noGrp="1"/>
          </p:cNvSpPr>
          <p:nvPr>
            <p:ph type="ftr" sz="quarter" idx="16"/>
          </p:nvPr>
        </p:nvSpPr>
        <p:spPr>
          <a:xfrm>
            <a:off x="2327401" y="6462511"/>
            <a:ext cx="4441819" cy="180001"/>
          </a:xfrm>
        </p:spPr>
        <p:txBody>
          <a:bodyPr/>
          <a:lstStyle/>
          <a:p>
            <a:endParaRPr lang="fi-FI" dirty="0"/>
          </a:p>
        </p:txBody>
      </p:sp>
      <p:sp>
        <p:nvSpPr>
          <p:cNvPr id="7" name="Dian numeron paikkamerkki 6"/>
          <p:cNvSpPr>
            <a:spLocks noGrp="1"/>
          </p:cNvSpPr>
          <p:nvPr>
            <p:ph type="sldNum" sz="quarter" idx="17"/>
          </p:nvPr>
        </p:nvSpPr>
        <p:spPr>
          <a:xfrm>
            <a:off x="1233227" y="6462512"/>
            <a:ext cx="323834" cy="180000"/>
          </a:xfrm>
        </p:spPr>
        <p:txBody>
          <a:bodyPr/>
          <a:lstStyle/>
          <a:p>
            <a:fld id="{628F3778-6073-48C0-8E18-EFC09B82139A}" type="slidenum">
              <a:rPr lang="fi-FI" smtClean="0"/>
              <a:pPr/>
              <a:t>10</a:t>
            </a:fld>
            <a:endParaRPr lang="fi-FI"/>
          </a:p>
        </p:txBody>
      </p:sp>
    </p:spTree>
    <p:extLst>
      <p:ext uri="{BB962C8B-B14F-4D97-AF65-F5344CB8AC3E}">
        <p14:creationId xmlns:p14="http://schemas.microsoft.com/office/powerpoint/2010/main" val="2867728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540000" y="360000"/>
            <a:ext cx="11088000" cy="972000"/>
          </a:xfrm>
        </p:spPr>
        <p:txBody>
          <a:bodyPr/>
          <a:lstStyle/>
          <a:p>
            <a:r>
              <a:rPr lang="fi-FI" dirty="0" err="1"/>
              <a:t>Förslag</a:t>
            </a:r>
            <a:r>
              <a:rPr lang="fi-FI" dirty="0"/>
              <a:t> </a:t>
            </a:r>
            <a:r>
              <a:rPr lang="fi-FI" dirty="0" err="1"/>
              <a:t>till</a:t>
            </a:r>
            <a:r>
              <a:rPr lang="fi-FI" dirty="0"/>
              <a:t> </a:t>
            </a:r>
            <a:r>
              <a:rPr lang="fi-FI" dirty="0" err="1"/>
              <a:t>mål</a:t>
            </a:r>
            <a:r>
              <a:rPr lang="fi-FI" dirty="0"/>
              <a:t>: </a:t>
            </a:r>
            <a:r>
              <a:rPr lang="fi-FI" dirty="0" err="1"/>
              <a:t>tillgänglighetsinformation</a:t>
            </a:r>
            <a:r>
              <a:rPr lang="fi-FI" dirty="0"/>
              <a:t> </a:t>
            </a:r>
          </a:p>
        </p:txBody>
      </p:sp>
      <p:sp>
        <p:nvSpPr>
          <p:cNvPr id="4" name="Tekstin paikkamerkki 3"/>
          <p:cNvSpPr>
            <a:spLocks noGrp="1"/>
          </p:cNvSpPr>
          <p:nvPr>
            <p:ph type="body" sz="quarter" idx="13"/>
          </p:nvPr>
        </p:nvSpPr>
        <p:spPr>
          <a:xfrm>
            <a:off x="539750" y="1692275"/>
            <a:ext cx="4842741" cy="4351338"/>
          </a:xfrm>
        </p:spPr>
        <p:txBody>
          <a:bodyPr/>
          <a:lstStyle/>
          <a:p>
            <a:pPr marL="0" indent="0">
              <a:buNone/>
            </a:pPr>
            <a:r>
              <a:rPr lang="fi-FI" b="1" dirty="0">
                <a:solidFill>
                  <a:schemeClr val="tx2"/>
                </a:solidFill>
              </a:rPr>
              <a:t>1. </a:t>
            </a:r>
            <a:r>
              <a:rPr lang="sv-SE" b="1" dirty="0">
                <a:solidFill>
                  <a:schemeClr val="tx2"/>
                </a:solidFill>
              </a:rPr>
              <a:t>Passagerarna ges aktuell och tillförlitlig tillgänglighetsinformation om tjänster och infrastruktur.</a:t>
            </a:r>
          </a:p>
          <a:p>
            <a:pPr marL="0" indent="0">
              <a:buNone/>
            </a:pPr>
            <a:r>
              <a:rPr lang="sv-SE" dirty="0" smtClean="0"/>
              <a:t>Den </a:t>
            </a:r>
            <a:r>
              <a:rPr lang="sv-SE" dirty="0"/>
              <a:t>tillgänglighetsinformation som passageraren har tillgång till hjälper olika kategorier av passagerare välja den lämpligaste tjänsten och köpa de biljetter de behöver. För användaren är det också viktigt att veta vad som avses med tillgänglighetsinformation i olika tjänster. </a:t>
            </a:r>
          </a:p>
          <a:p>
            <a:pPr marL="0" indent="0">
              <a:buNone/>
            </a:pPr>
            <a:endParaRPr lang="sv-SE" dirty="0"/>
          </a:p>
          <a:p>
            <a:pPr marL="0" indent="0">
              <a:buNone/>
            </a:pPr>
            <a:endParaRPr lang="sv-SE" dirty="0"/>
          </a:p>
        </p:txBody>
      </p:sp>
      <p:sp>
        <p:nvSpPr>
          <p:cNvPr id="8" name="Text Placeholder 7">
            <a:extLst>
              <a:ext uri="{FF2B5EF4-FFF2-40B4-BE49-F238E27FC236}">
                <a16:creationId xmlns:a16="http://schemas.microsoft.com/office/drawing/2014/main" id="{23CBE7CE-5E53-7441-750E-E4A0FA69D69F}"/>
              </a:ext>
            </a:extLst>
          </p:cNvPr>
          <p:cNvSpPr>
            <a:spLocks noGrp="1"/>
          </p:cNvSpPr>
          <p:nvPr>
            <p:ph type="body" sz="quarter" idx="14"/>
          </p:nvPr>
        </p:nvSpPr>
        <p:spPr>
          <a:xfrm>
            <a:off x="6096000" y="1692275"/>
            <a:ext cx="5532438" cy="4351338"/>
          </a:xfrm>
        </p:spPr>
        <p:txBody>
          <a:bodyPr/>
          <a:lstStyle/>
          <a:p>
            <a:pPr marL="0" indent="0">
              <a:buNone/>
            </a:pPr>
            <a:r>
              <a:rPr lang="fi-FI" b="1" dirty="0">
                <a:solidFill>
                  <a:schemeClr val="tx2"/>
                </a:solidFill>
              </a:rPr>
              <a:t>2</a:t>
            </a:r>
            <a:r>
              <a:rPr lang="fi-FI" b="1" dirty="0" smtClean="0">
                <a:solidFill>
                  <a:schemeClr val="tx2"/>
                </a:solidFill>
              </a:rPr>
              <a:t>.</a:t>
            </a:r>
            <a:r>
              <a:rPr lang="sv-SE" b="1" dirty="0">
                <a:solidFill>
                  <a:schemeClr val="tx2"/>
                </a:solidFill>
              </a:rPr>
              <a:t> </a:t>
            </a:r>
            <a:r>
              <a:rPr lang="sv-SE" b="1" dirty="0" smtClean="0">
                <a:solidFill>
                  <a:schemeClr val="tx2"/>
                </a:solidFill>
              </a:rPr>
              <a:t>Informationen </a:t>
            </a:r>
            <a:r>
              <a:rPr lang="sv-SE" b="1" dirty="0">
                <a:solidFill>
                  <a:schemeClr val="tx2"/>
                </a:solidFill>
              </a:rPr>
              <a:t>om tjänstens tillgänglighet är lätt att hitta och nå (</a:t>
            </a:r>
            <a:r>
              <a:rPr lang="sv-SE" b="1" dirty="0" err="1">
                <a:solidFill>
                  <a:schemeClr val="tx2"/>
                </a:solidFill>
              </a:rPr>
              <a:t>one</a:t>
            </a:r>
            <a:r>
              <a:rPr lang="sv-SE" b="1" dirty="0">
                <a:solidFill>
                  <a:schemeClr val="tx2"/>
                </a:solidFill>
              </a:rPr>
              <a:t> </a:t>
            </a:r>
            <a:r>
              <a:rPr lang="sv-SE" b="1" dirty="0" err="1">
                <a:solidFill>
                  <a:schemeClr val="tx2"/>
                </a:solidFill>
              </a:rPr>
              <a:t>click</a:t>
            </a:r>
            <a:r>
              <a:rPr lang="sv-SE" b="1" dirty="0">
                <a:solidFill>
                  <a:schemeClr val="tx2"/>
                </a:solidFill>
              </a:rPr>
              <a:t> </a:t>
            </a:r>
            <a:r>
              <a:rPr lang="sv-SE" b="1" dirty="0" err="1">
                <a:solidFill>
                  <a:schemeClr val="tx2"/>
                </a:solidFill>
              </a:rPr>
              <a:t>away</a:t>
            </a:r>
            <a:r>
              <a:rPr lang="sv-SE" b="1" dirty="0" smtClean="0">
                <a:solidFill>
                  <a:schemeClr val="tx2"/>
                </a:solidFill>
              </a:rPr>
              <a:t>)</a:t>
            </a:r>
            <a:r>
              <a:rPr lang="fi-FI" b="1" dirty="0" smtClean="0">
                <a:solidFill>
                  <a:schemeClr val="tx2"/>
                </a:solidFill>
              </a:rPr>
              <a:t>. </a:t>
            </a:r>
            <a:endParaRPr lang="fi-FI" b="1" dirty="0">
              <a:solidFill>
                <a:schemeClr val="tx2"/>
              </a:solidFill>
            </a:endParaRPr>
          </a:p>
          <a:p>
            <a:pPr marL="0" indent="0">
              <a:buNone/>
            </a:pPr>
            <a:r>
              <a:rPr lang="sv-SE" dirty="0"/>
              <a:t>Webbplatser och andra informationskanaler struktureras så att passageraren där lätt kan hitta den tillgänglighetsinformation som behövs om den aktuella tjänsten, helst bara med ett klick. </a:t>
            </a:r>
          </a:p>
          <a:p>
            <a:pPr marL="0" indent="0">
              <a:spcBef>
                <a:spcPts val="2400"/>
              </a:spcBef>
              <a:buNone/>
            </a:pPr>
            <a:r>
              <a:rPr lang="fi-FI" b="1" dirty="0" smtClean="0">
                <a:solidFill>
                  <a:schemeClr val="tx2"/>
                </a:solidFill>
              </a:rPr>
              <a:t>3</a:t>
            </a:r>
            <a:r>
              <a:rPr lang="fi-FI" b="1" dirty="0">
                <a:solidFill>
                  <a:schemeClr val="tx2"/>
                </a:solidFill>
              </a:rPr>
              <a:t>. </a:t>
            </a:r>
            <a:r>
              <a:rPr lang="sv-SE" b="1" dirty="0">
                <a:solidFill>
                  <a:schemeClr val="tx2"/>
                </a:solidFill>
              </a:rPr>
              <a:t>Data om tillgänglighet finns att tillgå öppet i maskinläsbart och standardiserat format.</a:t>
            </a:r>
          </a:p>
          <a:p>
            <a:pPr marL="0" indent="0">
              <a:buNone/>
            </a:pPr>
            <a:r>
              <a:rPr lang="sv-SE" dirty="0" smtClean="0"/>
              <a:t>Tillgänglighetsinformationen </a:t>
            </a:r>
            <a:r>
              <a:rPr lang="sv-SE" dirty="0"/>
              <a:t>förmedlas mellan aktörerna och vidare via användargränssnitten till användarna. Tillgänglighetsinformationen ska omfatta både statiska data, exempelvis att tillgängliga tjänster finns, och realtidsdata, exempelvis störningsmeddelanden</a:t>
            </a:r>
            <a:r>
              <a:rPr lang="sv-SE" dirty="0" smtClean="0"/>
              <a:t>.</a:t>
            </a:r>
            <a:endParaRPr lang="fi-FI" dirty="0"/>
          </a:p>
          <a:p>
            <a:pPr marL="0" indent="0">
              <a:buNone/>
            </a:pPr>
            <a:endParaRPr lang="en-FI" dirty="0"/>
          </a:p>
        </p:txBody>
      </p:sp>
      <p:sp>
        <p:nvSpPr>
          <p:cNvPr id="5" name="Päivämäärän paikkamerkki 4"/>
          <p:cNvSpPr>
            <a:spLocks noGrp="1"/>
          </p:cNvSpPr>
          <p:nvPr>
            <p:ph type="dt" sz="half" idx="15"/>
          </p:nvPr>
        </p:nvSpPr>
        <p:spPr>
          <a:xfrm>
            <a:off x="1574127" y="6462511"/>
            <a:ext cx="732232" cy="180001"/>
          </a:xfrm>
        </p:spPr>
        <p:txBody>
          <a:bodyPr/>
          <a:lstStyle/>
          <a:p>
            <a:fld id="{4CBB4192-9318-4B3B-B74F-5996198BFC81}" type="datetime1">
              <a:rPr lang="fi-FI" smtClean="0"/>
              <a:pPr/>
              <a:t>26.6.2023</a:t>
            </a:fld>
            <a:endParaRPr lang="fi-FI"/>
          </a:p>
        </p:txBody>
      </p:sp>
      <p:sp>
        <p:nvSpPr>
          <p:cNvPr id="6" name="Alatunnisteen paikkamerkki 5"/>
          <p:cNvSpPr>
            <a:spLocks noGrp="1"/>
          </p:cNvSpPr>
          <p:nvPr>
            <p:ph type="ftr" sz="quarter" idx="16"/>
          </p:nvPr>
        </p:nvSpPr>
        <p:spPr>
          <a:xfrm>
            <a:off x="2327401" y="6462511"/>
            <a:ext cx="4441819" cy="180001"/>
          </a:xfrm>
        </p:spPr>
        <p:txBody>
          <a:bodyPr/>
          <a:lstStyle/>
          <a:p>
            <a:endParaRPr lang="fi-FI" dirty="0"/>
          </a:p>
        </p:txBody>
      </p:sp>
      <p:sp>
        <p:nvSpPr>
          <p:cNvPr id="7" name="Dian numeron paikkamerkki 6"/>
          <p:cNvSpPr>
            <a:spLocks noGrp="1"/>
          </p:cNvSpPr>
          <p:nvPr>
            <p:ph type="sldNum" sz="quarter" idx="17"/>
          </p:nvPr>
        </p:nvSpPr>
        <p:spPr>
          <a:xfrm>
            <a:off x="1233227" y="6462512"/>
            <a:ext cx="323834" cy="180000"/>
          </a:xfrm>
        </p:spPr>
        <p:txBody>
          <a:bodyPr/>
          <a:lstStyle/>
          <a:p>
            <a:fld id="{628F3778-6073-48C0-8E18-EFC09B82139A}" type="slidenum">
              <a:rPr lang="fi-FI" smtClean="0"/>
              <a:pPr/>
              <a:t>11</a:t>
            </a:fld>
            <a:endParaRPr lang="fi-FI"/>
          </a:p>
        </p:txBody>
      </p:sp>
    </p:spTree>
    <p:extLst>
      <p:ext uri="{BB962C8B-B14F-4D97-AF65-F5344CB8AC3E}">
        <p14:creationId xmlns:p14="http://schemas.microsoft.com/office/powerpoint/2010/main" val="4199097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8235BEE-7FE6-422D-9B78-5EBD9C70DF76}"/>
              </a:ext>
            </a:extLst>
          </p:cNvPr>
          <p:cNvSpPr>
            <a:spLocks noGrp="1"/>
          </p:cNvSpPr>
          <p:nvPr>
            <p:ph type="title"/>
          </p:nvPr>
        </p:nvSpPr>
        <p:spPr>
          <a:xfrm>
            <a:off x="539999" y="360000"/>
            <a:ext cx="10063345" cy="574069"/>
          </a:xfrm>
        </p:spPr>
        <p:txBody>
          <a:bodyPr/>
          <a:lstStyle/>
          <a:p>
            <a:r>
              <a:rPr lang="fi-FI" dirty="0" err="1" smtClean="0"/>
              <a:t>Tidsplan</a:t>
            </a:r>
            <a:endParaRPr lang="fi-FI" dirty="0"/>
          </a:p>
        </p:txBody>
      </p:sp>
      <p:sp>
        <p:nvSpPr>
          <p:cNvPr id="4" name="Tekstin paikkamerkki 3">
            <a:extLst>
              <a:ext uri="{FF2B5EF4-FFF2-40B4-BE49-F238E27FC236}">
                <a16:creationId xmlns:a16="http://schemas.microsoft.com/office/drawing/2014/main" id="{8D9938CC-4EA6-48C7-8403-009F891D9923}"/>
              </a:ext>
            </a:extLst>
          </p:cNvPr>
          <p:cNvSpPr>
            <a:spLocks noGrp="1"/>
          </p:cNvSpPr>
          <p:nvPr>
            <p:ph type="body" sz="quarter" idx="14"/>
          </p:nvPr>
        </p:nvSpPr>
        <p:spPr>
          <a:xfrm>
            <a:off x="556961" y="1215780"/>
            <a:ext cx="8856290" cy="1900468"/>
          </a:xfrm>
        </p:spPr>
        <p:txBody>
          <a:bodyPr/>
          <a:lstStyle/>
          <a:p>
            <a:r>
              <a:rPr lang="sv-SE" dirty="0"/>
              <a:t>Arbetet med visionen fortsätter under 2024 genom planering av åtgärderna. Dessutom utnyttjas visionen bl.a. vid uppdateringen av </a:t>
            </a:r>
            <a:r>
              <a:rPr lang="sv-SE" dirty="0" smtClean="0"/>
              <a:t>den trafiksystemplanen (Trafik 12) </a:t>
            </a:r>
            <a:r>
              <a:rPr lang="sv-SE" dirty="0"/>
              <a:t>och vid utarbetandet av eventuella andra åtgärdsprogram</a:t>
            </a:r>
            <a:r>
              <a:rPr lang="sv-SE" dirty="0" smtClean="0"/>
              <a:t>.</a:t>
            </a:r>
          </a:p>
          <a:p>
            <a:endParaRPr lang="fi-FI" dirty="0"/>
          </a:p>
        </p:txBody>
      </p:sp>
      <p:sp>
        <p:nvSpPr>
          <p:cNvPr id="5" name="Päivämäärän paikkamerkki 4">
            <a:extLst>
              <a:ext uri="{FF2B5EF4-FFF2-40B4-BE49-F238E27FC236}">
                <a16:creationId xmlns:a16="http://schemas.microsoft.com/office/drawing/2014/main" id="{287DF808-440A-49EB-AC54-62C385FA09A9}"/>
              </a:ext>
            </a:extLst>
          </p:cNvPr>
          <p:cNvSpPr>
            <a:spLocks noGrp="1"/>
          </p:cNvSpPr>
          <p:nvPr>
            <p:ph type="dt" sz="half" idx="15"/>
          </p:nvPr>
        </p:nvSpPr>
        <p:spPr/>
        <p:txBody>
          <a:bodyPr/>
          <a:lstStyle/>
          <a:p>
            <a:fld id="{4CBB4192-9318-4B3B-B74F-5996198BFC81}" type="datetime1">
              <a:rPr lang="fi-FI" smtClean="0"/>
              <a:t>26.6.2023</a:t>
            </a:fld>
            <a:endParaRPr lang="fi-FI"/>
          </a:p>
        </p:txBody>
      </p:sp>
      <p:sp>
        <p:nvSpPr>
          <p:cNvPr id="6" name="Alatunnisteen paikkamerkki 5">
            <a:extLst>
              <a:ext uri="{FF2B5EF4-FFF2-40B4-BE49-F238E27FC236}">
                <a16:creationId xmlns:a16="http://schemas.microsoft.com/office/drawing/2014/main" id="{A1982171-4C91-4609-A6A2-5868D0A59B8F}"/>
              </a:ext>
            </a:extLst>
          </p:cNvPr>
          <p:cNvSpPr>
            <a:spLocks noGrp="1"/>
          </p:cNvSpPr>
          <p:nvPr>
            <p:ph type="ftr" sz="quarter" idx="16"/>
          </p:nvPr>
        </p:nvSpPr>
        <p:spPr/>
        <p:txBody>
          <a:bodyPr/>
          <a:lstStyle/>
          <a:p>
            <a:endParaRPr lang="fi-FI" dirty="0"/>
          </a:p>
        </p:txBody>
      </p:sp>
      <p:sp>
        <p:nvSpPr>
          <p:cNvPr id="7" name="Dian numeron paikkamerkki 6">
            <a:extLst>
              <a:ext uri="{FF2B5EF4-FFF2-40B4-BE49-F238E27FC236}">
                <a16:creationId xmlns:a16="http://schemas.microsoft.com/office/drawing/2014/main" id="{3F530024-02DE-4013-975E-D7C13D3C3CFE}"/>
              </a:ext>
            </a:extLst>
          </p:cNvPr>
          <p:cNvSpPr>
            <a:spLocks noGrp="1"/>
          </p:cNvSpPr>
          <p:nvPr>
            <p:ph type="sldNum" sz="quarter" idx="17"/>
          </p:nvPr>
        </p:nvSpPr>
        <p:spPr/>
        <p:txBody>
          <a:bodyPr/>
          <a:lstStyle/>
          <a:p>
            <a:fld id="{628F3778-6073-48C0-8E18-EFC09B82139A}" type="slidenum">
              <a:rPr lang="fi-FI" smtClean="0"/>
              <a:pPr/>
              <a:t>12</a:t>
            </a:fld>
            <a:endParaRPr lang="fi-FI"/>
          </a:p>
        </p:txBody>
      </p:sp>
      <p:grpSp>
        <p:nvGrpSpPr>
          <p:cNvPr id="8" name="Ryhmä 7"/>
          <p:cNvGrpSpPr/>
          <p:nvPr/>
        </p:nvGrpSpPr>
        <p:grpSpPr>
          <a:xfrm>
            <a:off x="999915" y="3849124"/>
            <a:ext cx="9888718" cy="2430007"/>
            <a:chOff x="769066" y="1858414"/>
            <a:chExt cx="7416538" cy="1822502"/>
          </a:xfrm>
        </p:grpSpPr>
        <p:sp>
          <p:nvSpPr>
            <p:cNvPr id="9" name="Nuoli oikealle 8"/>
            <p:cNvSpPr/>
            <p:nvPr/>
          </p:nvSpPr>
          <p:spPr>
            <a:xfrm>
              <a:off x="769066" y="2859995"/>
              <a:ext cx="7416538" cy="283366"/>
            </a:xfrm>
            <a:prstGeom prst="rightArrow">
              <a:avLst/>
            </a:prstGeom>
            <a:gradFill flip="none" rotWithShape="1">
              <a:gsLst>
                <a:gs pos="17000">
                  <a:schemeClr val="accent1">
                    <a:lumMod val="93000"/>
                    <a:lumOff val="7000"/>
                  </a:schemeClr>
                </a:gs>
                <a:gs pos="57000">
                  <a:schemeClr val="accent1">
                    <a:lumMod val="45000"/>
                    <a:lumOff val="55000"/>
                  </a:schemeClr>
                </a:gs>
                <a:gs pos="76000">
                  <a:schemeClr val="accent1">
                    <a:lumMod val="45000"/>
                    <a:lumOff val="55000"/>
                  </a:schemeClr>
                </a:gs>
                <a:gs pos="90000">
                  <a:schemeClr val="accent1">
                    <a:lumMod val="30000"/>
                    <a:lumOff val="70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fi-FI" sz="2400">
                <a:solidFill>
                  <a:srgbClr val="FFFFFF"/>
                </a:solidFill>
                <a:latin typeface="Arial"/>
              </a:endParaRPr>
            </a:p>
          </p:txBody>
        </p:sp>
        <p:sp>
          <p:nvSpPr>
            <p:cNvPr id="11" name="Ellipsi 10"/>
            <p:cNvSpPr/>
            <p:nvPr/>
          </p:nvSpPr>
          <p:spPr>
            <a:xfrm>
              <a:off x="1620469" y="2823990"/>
              <a:ext cx="360040" cy="360040"/>
            </a:xfrm>
            <a:prstGeom prst="ellipse">
              <a:avLst/>
            </a:prstGeom>
            <a:solidFill>
              <a:schemeClr val="accent3">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defTabSz="1219170"/>
              <a:endParaRPr lang="fi-FI" sz="2400">
                <a:solidFill>
                  <a:srgbClr val="FFFFFF"/>
                </a:solidFill>
                <a:latin typeface="Arial"/>
              </a:endParaRPr>
            </a:p>
          </p:txBody>
        </p:sp>
        <p:sp>
          <p:nvSpPr>
            <p:cNvPr id="12" name="Ellipsi 11"/>
            <p:cNvSpPr/>
            <p:nvPr/>
          </p:nvSpPr>
          <p:spPr>
            <a:xfrm>
              <a:off x="4209521" y="2824635"/>
              <a:ext cx="360040" cy="360040"/>
            </a:xfrm>
            <a:prstGeom prst="ellipse">
              <a:avLst/>
            </a:prstGeom>
            <a:solidFill>
              <a:schemeClr val="accent3">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defTabSz="1219170"/>
              <a:endParaRPr lang="fi-FI" sz="2400">
                <a:solidFill>
                  <a:srgbClr val="FFFFFF"/>
                </a:solidFill>
                <a:latin typeface="Arial"/>
              </a:endParaRPr>
            </a:p>
          </p:txBody>
        </p:sp>
        <p:sp>
          <p:nvSpPr>
            <p:cNvPr id="14" name="Ellipsi 13"/>
            <p:cNvSpPr/>
            <p:nvPr/>
          </p:nvSpPr>
          <p:spPr>
            <a:xfrm>
              <a:off x="6661988" y="2823990"/>
              <a:ext cx="360040" cy="360040"/>
            </a:xfrm>
            <a:prstGeom prst="ellipse">
              <a:avLst/>
            </a:prstGeom>
            <a:solidFill>
              <a:schemeClr val="accent3">
                <a:lumMod val="75000"/>
              </a:schemeClr>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defTabSz="1219170"/>
              <a:endParaRPr lang="fi-FI" sz="2400">
                <a:solidFill>
                  <a:srgbClr val="FFFFFF"/>
                </a:solidFill>
                <a:latin typeface="Arial"/>
              </a:endParaRPr>
            </a:p>
          </p:txBody>
        </p:sp>
        <p:sp>
          <p:nvSpPr>
            <p:cNvPr id="17" name="Tekstiruutu 16"/>
            <p:cNvSpPr txBox="1"/>
            <p:nvPr/>
          </p:nvSpPr>
          <p:spPr>
            <a:xfrm>
              <a:off x="904862" y="1879620"/>
              <a:ext cx="2022838" cy="761746"/>
            </a:xfrm>
            <a:prstGeom prst="rect">
              <a:avLst/>
            </a:prstGeom>
            <a:noFill/>
          </p:spPr>
          <p:txBody>
            <a:bodyPr wrap="square" rtlCol="0">
              <a:spAutoFit/>
            </a:bodyPr>
            <a:lstStyle/>
            <a:p>
              <a:pPr algn="ctr" defTabSz="1219170"/>
              <a:r>
                <a:rPr lang="fi-FI" sz="2000" b="1" dirty="0" err="1" smtClean="0">
                  <a:solidFill>
                    <a:prstClr val="black">
                      <a:lumMod val="65000"/>
                      <a:lumOff val="35000"/>
                    </a:prstClr>
                  </a:solidFill>
                  <a:latin typeface="Arial"/>
                </a:rPr>
                <a:t>Sommar</a:t>
              </a:r>
              <a:r>
                <a:rPr lang="fi-FI" sz="2000" b="1" dirty="0" smtClean="0">
                  <a:solidFill>
                    <a:prstClr val="black">
                      <a:lumMod val="65000"/>
                      <a:lumOff val="35000"/>
                    </a:prstClr>
                  </a:solidFill>
                  <a:latin typeface="Arial"/>
                </a:rPr>
                <a:t> 2023:</a:t>
              </a:r>
              <a:br>
                <a:rPr lang="fi-FI" sz="2000" b="1" dirty="0" smtClean="0">
                  <a:solidFill>
                    <a:prstClr val="black">
                      <a:lumMod val="65000"/>
                      <a:lumOff val="35000"/>
                    </a:prstClr>
                  </a:solidFill>
                  <a:latin typeface="Arial"/>
                </a:rPr>
              </a:br>
              <a:r>
                <a:rPr lang="fi-FI" sz="2000" b="1" dirty="0" err="1" smtClean="0">
                  <a:solidFill>
                    <a:prstClr val="black">
                      <a:lumMod val="65000"/>
                      <a:lumOff val="35000"/>
                    </a:prstClr>
                  </a:solidFill>
                </a:rPr>
                <a:t>Begäran</a:t>
              </a:r>
              <a:r>
                <a:rPr lang="fi-FI" sz="2000" b="1" dirty="0" smtClean="0">
                  <a:solidFill>
                    <a:prstClr val="black">
                      <a:lumMod val="65000"/>
                      <a:lumOff val="35000"/>
                    </a:prstClr>
                  </a:solidFill>
                </a:rPr>
                <a:t> </a:t>
              </a:r>
              <a:r>
                <a:rPr lang="fi-FI" sz="2000" b="1" dirty="0" err="1" smtClean="0">
                  <a:solidFill>
                    <a:prstClr val="black">
                      <a:lumMod val="65000"/>
                      <a:lumOff val="35000"/>
                    </a:prstClr>
                  </a:solidFill>
                </a:rPr>
                <a:t>om</a:t>
              </a:r>
              <a:r>
                <a:rPr lang="fi-FI" sz="2000" b="1" dirty="0" smtClean="0">
                  <a:solidFill>
                    <a:prstClr val="black">
                      <a:lumMod val="65000"/>
                      <a:lumOff val="35000"/>
                    </a:prstClr>
                  </a:solidFill>
                </a:rPr>
                <a:t> </a:t>
              </a:r>
              <a:r>
                <a:rPr lang="fi-FI" sz="2000" b="1" dirty="0" err="1" smtClean="0">
                  <a:solidFill>
                    <a:prstClr val="black">
                      <a:lumMod val="65000"/>
                      <a:lumOff val="35000"/>
                    </a:prstClr>
                  </a:solidFill>
                </a:rPr>
                <a:t>utlåtande</a:t>
              </a:r>
              <a:endParaRPr lang="fi-FI" sz="2000" b="1" dirty="0" smtClean="0">
                <a:solidFill>
                  <a:prstClr val="black">
                    <a:lumMod val="65000"/>
                    <a:lumOff val="35000"/>
                  </a:prstClr>
                </a:solidFill>
                <a:latin typeface="Arial"/>
              </a:endParaRPr>
            </a:p>
          </p:txBody>
        </p:sp>
        <p:sp>
          <p:nvSpPr>
            <p:cNvPr id="19" name="Tekstiruutu 18"/>
            <p:cNvSpPr txBox="1"/>
            <p:nvPr/>
          </p:nvSpPr>
          <p:spPr>
            <a:xfrm>
              <a:off x="4332146" y="3457826"/>
              <a:ext cx="1074129" cy="223090"/>
            </a:xfrm>
            <a:prstGeom prst="rect">
              <a:avLst/>
            </a:prstGeom>
            <a:noFill/>
          </p:spPr>
          <p:txBody>
            <a:bodyPr wrap="square" rtlCol="0">
              <a:spAutoFit/>
            </a:bodyPr>
            <a:lstStyle/>
            <a:p>
              <a:pPr algn="ctr" defTabSz="1219170"/>
              <a:endParaRPr lang="fi-FI" sz="1333" dirty="0">
                <a:solidFill>
                  <a:prstClr val="black">
                    <a:lumMod val="65000"/>
                    <a:lumOff val="35000"/>
                  </a:prstClr>
                </a:solidFill>
                <a:latin typeface="Arial"/>
              </a:endParaRPr>
            </a:p>
          </p:txBody>
        </p:sp>
        <p:sp>
          <p:nvSpPr>
            <p:cNvPr id="20" name="Tekstiruutu 19"/>
            <p:cNvSpPr txBox="1"/>
            <p:nvPr/>
          </p:nvSpPr>
          <p:spPr>
            <a:xfrm>
              <a:off x="783420" y="2199648"/>
              <a:ext cx="1367102" cy="223090"/>
            </a:xfrm>
            <a:prstGeom prst="rect">
              <a:avLst/>
            </a:prstGeom>
            <a:noFill/>
          </p:spPr>
          <p:txBody>
            <a:bodyPr wrap="square" rtlCol="0">
              <a:spAutoFit/>
            </a:bodyPr>
            <a:lstStyle/>
            <a:p>
              <a:pPr algn="ctr" defTabSz="1219170"/>
              <a:endParaRPr lang="fi-FI" sz="1333" dirty="0">
                <a:solidFill>
                  <a:prstClr val="black"/>
                </a:solidFill>
                <a:latin typeface="Arial"/>
              </a:endParaRPr>
            </a:p>
          </p:txBody>
        </p:sp>
        <p:sp>
          <p:nvSpPr>
            <p:cNvPr id="21" name="Tekstiruutu 20"/>
            <p:cNvSpPr txBox="1"/>
            <p:nvPr/>
          </p:nvSpPr>
          <p:spPr>
            <a:xfrm>
              <a:off x="3398914" y="1858414"/>
              <a:ext cx="1981253" cy="761746"/>
            </a:xfrm>
            <a:prstGeom prst="rect">
              <a:avLst/>
            </a:prstGeom>
            <a:noFill/>
          </p:spPr>
          <p:txBody>
            <a:bodyPr wrap="square" rtlCol="0">
              <a:spAutoFit/>
            </a:bodyPr>
            <a:lstStyle/>
            <a:p>
              <a:pPr algn="ctr" defTabSz="1219170"/>
              <a:r>
                <a:rPr lang="sv-SE" sz="2000" b="1" dirty="0">
                  <a:solidFill>
                    <a:prstClr val="black"/>
                  </a:solidFill>
                </a:rPr>
                <a:t>Hösten 2023:</a:t>
              </a:r>
            </a:p>
            <a:p>
              <a:pPr algn="ctr" defTabSz="1219170"/>
              <a:r>
                <a:rPr lang="sv-SE" sz="2000" b="1" dirty="0">
                  <a:solidFill>
                    <a:prstClr val="black"/>
                  </a:solidFill>
                </a:rPr>
                <a:t>Presentation av visionen</a:t>
              </a:r>
              <a:r>
                <a:rPr lang="fi-FI" sz="2000" dirty="0" smtClean="0">
                  <a:solidFill>
                    <a:prstClr val="black"/>
                  </a:solidFill>
                  <a:latin typeface="Arial"/>
                </a:rPr>
                <a:t> </a:t>
              </a:r>
              <a:endParaRPr lang="fi-FI" sz="2000" dirty="0">
                <a:solidFill>
                  <a:prstClr val="black"/>
                </a:solidFill>
                <a:latin typeface="Arial"/>
              </a:endParaRPr>
            </a:p>
          </p:txBody>
        </p:sp>
      </p:grpSp>
      <p:sp>
        <p:nvSpPr>
          <p:cNvPr id="26" name="Tekstiruutu 25"/>
          <p:cNvSpPr txBox="1"/>
          <p:nvPr/>
        </p:nvSpPr>
        <p:spPr>
          <a:xfrm>
            <a:off x="7776335" y="3726934"/>
            <a:ext cx="2641671" cy="1323439"/>
          </a:xfrm>
          <a:prstGeom prst="rect">
            <a:avLst/>
          </a:prstGeom>
          <a:noFill/>
        </p:spPr>
        <p:txBody>
          <a:bodyPr wrap="square" rtlCol="0">
            <a:spAutoFit/>
          </a:bodyPr>
          <a:lstStyle/>
          <a:p>
            <a:pPr algn="ctr" defTabSz="1219170"/>
            <a:r>
              <a:rPr lang="sv-SE" sz="2000" b="1" dirty="0">
                <a:solidFill>
                  <a:prstClr val="black"/>
                </a:solidFill>
              </a:rPr>
              <a:t>2024:</a:t>
            </a:r>
          </a:p>
          <a:p>
            <a:pPr algn="ctr" defTabSz="1219170"/>
            <a:r>
              <a:rPr lang="sv-SE" sz="2000" b="1" dirty="0">
                <a:solidFill>
                  <a:prstClr val="black"/>
                </a:solidFill>
              </a:rPr>
              <a:t>Fortsatt arbete med visionen,</a:t>
            </a:r>
          </a:p>
          <a:p>
            <a:pPr algn="ctr" defTabSz="1219170"/>
            <a:r>
              <a:rPr lang="sv-SE" sz="2000" b="1" dirty="0">
                <a:solidFill>
                  <a:prstClr val="black"/>
                </a:solidFill>
              </a:rPr>
              <a:t>åtgärder</a:t>
            </a:r>
            <a:r>
              <a:rPr lang="fi-FI" sz="2000" dirty="0" smtClean="0">
                <a:solidFill>
                  <a:prstClr val="black"/>
                </a:solidFill>
                <a:latin typeface="Arial"/>
              </a:rPr>
              <a:t> </a:t>
            </a:r>
            <a:endParaRPr lang="fi-FI" sz="2000" dirty="0">
              <a:solidFill>
                <a:prstClr val="black"/>
              </a:solidFill>
              <a:latin typeface="Arial"/>
            </a:endParaRPr>
          </a:p>
        </p:txBody>
      </p:sp>
    </p:spTree>
    <p:extLst>
      <p:ext uri="{BB962C8B-B14F-4D97-AF65-F5344CB8AC3E}">
        <p14:creationId xmlns:p14="http://schemas.microsoft.com/office/powerpoint/2010/main" val="871851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a:extLst>
              <a:ext uri="{FF2B5EF4-FFF2-40B4-BE49-F238E27FC236}">
                <a16:creationId xmlns:a16="http://schemas.microsoft.com/office/drawing/2014/main" id="{7BED76A1-E7DB-4F6D-84C2-CB59B43A5C87}"/>
              </a:ext>
            </a:extLst>
          </p:cNvPr>
          <p:cNvSpPr>
            <a:spLocks noGrp="1"/>
          </p:cNvSpPr>
          <p:nvPr>
            <p:ph type="pic" sz="quarter" idx="10"/>
          </p:nvPr>
        </p:nvSpPr>
        <p:spPr/>
      </p:sp>
      <p:sp>
        <p:nvSpPr>
          <p:cNvPr id="3" name="Tekstin paikkamerkki 2">
            <a:extLst>
              <a:ext uri="{FF2B5EF4-FFF2-40B4-BE49-F238E27FC236}">
                <a16:creationId xmlns:a16="http://schemas.microsoft.com/office/drawing/2014/main" id="{A47F40C9-F4E9-437D-8C2C-90BBE4161F1F}"/>
              </a:ext>
            </a:extLst>
          </p:cNvPr>
          <p:cNvSpPr>
            <a:spLocks noGrp="1"/>
          </p:cNvSpPr>
          <p:nvPr>
            <p:ph type="body" sz="quarter" idx="11"/>
          </p:nvPr>
        </p:nvSpPr>
        <p:spPr/>
        <p:txBody>
          <a:bodyPr/>
          <a:lstStyle/>
          <a:p>
            <a:endParaRPr lang="fi-FI" dirty="0"/>
          </a:p>
        </p:txBody>
      </p:sp>
      <p:sp>
        <p:nvSpPr>
          <p:cNvPr id="4" name="Suorakulmio 3"/>
          <p:cNvSpPr/>
          <p:nvPr/>
        </p:nvSpPr>
        <p:spPr>
          <a:xfrm>
            <a:off x="6120000" y="2685143"/>
            <a:ext cx="2269257" cy="841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6000" b="1" dirty="0" err="1" smtClean="0">
                <a:solidFill>
                  <a:schemeClr val="tx2"/>
                </a:solidFill>
              </a:rPr>
              <a:t>Tack</a:t>
            </a:r>
            <a:r>
              <a:rPr lang="fi-FI" sz="6000" b="1" dirty="0" smtClean="0">
                <a:solidFill>
                  <a:schemeClr val="tx2"/>
                </a:solidFill>
              </a:rPr>
              <a:t>!</a:t>
            </a:r>
          </a:p>
        </p:txBody>
      </p:sp>
    </p:spTree>
    <p:extLst>
      <p:ext uri="{BB962C8B-B14F-4D97-AF65-F5344CB8AC3E}">
        <p14:creationId xmlns:p14="http://schemas.microsoft.com/office/powerpoint/2010/main" val="346118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l="23134" r="23134"/>
          <a:stretch>
            <a:fillRect/>
          </a:stretch>
        </p:blipFill>
        <p:spPr>
          <a:xfrm>
            <a:off x="7561551" y="0"/>
            <a:ext cx="5535612" cy="6867832"/>
          </a:xfrm>
        </p:spPr>
      </p:pic>
      <p:sp>
        <p:nvSpPr>
          <p:cNvPr id="3" name="Otsikko 2"/>
          <p:cNvSpPr>
            <a:spLocks noGrp="1"/>
          </p:cNvSpPr>
          <p:nvPr>
            <p:ph type="title"/>
          </p:nvPr>
        </p:nvSpPr>
        <p:spPr>
          <a:xfrm>
            <a:off x="539999" y="507138"/>
            <a:ext cx="7021552" cy="972000"/>
          </a:xfrm>
        </p:spPr>
        <p:txBody>
          <a:bodyPr/>
          <a:lstStyle/>
          <a:p>
            <a:r>
              <a:rPr lang="sv-SE" dirty="0"/>
              <a:t>Visionen är en del av den mer omfattande trafiksystemplaneringen 1/2</a:t>
            </a:r>
            <a:endParaRPr lang="fi-FI" dirty="0"/>
          </a:p>
        </p:txBody>
      </p:sp>
      <p:sp>
        <p:nvSpPr>
          <p:cNvPr id="4" name="Tekstin paikkamerkki 3"/>
          <p:cNvSpPr>
            <a:spLocks noGrp="1"/>
          </p:cNvSpPr>
          <p:nvPr>
            <p:ph type="body" sz="quarter" idx="14"/>
          </p:nvPr>
        </p:nvSpPr>
        <p:spPr>
          <a:xfrm>
            <a:off x="540001" y="1779915"/>
            <a:ext cx="7855854" cy="4787140"/>
          </a:xfrm>
        </p:spPr>
        <p:txBody>
          <a:bodyPr/>
          <a:lstStyle/>
          <a:p>
            <a:r>
              <a:rPr lang="sv-SE" sz="2400" dirty="0"/>
              <a:t>Tillgänglighetsvisionen bygger på </a:t>
            </a:r>
            <a:r>
              <a:rPr lang="sv-SE" sz="2400" dirty="0">
                <a:hlinkClick r:id="rId3"/>
              </a:rPr>
              <a:t>den riksomfattande trafiksystemplanen (Trafik 12), </a:t>
            </a:r>
            <a:r>
              <a:rPr lang="sv-SE" sz="2400" dirty="0"/>
              <a:t>som innehåller riktlinjer om åtgärder som ska utveckla tillgängligheten i transportsystemet. </a:t>
            </a:r>
            <a:endParaRPr lang="sv-SE" sz="2400" dirty="0" smtClean="0"/>
          </a:p>
          <a:p>
            <a:r>
              <a:rPr lang="sv-SE" sz="2400" dirty="0" smtClean="0"/>
              <a:t>Enligt </a:t>
            </a:r>
            <a:r>
              <a:rPr lang="sv-SE" sz="2400" dirty="0"/>
              <a:t>planen Trafik 12 ska staten </a:t>
            </a:r>
            <a:r>
              <a:rPr lang="sv-SE" sz="2400" i="1" dirty="0"/>
              <a:t>i samarbete med andra aktörer, särskilt olika befolkningsgrupper, fastställa en vision för trafiksystemets hinderslöshet och digitala trafiktjänsters tillgänglighet och identifiera olika ansvariga aktörers roll för såväl funktionsdugligheten i olika delar av resekedjan som tillgodoseendet av passagerarnas rättigheter</a:t>
            </a:r>
            <a:r>
              <a:rPr lang="sv-SE" sz="2400" dirty="0"/>
              <a:t>. </a:t>
            </a:r>
            <a:endParaRPr lang="fi-FI" dirty="0" smtClean="0"/>
          </a:p>
          <a:p>
            <a:endParaRPr lang="fi-FI" dirty="0" smtClean="0"/>
          </a:p>
        </p:txBody>
      </p:sp>
      <p:sp>
        <p:nvSpPr>
          <p:cNvPr id="5" name="Päivämäärän paikkamerkki 4"/>
          <p:cNvSpPr>
            <a:spLocks noGrp="1"/>
          </p:cNvSpPr>
          <p:nvPr>
            <p:ph type="dt" sz="half" idx="15"/>
          </p:nvPr>
        </p:nvSpPr>
        <p:spPr/>
        <p:txBody>
          <a:bodyPr/>
          <a:lstStyle/>
          <a:p>
            <a:fld id="{4CBB4192-9318-4B3B-B74F-5996198BFC81}" type="datetime1">
              <a:rPr lang="fi-FI" smtClean="0"/>
              <a:t>26.6.2023</a:t>
            </a:fld>
            <a:endParaRPr lang="fi-FI"/>
          </a:p>
        </p:txBody>
      </p:sp>
      <p:sp>
        <p:nvSpPr>
          <p:cNvPr id="6" name="Alatunnisteen paikkamerkki 5"/>
          <p:cNvSpPr>
            <a:spLocks noGrp="1"/>
          </p:cNvSpPr>
          <p:nvPr>
            <p:ph type="ftr" sz="quarter" idx="16"/>
          </p:nvPr>
        </p:nvSpPr>
        <p:spPr/>
        <p:txBody>
          <a:bodyPr/>
          <a:lstStyle/>
          <a:p>
            <a:endParaRPr lang="fi-FI" dirty="0"/>
          </a:p>
        </p:txBody>
      </p:sp>
      <p:sp>
        <p:nvSpPr>
          <p:cNvPr id="7" name="Dian numeron paikkamerkki 6"/>
          <p:cNvSpPr>
            <a:spLocks noGrp="1"/>
          </p:cNvSpPr>
          <p:nvPr>
            <p:ph type="sldNum" sz="quarter" idx="17"/>
          </p:nvPr>
        </p:nvSpPr>
        <p:spPr/>
        <p:txBody>
          <a:bodyPr/>
          <a:lstStyle/>
          <a:p>
            <a:fld id="{628F3778-6073-48C0-8E18-EFC09B82139A}" type="slidenum">
              <a:rPr lang="fi-FI" smtClean="0"/>
              <a:pPr/>
              <a:t>2</a:t>
            </a:fld>
            <a:endParaRPr lang="fi-FI"/>
          </a:p>
        </p:txBody>
      </p:sp>
      <p:pic>
        <p:nvPicPr>
          <p:cNvPr id="10" name="Kuvan paikkamerkki 7" title="Man med rullstol på tåget"/>
          <p:cNvPicPr>
            <a:picLocks noChangeAspect="1"/>
          </p:cNvPicPr>
          <p:nvPr/>
        </p:nvPicPr>
        <p:blipFill>
          <a:blip r:embed="rId4" cstate="hqprint">
            <a:extLst>
              <a:ext uri="{28A0092B-C50C-407E-A947-70E740481C1C}">
                <a14:useLocalDpi xmlns:a14="http://schemas.microsoft.com/office/drawing/2010/main" val="0"/>
              </a:ext>
            </a:extLst>
          </a:blip>
          <a:srcRect l="23900" r="23900"/>
          <a:stretch>
            <a:fillRect/>
          </a:stretch>
        </p:blipFill>
        <p:spPr>
          <a:xfrm>
            <a:off x="7561551" y="0"/>
            <a:ext cx="5535612" cy="6867832"/>
          </a:xfrm>
          <a:custGeom>
            <a:avLst/>
            <a:gdLst>
              <a:gd name="connsiteX0" fmla="*/ 0 w 5535612"/>
              <a:gd name="connsiteY0" fmla="*/ 0 h 6858000"/>
              <a:gd name="connsiteX1" fmla="*/ 5535612 w 5535612"/>
              <a:gd name="connsiteY1" fmla="*/ 0 h 6858000"/>
              <a:gd name="connsiteX2" fmla="*/ 5535612 w 5535612"/>
              <a:gd name="connsiteY2" fmla="*/ 6858000 h 6858000"/>
              <a:gd name="connsiteX3" fmla="*/ 0 w 5535612"/>
              <a:gd name="connsiteY3" fmla="*/ 6858000 h 6858000"/>
              <a:gd name="connsiteX4" fmla="*/ 0 w 5535612"/>
              <a:gd name="connsiteY4" fmla="*/ 0 h 6858000"/>
              <a:gd name="connsiteX0" fmla="*/ 0 w 5535612"/>
              <a:gd name="connsiteY0" fmla="*/ 0 h 6867832"/>
              <a:gd name="connsiteX1" fmla="*/ 5535612 w 5535612"/>
              <a:gd name="connsiteY1" fmla="*/ 0 h 6867832"/>
              <a:gd name="connsiteX2" fmla="*/ 5535612 w 5535612"/>
              <a:gd name="connsiteY2" fmla="*/ 6858000 h 6867832"/>
              <a:gd name="connsiteX3" fmla="*/ 2674375 w 5535612"/>
              <a:gd name="connsiteY3" fmla="*/ 6867832 h 6867832"/>
              <a:gd name="connsiteX4" fmla="*/ 0 w 5535612"/>
              <a:gd name="connsiteY4" fmla="*/ 0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5612" h="6867832">
                <a:moveTo>
                  <a:pt x="0" y="0"/>
                </a:moveTo>
                <a:lnTo>
                  <a:pt x="5535612" y="0"/>
                </a:lnTo>
                <a:lnTo>
                  <a:pt x="5535612" y="6858000"/>
                </a:lnTo>
                <a:lnTo>
                  <a:pt x="2674375" y="6867832"/>
                </a:lnTo>
                <a:lnTo>
                  <a:pt x="0" y="0"/>
                </a:lnTo>
                <a:close/>
              </a:path>
            </a:pathLst>
          </a:custGeom>
          <a:solidFill>
            <a:schemeClr val="lt1"/>
          </a:solidFill>
          <a:ln w="12700" cap="flat" cmpd="sng" algn="ctr">
            <a:noFill/>
            <a:prstDash val="solid"/>
            <a:miter lim="800000"/>
          </a:ln>
          <a:effectLst/>
        </p:spPr>
      </p:pic>
    </p:spTree>
    <p:extLst>
      <p:ext uri="{BB962C8B-B14F-4D97-AF65-F5344CB8AC3E}">
        <p14:creationId xmlns:p14="http://schemas.microsoft.com/office/powerpoint/2010/main" val="4215777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l="23134" r="23134"/>
          <a:stretch>
            <a:fillRect/>
          </a:stretch>
        </p:blipFill>
        <p:spPr>
          <a:xfrm>
            <a:off x="7561551" y="0"/>
            <a:ext cx="5535612" cy="6867832"/>
          </a:xfrm>
        </p:spPr>
      </p:pic>
      <p:sp>
        <p:nvSpPr>
          <p:cNvPr id="3" name="Otsikko 2"/>
          <p:cNvSpPr>
            <a:spLocks noGrp="1"/>
          </p:cNvSpPr>
          <p:nvPr>
            <p:ph type="title"/>
          </p:nvPr>
        </p:nvSpPr>
        <p:spPr>
          <a:xfrm>
            <a:off x="540001" y="507138"/>
            <a:ext cx="7355772" cy="972000"/>
          </a:xfrm>
        </p:spPr>
        <p:txBody>
          <a:bodyPr/>
          <a:lstStyle/>
          <a:p>
            <a:r>
              <a:rPr lang="sv-SE" dirty="0"/>
              <a:t>Visionen är en del av den mer omfattande trafiksystemplaneringen </a:t>
            </a:r>
            <a:r>
              <a:rPr lang="sv-SE" dirty="0" smtClean="0"/>
              <a:t>2/2</a:t>
            </a:r>
            <a:endParaRPr lang="fi-FI" dirty="0"/>
          </a:p>
        </p:txBody>
      </p:sp>
      <p:sp>
        <p:nvSpPr>
          <p:cNvPr id="4" name="Tekstin paikkamerkki 3"/>
          <p:cNvSpPr>
            <a:spLocks noGrp="1"/>
          </p:cNvSpPr>
          <p:nvPr>
            <p:ph type="body" sz="quarter" idx="14"/>
          </p:nvPr>
        </p:nvSpPr>
        <p:spPr>
          <a:xfrm>
            <a:off x="540001" y="1779915"/>
            <a:ext cx="7855854" cy="4787140"/>
          </a:xfrm>
        </p:spPr>
        <p:txBody>
          <a:bodyPr/>
          <a:lstStyle/>
          <a:p>
            <a:r>
              <a:rPr lang="sv-SE" sz="2400" dirty="0" smtClean="0"/>
              <a:t>Som ett led i genomförandet av Trafik 12 inrättades en tillgänglighetsarbetsgrupp med uppgiften att genomföra tillgänglighetsåtgärderna i planen</a:t>
            </a:r>
          </a:p>
          <a:p>
            <a:r>
              <a:rPr lang="sv-SE" sz="2400" dirty="0" smtClean="0"/>
              <a:t>Hösten 2022 publicerades utredningen</a:t>
            </a:r>
            <a:r>
              <a:rPr lang="sv-SE" sz="2400" dirty="0" smtClean="0">
                <a:hlinkClick r:id="rId3"/>
              </a:rPr>
              <a:t> </a:t>
            </a:r>
            <a:r>
              <a:rPr lang="sv-SE" sz="2400" dirty="0" err="1" smtClean="0">
                <a:hlinkClick r:id="rId3"/>
              </a:rPr>
              <a:t>Matkaketjudemo</a:t>
            </a:r>
            <a:r>
              <a:rPr lang="sv-SE" sz="2400" dirty="0" smtClean="0">
                <a:hlinkClick r:id="rId3"/>
              </a:rPr>
              <a:t> (på finska)</a:t>
            </a:r>
            <a:r>
              <a:rPr lang="sv-SE" sz="2400" dirty="0" smtClean="0"/>
              <a:t> som en del av arbetsgruppens arbete. I utredningen testade passagerare med olika typer av funktionsnedsättningar resekedjan i kollektivtrafiken och bokningen av resor. Flera tillgänglighetsbrister upptäcktes i resekedjorna, både i samband med reseförberedelserna och under själva resan. </a:t>
            </a:r>
            <a:endParaRPr lang="fi-FI" sz="2400" dirty="0" smtClean="0"/>
          </a:p>
          <a:p>
            <a:endParaRPr lang="fi-FI" dirty="0" smtClean="0"/>
          </a:p>
          <a:p>
            <a:endParaRPr lang="fi-FI" dirty="0" smtClean="0"/>
          </a:p>
        </p:txBody>
      </p:sp>
      <p:sp>
        <p:nvSpPr>
          <p:cNvPr id="5" name="Päivämäärän paikkamerkki 4"/>
          <p:cNvSpPr>
            <a:spLocks noGrp="1"/>
          </p:cNvSpPr>
          <p:nvPr>
            <p:ph type="dt" sz="half" idx="15"/>
          </p:nvPr>
        </p:nvSpPr>
        <p:spPr/>
        <p:txBody>
          <a:bodyPr/>
          <a:lstStyle/>
          <a:p>
            <a:fld id="{4CBB4192-9318-4B3B-B74F-5996198BFC81}" type="datetime1">
              <a:rPr lang="fi-FI" smtClean="0"/>
              <a:t>26.6.2023</a:t>
            </a:fld>
            <a:endParaRPr lang="fi-FI"/>
          </a:p>
        </p:txBody>
      </p:sp>
      <p:sp>
        <p:nvSpPr>
          <p:cNvPr id="6" name="Alatunnisteen paikkamerkki 5"/>
          <p:cNvSpPr>
            <a:spLocks noGrp="1"/>
          </p:cNvSpPr>
          <p:nvPr>
            <p:ph type="ftr" sz="quarter" idx="16"/>
          </p:nvPr>
        </p:nvSpPr>
        <p:spPr/>
        <p:txBody>
          <a:bodyPr/>
          <a:lstStyle/>
          <a:p>
            <a:endParaRPr lang="fi-FI" dirty="0"/>
          </a:p>
        </p:txBody>
      </p:sp>
      <p:sp>
        <p:nvSpPr>
          <p:cNvPr id="7" name="Dian numeron paikkamerkki 6"/>
          <p:cNvSpPr>
            <a:spLocks noGrp="1"/>
          </p:cNvSpPr>
          <p:nvPr>
            <p:ph type="sldNum" sz="quarter" idx="17"/>
          </p:nvPr>
        </p:nvSpPr>
        <p:spPr/>
        <p:txBody>
          <a:bodyPr/>
          <a:lstStyle/>
          <a:p>
            <a:fld id="{628F3778-6073-48C0-8E18-EFC09B82139A}" type="slidenum">
              <a:rPr lang="fi-FI" smtClean="0"/>
              <a:pPr/>
              <a:t>3</a:t>
            </a:fld>
            <a:endParaRPr lang="fi-FI"/>
          </a:p>
        </p:txBody>
      </p:sp>
      <p:pic>
        <p:nvPicPr>
          <p:cNvPr id="9" name="Kuvan paikkamerkki 7" title="Kvinnan bläddrar i tabletten på bussen"/>
          <p:cNvPicPr>
            <a:picLocks noChangeAspect="1"/>
          </p:cNvPicPr>
          <p:nvPr/>
        </p:nvPicPr>
        <p:blipFill>
          <a:blip r:embed="rId4" cstate="hqprint">
            <a:extLst>
              <a:ext uri="{28A0092B-C50C-407E-A947-70E740481C1C}">
                <a14:useLocalDpi xmlns:a14="http://schemas.microsoft.com/office/drawing/2010/main" val="0"/>
              </a:ext>
            </a:extLst>
          </a:blip>
          <a:srcRect l="23131" r="23131"/>
          <a:stretch>
            <a:fillRect/>
          </a:stretch>
        </p:blipFill>
        <p:spPr>
          <a:xfrm>
            <a:off x="7561551" y="0"/>
            <a:ext cx="5535612" cy="6867832"/>
          </a:xfrm>
          <a:custGeom>
            <a:avLst/>
            <a:gdLst>
              <a:gd name="connsiteX0" fmla="*/ 0 w 5535612"/>
              <a:gd name="connsiteY0" fmla="*/ 0 h 6858000"/>
              <a:gd name="connsiteX1" fmla="*/ 5535612 w 5535612"/>
              <a:gd name="connsiteY1" fmla="*/ 0 h 6858000"/>
              <a:gd name="connsiteX2" fmla="*/ 5535612 w 5535612"/>
              <a:gd name="connsiteY2" fmla="*/ 6858000 h 6858000"/>
              <a:gd name="connsiteX3" fmla="*/ 0 w 5535612"/>
              <a:gd name="connsiteY3" fmla="*/ 6858000 h 6858000"/>
              <a:gd name="connsiteX4" fmla="*/ 0 w 5535612"/>
              <a:gd name="connsiteY4" fmla="*/ 0 h 6858000"/>
              <a:gd name="connsiteX0" fmla="*/ 0 w 5535612"/>
              <a:gd name="connsiteY0" fmla="*/ 0 h 6867832"/>
              <a:gd name="connsiteX1" fmla="*/ 5535612 w 5535612"/>
              <a:gd name="connsiteY1" fmla="*/ 0 h 6867832"/>
              <a:gd name="connsiteX2" fmla="*/ 5535612 w 5535612"/>
              <a:gd name="connsiteY2" fmla="*/ 6858000 h 6867832"/>
              <a:gd name="connsiteX3" fmla="*/ 2674375 w 5535612"/>
              <a:gd name="connsiteY3" fmla="*/ 6867832 h 6867832"/>
              <a:gd name="connsiteX4" fmla="*/ 0 w 5535612"/>
              <a:gd name="connsiteY4" fmla="*/ 0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5612" h="6867832">
                <a:moveTo>
                  <a:pt x="0" y="0"/>
                </a:moveTo>
                <a:lnTo>
                  <a:pt x="5535612" y="0"/>
                </a:lnTo>
                <a:lnTo>
                  <a:pt x="5535612" y="6858000"/>
                </a:lnTo>
                <a:lnTo>
                  <a:pt x="2674375" y="6867832"/>
                </a:lnTo>
                <a:lnTo>
                  <a:pt x="0" y="0"/>
                </a:lnTo>
                <a:close/>
              </a:path>
            </a:pathLst>
          </a:custGeom>
          <a:solidFill>
            <a:schemeClr val="lt1"/>
          </a:solidFill>
          <a:ln w="12700" cap="flat" cmpd="sng" algn="ctr">
            <a:noFill/>
            <a:prstDash val="solid"/>
            <a:miter lim="800000"/>
          </a:ln>
          <a:effectLst/>
        </p:spPr>
      </p:pic>
    </p:spTree>
    <p:extLst>
      <p:ext uri="{BB962C8B-B14F-4D97-AF65-F5344CB8AC3E}">
        <p14:creationId xmlns:p14="http://schemas.microsoft.com/office/powerpoint/2010/main" val="1600157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uva 3" descr="En vision skriven inuti en cirkel. Visionsfrasen är visionens huvudbudskap och lyder så här:&#10;&#10;var och en kan planera och genomföra sin önskade resa smidigt, säkert och självständigt"/>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4684"/>
          </a:xfrm>
          <a:prstGeom prst="rect">
            <a:avLst/>
          </a:prstGeom>
          <a:noFill/>
          <a:ln>
            <a:noFill/>
          </a:ln>
        </p:spPr>
      </p:pic>
    </p:spTree>
    <p:extLst>
      <p:ext uri="{BB962C8B-B14F-4D97-AF65-F5344CB8AC3E}">
        <p14:creationId xmlns:p14="http://schemas.microsoft.com/office/powerpoint/2010/main" val="2300175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Kuva 4" descr="I omkretsen av tillgänglighetsvisionen finns fyra cirklar som beskriver värdena för genomförandet av visionen. Dessa fyra värden är användarupplevelse, samarbete, en tillgänglig resekedja och mångsinnlighet.&#10;&#10;En tillgänglig resekedja&#10;Kollektivtrafikens tillgänglighet ska omfatta hela resekedjan från avgångsorten till bestämmelseorten. En tillgänglig resekedja uppstår när resenären kan planera och genomföra en resa som omfattar flera olika färdsätt.&#10;&#10;Mångsinnlighet&#10;Mångsinnlighet innebär att tjänsterna och den information som tillhandahålls kan utnyttjas med minst två olika sinnen. Mångsinnet gör det möjligt att ta emot information på det sätt som lämpar sig för varje användares behov.&#10;&#10;Användarupplevelse&#10;Utvecklingen av trafiksystemets olika delområden sker före användarnas behov. Det är viktigt att erfarenhetsexperter utnyttjas och involveras i alla skeden av planeringen. Vid planeringen ska man beakta behoven hos minst fyra olika specialgrupper: rörelsehindrade, syn- och hörselskadade och lättanvända användare.&#10;&#10;Samarbete&#10;Främjandet av tillgängligheten baserar sig på samarbete mellan olika aktörer i god anda. Samarbetet bedrivs av olika aktörer inom förvaltningsområdet, såsom ministeriet och ämbetsverken, kommunerna, tjänsteleverantörerna och användarna. I olika utvecklingsprojekt samarbetar alla aktörer som är relevanta med tanke på projektet."/>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42"/>
            <a:ext cx="12186066" cy="6861341"/>
          </a:xfrm>
          <a:prstGeom prst="rect">
            <a:avLst/>
          </a:prstGeom>
          <a:noFill/>
          <a:ln>
            <a:noFill/>
          </a:ln>
        </p:spPr>
      </p:pic>
    </p:spTree>
    <p:extLst>
      <p:ext uri="{BB962C8B-B14F-4D97-AF65-F5344CB8AC3E}">
        <p14:creationId xmlns:p14="http://schemas.microsoft.com/office/powerpoint/2010/main" val="9273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uva 3" descr="Med delområden avses konkret sådana delområden i trafiksystemet som det är viktigt att utveckla för att förbättra tillgängligheten och tillgängligheten i trafiken.&#10;&#10;Transportinfrastruktur: Gångvägar, förbindelseleder och knutpunkter, kajområden, belysning, skyltar och passagerarinformation, infrastrukturarrangemang för terminaltrafik och parkering samt infrastruktur för automatisering.&#10;&#10;Mobilitetstjänster: fysiska och digitala transporttjänster, bl.a. biljettköp, biljettbetalning och ruttplanering. Passagerarinformation (vägledning, störningsinformation), assistans, parkeringstjänster och tillhörande särskilda rättigheter. Tillgången till tjänster (t.ex. riksomfattande tillgång till tillgängliga kollektivtrafiktjänster och taxitjänster)&#10;&#10;Tillgänglighetsinformation: information till resenärer om tillgängligheten till infrastruktur, materiel och tjänster och tillgängligheten till denna information. Information om infrastrukturens, materielens och tjänsternas tillgänglighet som delas mellan aktörerna inom transportsektorn" title="De delområden i trafiksystemet som visionen gäll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417546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uva 3" descr="såsom förklarats tidigare" title="Visionens förklarande text"/>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77"/>
            <a:ext cx="12192000" cy="6860277"/>
          </a:xfrm>
          <a:prstGeom prst="rect">
            <a:avLst/>
          </a:prstGeom>
          <a:noFill/>
          <a:ln>
            <a:noFill/>
          </a:ln>
        </p:spPr>
      </p:pic>
    </p:spTree>
    <p:extLst>
      <p:ext uri="{BB962C8B-B14F-4D97-AF65-F5344CB8AC3E}">
        <p14:creationId xmlns:p14="http://schemas.microsoft.com/office/powerpoint/2010/main" val="2598962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539750" y="360363"/>
            <a:ext cx="11088688" cy="971550"/>
          </a:xfrm>
        </p:spPr>
        <p:txBody>
          <a:bodyPr/>
          <a:lstStyle/>
          <a:p>
            <a:r>
              <a:rPr lang="fi-FI" dirty="0" err="1"/>
              <a:t>Målförslag</a:t>
            </a:r>
            <a:r>
              <a:rPr lang="fi-FI" dirty="0"/>
              <a:t>: </a:t>
            </a:r>
            <a:r>
              <a:rPr lang="fi-FI" dirty="0" err="1"/>
              <a:t>transportinfrastruktur</a:t>
            </a:r>
            <a:r>
              <a:rPr lang="fi-FI" dirty="0"/>
              <a:t> </a:t>
            </a:r>
          </a:p>
        </p:txBody>
      </p:sp>
      <p:sp>
        <p:nvSpPr>
          <p:cNvPr id="4" name="Tekstin paikkamerkki 3"/>
          <p:cNvSpPr>
            <a:spLocks noGrp="1"/>
          </p:cNvSpPr>
          <p:nvPr>
            <p:ph type="body" sz="quarter" idx="13"/>
          </p:nvPr>
        </p:nvSpPr>
        <p:spPr>
          <a:xfrm>
            <a:off x="539750" y="1692275"/>
            <a:ext cx="5219700" cy="4351338"/>
          </a:xfrm>
        </p:spPr>
        <p:txBody>
          <a:bodyPr/>
          <a:lstStyle/>
          <a:p>
            <a:pPr marL="0" indent="0">
              <a:buNone/>
            </a:pPr>
            <a:r>
              <a:rPr lang="fi-FI" b="1" dirty="0">
                <a:solidFill>
                  <a:schemeClr val="tx2"/>
                </a:solidFill>
              </a:rPr>
              <a:t>1. </a:t>
            </a:r>
            <a:r>
              <a:rPr lang="sv-SE" b="1" dirty="0">
                <a:solidFill>
                  <a:schemeClr val="tx2"/>
                </a:solidFill>
              </a:rPr>
              <a:t>Transportinfrastrukturen är tillgänglig och till nytta för alla människor.</a:t>
            </a:r>
          </a:p>
          <a:p>
            <a:pPr marL="0" indent="0">
              <a:buNone/>
            </a:pPr>
            <a:r>
              <a:rPr lang="fi-FI" dirty="0" err="1"/>
              <a:t>När</a:t>
            </a:r>
            <a:r>
              <a:rPr lang="fi-FI" dirty="0"/>
              <a:t> </a:t>
            </a:r>
            <a:r>
              <a:rPr lang="fi-FI" dirty="0" err="1"/>
              <a:t>ny</a:t>
            </a:r>
            <a:r>
              <a:rPr lang="fi-FI" dirty="0"/>
              <a:t> </a:t>
            </a:r>
            <a:r>
              <a:rPr lang="fi-FI" dirty="0" err="1"/>
              <a:t>infrastruktur</a:t>
            </a:r>
            <a:r>
              <a:rPr lang="fi-FI" dirty="0"/>
              <a:t> </a:t>
            </a:r>
            <a:r>
              <a:rPr lang="fi-FI" dirty="0" err="1"/>
              <a:t>byggs</a:t>
            </a:r>
            <a:r>
              <a:rPr lang="fi-FI" dirty="0"/>
              <a:t> </a:t>
            </a:r>
            <a:r>
              <a:rPr lang="fi-FI" dirty="0" err="1"/>
              <a:t>eller</a:t>
            </a:r>
            <a:r>
              <a:rPr lang="fi-FI" dirty="0"/>
              <a:t> </a:t>
            </a:r>
            <a:r>
              <a:rPr lang="fi-FI" dirty="0" err="1"/>
              <a:t>befintlig</a:t>
            </a:r>
            <a:r>
              <a:rPr lang="fi-FI" dirty="0"/>
              <a:t> </a:t>
            </a:r>
            <a:r>
              <a:rPr lang="fi-FI" dirty="0" err="1"/>
              <a:t>infrastruktur</a:t>
            </a:r>
            <a:r>
              <a:rPr lang="fi-FI" dirty="0"/>
              <a:t> </a:t>
            </a:r>
            <a:r>
              <a:rPr lang="fi-FI" dirty="0" err="1"/>
              <a:t>förnyas</a:t>
            </a:r>
            <a:r>
              <a:rPr lang="fi-FI" dirty="0"/>
              <a:t> </a:t>
            </a:r>
            <a:r>
              <a:rPr lang="fi-FI" dirty="0" err="1"/>
              <a:t>görs</a:t>
            </a:r>
            <a:r>
              <a:rPr lang="fi-FI" dirty="0"/>
              <a:t> </a:t>
            </a:r>
            <a:r>
              <a:rPr lang="fi-FI" dirty="0" err="1"/>
              <a:t>det</a:t>
            </a:r>
            <a:r>
              <a:rPr lang="fi-FI" dirty="0"/>
              <a:t> </a:t>
            </a:r>
            <a:r>
              <a:rPr lang="fi-FI" dirty="0" err="1"/>
              <a:t>med</a:t>
            </a:r>
            <a:r>
              <a:rPr lang="fi-FI" dirty="0"/>
              <a:t> </a:t>
            </a:r>
            <a:r>
              <a:rPr lang="fi-FI" dirty="0" err="1"/>
              <a:t>tillgängligheten</a:t>
            </a:r>
            <a:r>
              <a:rPr lang="fi-FI" dirty="0"/>
              <a:t> i </a:t>
            </a:r>
            <a:r>
              <a:rPr lang="fi-FI" dirty="0" err="1"/>
              <a:t>åtanke</a:t>
            </a:r>
            <a:r>
              <a:rPr lang="fi-FI" dirty="0"/>
              <a:t>. </a:t>
            </a:r>
            <a:r>
              <a:rPr lang="fi-FI" dirty="0" err="1"/>
              <a:t>Tillgänglig</a:t>
            </a:r>
            <a:r>
              <a:rPr lang="fi-FI" dirty="0"/>
              <a:t> </a:t>
            </a:r>
            <a:r>
              <a:rPr lang="fi-FI" dirty="0" err="1"/>
              <a:t>infrastruktur</a:t>
            </a:r>
            <a:r>
              <a:rPr lang="fi-FI" dirty="0"/>
              <a:t> </a:t>
            </a:r>
            <a:r>
              <a:rPr lang="fi-FI" dirty="0" err="1"/>
              <a:t>är</a:t>
            </a:r>
            <a:r>
              <a:rPr lang="fi-FI" dirty="0"/>
              <a:t> </a:t>
            </a:r>
            <a:r>
              <a:rPr lang="fi-FI" dirty="0" err="1"/>
              <a:t>trygg</a:t>
            </a:r>
            <a:r>
              <a:rPr lang="fi-FI" dirty="0"/>
              <a:t> </a:t>
            </a:r>
            <a:r>
              <a:rPr lang="fi-FI" dirty="0" err="1"/>
              <a:t>infrastruktur</a:t>
            </a:r>
            <a:r>
              <a:rPr lang="fi-FI" dirty="0"/>
              <a:t>. En </a:t>
            </a:r>
            <a:r>
              <a:rPr lang="fi-FI" dirty="0" err="1"/>
              <a:t>framtidssäkrad</a:t>
            </a:r>
            <a:r>
              <a:rPr lang="fi-FI" dirty="0"/>
              <a:t> </a:t>
            </a:r>
            <a:r>
              <a:rPr lang="fi-FI" dirty="0" err="1"/>
              <a:t>infrastruktur</a:t>
            </a:r>
            <a:r>
              <a:rPr lang="fi-FI" dirty="0"/>
              <a:t> </a:t>
            </a:r>
            <a:r>
              <a:rPr lang="fi-FI" dirty="0" err="1"/>
              <a:t>säkerställer</a:t>
            </a:r>
            <a:r>
              <a:rPr lang="fi-FI" dirty="0"/>
              <a:t> en </a:t>
            </a:r>
            <a:r>
              <a:rPr lang="fi-FI" dirty="0" err="1"/>
              <a:t>smidig</a:t>
            </a:r>
            <a:r>
              <a:rPr lang="fi-FI" dirty="0"/>
              <a:t> </a:t>
            </a:r>
            <a:r>
              <a:rPr lang="fi-FI" dirty="0" err="1"/>
              <a:t>vardag</a:t>
            </a:r>
            <a:r>
              <a:rPr lang="fi-FI" dirty="0"/>
              <a:t> </a:t>
            </a:r>
            <a:r>
              <a:rPr lang="fi-FI" dirty="0" err="1"/>
              <a:t>såväl</a:t>
            </a:r>
            <a:r>
              <a:rPr lang="fi-FI" dirty="0"/>
              <a:t> </a:t>
            </a:r>
            <a:r>
              <a:rPr lang="fi-FI" dirty="0" err="1"/>
              <a:t>på</a:t>
            </a:r>
            <a:r>
              <a:rPr lang="fi-FI" dirty="0"/>
              <a:t> </a:t>
            </a:r>
            <a:r>
              <a:rPr lang="fi-FI" dirty="0" err="1"/>
              <a:t>gång</a:t>
            </a:r>
            <a:r>
              <a:rPr lang="fi-FI" dirty="0"/>
              <a:t>- </a:t>
            </a:r>
            <a:r>
              <a:rPr lang="fi-FI" dirty="0" err="1"/>
              <a:t>och</a:t>
            </a:r>
            <a:r>
              <a:rPr lang="fi-FI" dirty="0"/>
              <a:t> </a:t>
            </a:r>
            <a:r>
              <a:rPr lang="fi-FI" dirty="0" err="1"/>
              <a:t>trafikleder</a:t>
            </a:r>
            <a:r>
              <a:rPr lang="fi-FI" dirty="0"/>
              <a:t> </a:t>
            </a:r>
            <a:r>
              <a:rPr lang="fi-FI" dirty="0" err="1"/>
              <a:t>som</a:t>
            </a:r>
            <a:r>
              <a:rPr lang="fi-FI" dirty="0"/>
              <a:t> i </a:t>
            </a:r>
            <a:r>
              <a:rPr lang="fi-FI" dirty="0" err="1"/>
              <a:t>kollektivtrafiken</a:t>
            </a:r>
            <a:r>
              <a:rPr lang="fi-FI" dirty="0"/>
              <a:t> </a:t>
            </a:r>
            <a:r>
              <a:rPr lang="fi-FI" dirty="0" err="1"/>
              <a:t>och</a:t>
            </a:r>
            <a:r>
              <a:rPr lang="fi-FI" dirty="0"/>
              <a:t> </a:t>
            </a:r>
            <a:r>
              <a:rPr lang="fi-FI" dirty="0" err="1"/>
              <a:t>med</a:t>
            </a:r>
            <a:r>
              <a:rPr lang="fi-FI" dirty="0"/>
              <a:t> </a:t>
            </a:r>
            <a:r>
              <a:rPr lang="fi-FI" dirty="0" err="1"/>
              <a:t>egen</a:t>
            </a:r>
            <a:r>
              <a:rPr lang="fi-FI" dirty="0"/>
              <a:t> </a:t>
            </a:r>
            <a:r>
              <a:rPr lang="fi-FI" dirty="0" err="1"/>
              <a:t>bil</a:t>
            </a:r>
            <a:r>
              <a:rPr lang="fi-FI" dirty="0"/>
              <a:t>. </a:t>
            </a:r>
            <a:r>
              <a:rPr lang="fi-FI" dirty="0" err="1"/>
              <a:t>Tillgänglig</a:t>
            </a:r>
            <a:r>
              <a:rPr lang="fi-FI" dirty="0"/>
              <a:t> </a:t>
            </a:r>
            <a:r>
              <a:rPr lang="fi-FI" dirty="0" err="1"/>
              <a:t>parkering</a:t>
            </a:r>
            <a:r>
              <a:rPr lang="fi-FI" dirty="0"/>
              <a:t> </a:t>
            </a:r>
            <a:r>
              <a:rPr lang="fi-FI" dirty="0" err="1"/>
              <a:t>och</a:t>
            </a:r>
            <a:r>
              <a:rPr lang="fi-FI" dirty="0"/>
              <a:t> </a:t>
            </a:r>
            <a:r>
              <a:rPr lang="fi-FI" dirty="0" err="1"/>
              <a:t>laddning</a:t>
            </a:r>
            <a:r>
              <a:rPr lang="fi-FI" dirty="0"/>
              <a:t> av </a:t>
            </a:r>
            <a:r>
              <a:rPr lang="fi-FI" dirty="0" err="1"/>
              <a:t>elbilar</a:t>
            </a:r>
            <a:r>
              <a:rPr lang="fi-FI" dirty="0"/>
              <a:t> </a:t>
            </a:r>
            <a:r>
              <a:rPr lang="fi-FI" dirty="0" err="1"/>
              <a:t>ska</a:t>
            </a:r>
            <a:r>
              <a:rPr lang="fi-FI" dirty="0"/>
              <a:t> vara </a:t>
            </a:r>
            <a:r>
              <a:rPr lang="fi-FI" dirty="0" err="1"/>
              <a:t>möjlig</a:t>
            </a:r>
            <a:r>
              <a:rPr lang="fi-FI" dirty="0"/>
              <a:t> </a:t>
            </a:r>
            <a:r>
              <a:rPr lang="fi-FI" dirty="0" err="1"/>
              <a:t>överallt</a:t>
            </a:r>
            <a:r>
              <a:rPr lang="fi-FI" dirty="0"/>
              <a:t>. </a:t>
            </a:r>
          </a:p>
          <a:p>
            <a:pPr marL="0" indent="0">
              <a:buNone/>
            </a:pPr>
            <a:endParaRPr lang="fi-FI" dirty="0"/>
          </a:p>
        </p:txBody>
      </p:sp>
      <p:sp>
        <p:nvSpPr>
          <p:cNvPr id="8" name="Text Placeholder 7">
            <a:extLst>
              <a:ext uri="{FF2B5EF4-FFF2-40B4-BE49-F238E27FC236}">
                <a16:creationId xmlns:a16="http://schemas.microsoft.com/office/drawing/2014/main" id="{4783DFB3-2CDF-0786-1261-6C5C0A8C35D4}"/>
              </a:ext>
            </a:extLst>
          </p:cNvPr>
          <p:cNvSpPr>
            <a:spLocks noGrp="1"/>
          </p:cNvSpPr>
          <p:nvPr>
            <p:ph type="body" sz="quarter" idx="14"/>
          </p:nvPr>
        </p:nvSpPr>
        <p:spPr>
          <a:xfrm>
            <a:off x="6408738" y="1692275"/>
            <a:ext cx="5219700" cy="4351338"/>
          </a:xfrm>
        </p:spPr>
        <p:txBody>
          <a:bodyPr/>
          <a:lstStyle/>
          <a:p>
            <a:pPr marL="0" indent="0">
              <a:buNone/>
            </a:pPr>
            <a:r>
              <a:rPr lang="fi-FI" b="1" dirty="0" smtClean="0">
                <a:solidFill>
                  <a:schemeClr val="tx2"/>
                </a:solidFill>
              </a:rPr>
              <a:t>2. </a:t>
            </a:r>
            <a:r>
              <a:rPr lang="sv-SE" b="1" dirty="0">
                <a:solidFill>
                  <a:schemeClr val="tx2"/>
                </a:solidFill>
              </a:rPr>
              <a:t>Underhållet och skötseln av infrastrukturen säkerställer tillgängligheten och säkerheten året runt.</a:t>
            </a:r>
          </a:p>
          <a:p>
            <a:pPr marL="0" indent="0">
              <a:buNone/>
            </a:pPr>
            <a:r>
              <a:rPr lang="fi-FI" dirty="0" err="1" smtClean="0"/>
              <a:t>Infrastrukturen</a:t>
            </a:r>
            <a:r>
              <a:rPr lang="fi-FI" dirty="0" smtClean="0"/>
              <a:t> </a:t>
            </a:r>
            <a:r>
              <a:rPr lang="fi-FI" dirty="0" err="1"/>
              <a:t>sköts</a:t>
            </a:r>
            <a:r>
              <a:rPr lang="fi-FI" dirty="0"/>
              <a:t> </a:t>
            </a:r>
            <a:r>
              <a:rPr lang="fi-FI" dirty="0" err="1"/>
              <a:t>långsiktigt</a:t>
            </a:r>
            <a:r>
              <a:rPr lang="fi-FI" dirty="0"/>
              <a:t> </a:t>
            </a:r>
            <a:r>
              <a:rPr lang="fi-FI" dirty="0" err="1"/>
              <a:t>med</a:t>
            </a:r>
            <a:r>
              <a:rPr lang="fi-FI" dirty="0"/>
              <a:t> </a:t>
            </a:r>
            <a:r>
              <a:rPr lang="fi-FI" dirty="0" err="1"/>
              <a:t>hänsyn</a:t>
            </a:r>
            <a:r>
              <a:rPr lang="fi-FI" dirty="0"/>
              <a:t> </a:t>
            </a:r>
            <a:r>
              <a:rPr lang="fi-FI" dirty="0" err="1"/>
              <a:t>till</a:t>
            </a:r>
            <a:r>
              <a:rPr lang="fi-FI" dirty="0"/>
              <a:t> </a:t>
            </a:r>
            <a:r>
              <a:rPr lang="fi-FI" dirty="0" err="1"/>
              <a:t>olika</a:t>
            </a:r>
            <a:r>
              <a:rPr lang="fi-FI" dirty="0"/>
              <a:t> </a:t>
            </a:r>
            <a:r>
              <a:rPr lang="fi-FI" dirty="0" err="1"/>
              <a:t>tillgänglighetsbehov</a:t>
            </a:r>
            <a:r>
              <a:rPr lang="fi-FI" dirty="0"/>
              <a:t>. </a:t>
            </a:r>
            <a:r>
              <a:rPr lang="fi-FI" dirty="0" err="1"/>
              <a:t>Vinterunderhållet</a:t>
            </a:r>
            <a:r>
              <a:rPr lang="fi-FI" dirty="0"/>
              <a:t> </a:t>
            </a:r>
            <a:r>
              <a:rPr lang="fi-FI" dirty="0" err="1"/>
              <a:t>utvecklas</a:t>
            </a:r>
            <a:r>
              <a:rPr lang="fi-FI" dirty="0"/>
              <a:t> </a:t>
            </a:r>
            <a:r>
              <a:rPr lang="fi-FI" dirty="0" err="1"/>
              <a:t>så</a:t>
            </a:r>
            <a:r>
              <a:rPr lang="fi-FI" dirty="0"/>
              <a:t> </a:t>
            </a:r>
            <a:r>
              <a:rPr lang="fi-FI" dirty="0" err="1"/>
              <a:t>att</a:t>
            </a:r>
            <a:r>
              <a:rPr lang="fi-FI" dirty="0"/>
              <a:t> </a:t>
            </a:r>
            <a:r>
              <a:rPr lang="fi-FI" dirty="0" err="1"/>
              <a:t>transportmedlen</a:t>
            </a:r>
            <a:r>
              <a:rPr lang="fi-FI" dirty="0"/>
              <a:t> </a:t>
            </a:r>
            <a:r>
              <a:rPr lang="fi-FI" dirty="0" err="1"/>
              <a:t>och</a:t>
            </a:r>
            <a:r>
              <a:rPr lang="fi-FI" dirty="0"/>
              <a:t> </a:t>
            </a:r>
            <a:r>
              <a:rPr lang="fi-FI" dirty="0" err="1"/>
              <a:t>den</a:t>
            </a:r>
            <a:r>
              <a:rPr lang="fi-FI" dirty="0"/>
              <a:t> </a:t>
            </a:r>
            <a:r>
              <a:rPr lang="fi-FI" dirty="0" err="1"/>
              <a:t>övriga</a:t>
            </a:r>
            <a:r>
              <a:rPr lang="fi-FI" dirty="0"/>
              <a:t> </a:t>
            </a:r>
            <a:r>
              <a:rPr lang="fi-FI" dirty="0" err="1"/>
              <a:t>infrastrukturen</a:t>
            </a:r>
            <a:r>
              <a:rPr lang="fi-FI" dirty="0"/>
              <a:t> </a:t>
            </a:r>
            <a:r>
              <a:rPr lang="fi-FI" dirty="0" err="1"/>
              <a:t>kan</a:t>
            </a:r>
            <a:r>
              <a:rPr lang="fi-FI" dirty="0"/>
              <a:t> </a:t>
            </a:r>
            <a:r>
              <a:rPr lang="fi-FI" dirty="0" err="1"/>
              <a:t>nås</a:t>
            </a:r>
            <a:r>
              <a:rPr lang="fi-FI" dirty="0"/>
              <a:t> </a:t>
            </a:r>
            <a:r>
              <a:rPr lang="fi-FI" dirty="0" err="1"/>
              <a:t>året</a:t>
            </a:r>
            <a:r>
              <a:rPr lang="fi-FI" dirty="0"/>
              <a:t> </a:t>
            </a:r>
            <a:r>
              <a:rPr lang="fi-FI" dirty="0" err="1"/>
              <a:t>runt</a:t>
            </a:r>
            <a:r>
              <a:rPr lang="fi-FI" dirty="0"/>
              <a:t>.</a:t>
            </a:r>
          </a:p>
          <a:p>
            <a:endParaRPr lang="en-FI" dirty="0"/>
          </a:p>
        </p:txBody>
      </p:sp>
      <p:sp>
        <p:nvSpPr>
          <p:cNvPr id="5" name="Päivämäärän paikkamerkki 4"/>
          <p:cNvSpPr>
            <a:spLocks noGrp="1"/>
          </p:cNvSpPr>
          <p:nvPr>
            <p:ph type="dt" sz="half" idx="15"/>
          </p:nvPr>
        </p:nvSpPr>
        <p:spPr>
          <a:xfrm>
            <a:off x="1574127" y="6462511"/>
            <a:ext cx="732232" cy="180001"/>
          </a:xfrm>
        </p:spPr>
        <p:txBody>
          <a:bodyPr/>
          <a:lstStyle/>
          <a:p>
            <a:fld id="{4CBB4192-9318-4B3B-B74F-5996198BFC81}" type="datetime1">
              <a:rPr lang="fi-FI" smtClean="0"/>
              <a:pPr/>
              <a:t>26.6.2023</a:t>
            </a:fld>
            <a:endParaRPr lang="fi-FI"/>
          </a:p>
        </p:txBody>
      </p:sp>
      <p:sp>
        <p:nvSpPr>
          <p:cNvPr id="6" name="Alatunnisteen paikkamerkki 5"/>
          <p:cNvSpPr>
            <a:spLocks noGrp="1"/>
          </p:cNvSpPr>
          <p:nvPr>
            <p:ph type="ftr" sz="quarter" idx="16"/>
          </p:nvPr>
        </p:nvSpPr>
        <p:spPr>
          <a:xfrm>
            <a:off x="2327401" y="6462511"/>
            <a:ext cx="4441819" cy="180001"/>
          </a:xfrm>
        </p:spPr>
        <p:txBody>
          <a:bodyPr/>
          <a:lstStyle/>
          <a:p>
            <a:endParaRPr lang="fi-FI" dirty="0"/>
          </a:p>
        </p:txBody>
      </p:sp>
      <p:sp>
        <p:nvSpPr>
          <p:cNvPr id="7" name="Dian numeron paikkamerkki 6"/>
          <p:cNvSpPr>
            <a:spLocks noGrp="1"/>
          </p:cNvSpPr>
          <p:nvPr>
            <p:ph type="sldNum" sz="quarter" idx="17"/>
          </p:nvPr>
        </p:nvSpPr>
        <p:spPr>
          <a:xfrm>
            <a:off x="1233227" y="6462512"/>
            <a:ext cx="323834" cy="180000"/>
          </a:xfrm>
        </p:spPr>
        <p:txBody>
          <a:bodyPr/>
          <a:lstStyle/>
          <a:p>
            <a:fld id="{628F3778-6073-48C0-8E18-EFC09B82139A}" type="slidenum">
              <a:rPr lang="fi-FI" smtClean="0"/>
              <a:pPr/>
              <a:t>8</a:t>
            </a:fld>
            <a:endParaRPr lang="fi-FI"/>
          </a:p>
        </p:txBody>
      </p:sp>
    </p:spTree>
    <p:extLst>
      <p:ext uri="{BB962C8B-B14F-4D97-AF65-F5344CB8AC3E}">
        <p14:creationId xmlns:p14="http://schemas.microsoft.com/office/powerpoint/2010/main" val="61636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540000" y="360000"/>
            <a:ext cx="11088000" cy="972000"/>
          </a:xfrm>
        </p:spPr>
        <p:txBody>
          <a:bodyPr/>
          <a:lstStyle/>
          <a:p>
            <a:r>
              <a:rPr lang="fi-FI" dirty="0" err="1"/>
              <a:t>Målförslag</a:t>
            </a:r>
            <a:r>
              <a:rPr lang="fi-FI" dirty="0"/>
              <a:t>: </a:t>
            </a:r>
            <a:r>
              <a:rPr lang="fi-FI" dirty="0" err="1"/>
              <a:t>transportservice</a:t>
            </a:r>
            <a:r>
              <a:rPr lang="fi-FI" dirty="0"/>
              <a:t> </a:t>
            </a:r>
          </a:p>
        </p:txBody>
      </p:sp>
      <p:sp>
        <p:nvSpPr>
          <p:cNvPr id="4" name="Tekstin paikkamerkki 3"/>
          <p:cNvSpPr>
            <a:spLocks noGrp="1"/>
          </p:cNvSpPr>
          <p:nvPr>
            <p:ph type="body" sz="quarter" idx="13"/>
          </p:nvPr>
        </p:nvSpPr>
        <p:spPr>
          <a:xfrm>
            <a:off x="540000" y="1692000"/>
            <a:ext cx="5220000" cy="4351338"/>
          </a:xfrm>
        </p:spPr>
        <p:txBody>
          <a:bodyPr/>
          <a:lstStyle/>
          <a:p>
            <a:pPr marL="0" indent="0">
              <a:buNone/>
            </a:pPr>
            <a:r>
              <a:rPr lang="fi-FI" b="1" dirty="0">
                <a:solidFill>
                  <a:schemeClr val="tx2"/>
                </a:solidFill>
              </a:rPr>
              <a:t>1. </a:t>
            </a:r>
            <a:r>
              <a:rPr lang="sv-SE" b="1" dirty="0">
                <a:solidFill>
                  <a:schemeClr val="tx2"/>
                </a:solidFill>
              </a:rPr>
              <a:t>Nya trafiktjänster och digitala tjänster planeras så att de är tillgängliga.</a:t>
            </a:r>
          </a:p>
          <a:p>
            <a:pPr marL="0" indent="0">
              <a:buNone/>
            </a:pPr>
            <a:r>
              <a:rPr lang="fi-FI" dirty="0" err="1"/>
              <a:t>Tillgängligheten</a:t>
            </a:r>
            <a:r>
              <a:rPr lang="fi-FI" dirty="0"/>
              <a:t> </a:t>
            </a:r>
            <a:r>
              <a:rPr lang="fi-FI" dirty="0" err="1"/>
              <a:t>tas</a:t>
            </a:r>
            <a:r>
              <a:rPr lang="fi-FI" dirty="0"/>
              <a:t> i </a:t>
            </a:r>
            <a:r>
              <a:rPr lang="fi-FI" dirty="0" err="1"/>
              <a:t>beaktande</a:t>
            </a:r>
            <a:r>
              <a:rPr lang="fi-FI" dirty="0"/>
              <a:t> i </a:t>
            </a:r>
            <a:r>
              <a:rPr lang="fi-FI" dirty="0" err="1"/>
              <a:t>planeringen</a:t>
            </a:r>
            <a:r>
              <a:rPr lang="fi-FI" dirty="0"/>
              <a:t> av alla </a:t>
            </a:r>
            <a:r>
              <a:rPr lang="fi-FI" dirty="0" err="1"/>
              <a:t>nya</a:t>
            </a:r>
            <a:r>
              <a:rPr lang="fi-FI" dirty="0"/>
              <a:t> </a:t>
            </a:r>
            <a:r>
              <a:rPr lang="fi-FI" dirty="0" err="1"/>
              <a:t>tjänster</a:t>
            </a:r>
            <a:r>
              <a:rPr lang="fi-FI" dirty="0"/>
              <a:t>. </a:t>
            </a:r>
            <a:r>
              <a:rPr lang="fi-FI" dirty="0" err="1"/>
              <a:t>Olika</a:t>
            </a:r>
            <a:r>
              <a:rPr lang="fi-FI" dirty="0"/>
              <a:t> </a:t>
            </a:r>
            <a:r>
              <a:rPr lang="fi-FI" dirty="0" err="1"/>
              <a:t>användarkategorier</a:t>
            </a:r>
            <a:r>
              <a:rPr lang="fi-FI" dirty="0"/>
              <a:t> </a:t>
            </a:r>
            <a:r>
              <a:rPr lang="fi-FI" dirty="0" err="1"/>
              <a:t>engageras</a:t>
            </a:r>
            <a:r>
              <a:rPr lang="fi-FI" dirty="0"/>
              <a:t> i </a:t>
            </a:r>
            <a:r>
              <a:rPr lang="fi-FI" dirty="0" err="1"/>
              <a:t>planeringen</a:t>
            </a:r>
            <a:r>
              <a:rPr lang="fi-FI" dirty="0"/>
              <a:t> av </a:t>
            </a:r>
            <a:r>
              <a:rPr lang="fi-FI" dirty="0" err="1"/>
              <a:t>tjänster</a:t>
            </a:r>
            <a:r>
              <a:rPr lang="fi-FI" dirty="0"/>
              <a:t>. </a:t>
            </a:r>
            <a:r>
              <a:rPr lang="fi-FI" dirty="0" err="1"/>
              <a:t>Det</a:t>
            </a:r>
            <a:r>
              <a:rPr lang="fi-FI" dirty="0"/>
              <a:t> </a:t>
            </a:r>
            <a:r>
              <a:rPr lang="fi-FI" dirty="0" err="1"/>
              <a:t>är</a:t>
            </a:r>
            <a:r>
              <a:rPr lang="fi-FI" dirty="0"/>
              <a:t> </a:t>
            </a:r>
            <a:r>
              <a:rPr lang="fi-FI" dirty="0" err="1"/>
              <a:t>viktigt</a:t>
            </a:r>
            <a:r>
              <a:rPr lang="fi-FI" dirty="0"/>
              <a:t> </a:t>
            </a:r>
            <a:r>
              <a:rPr lang="fi-FI" dirty="0" err="1"/>
              <a:t>att</a:t>
            </a:r>
            <a:r>
              <a:rPr lang="fi-FI" dirty="0"/>
              <a:t> alla </a:t>
            </a:r>
            <a:r>
              <a:rPr lang="fi-FI" dirty="0" err="1"/>
              <a:t>nya</a:t>
            </a:r>
            <a:r>
              <a:rPr lang="fi-FI" dirty="0"/>
              <a:t> </a:t>
            </a:r>
            <a:r>
              <a:rPr lang="fi-FI" dirty="0" err="1"/>
              <a:t>tjänster</a:t>
            </a:r>
            <a:r>
              <a:rPr lang="fi-FI" dirty="0"/>
              <a:t> </a:t>
            </a:r>
            <a:r>
              <a:rPr lang="fi-FI" dirty="0" err="1"/>
              <a:t>planeras</a:t>
            </a:r>
            <a:r>
              <a:rPr lang="fi-FI" dirty="0"/>
              <a:t> </a:t>
            </a:r>
            <a:r>
              <a:rPr lang="fi-FI" dirty="0" err="1"/>
              <a:t>så</a:t>
            </a:r>
            <a:r>
              <a:rPr lang="fi-FI" dirty="0"/>
              <a:t> </a:t>
            </a:r>
            <a:r>
              <a:rPr lang="fi-FI" dirty="0" err="1"/>
              <a:t>att</a:t>
            </a:r>
            <a:r>
              <a:rPr lang="fi-FI" dirty="0"/>
              <a:t> de </a:t>
            </a:r>
            <a:r>
              <a:rPr lang="fi-FI" dirty="0" err="1"/>
              <a:t>är</a:t>
            </a:r>
            <a:r>
              <a:rPr lang="fi-FI" dirty="0"/>
              <a:t> </a:t>
            </a:r>
            <a:r>
              <a:rPr lang="fi-FI" dirty="0" err="1"/>
              <a:t>tillgängliga</a:t>
            </a:r>
            <a:r>
              <a:rPr lang="fi-FI" dirty="0"/>
              <a:t>. </a:t>
            </a:r>
          </a:p>
          <a:p>
            <a:pPr marL="0" indent="0">
              <a:spcBef>
                <a:spcPts val="2400"/>
              </a:spcBef>
              <a:buNone/>
            </a:pPr>
            <a:r>
              <a:rPr lang="fi-FI" b="1" dirty="0" smtClean="0">
                <a:solidFill>
                  <a:schemeClr val="tx2"/>
                </a:solidFill>
              </a:rPr>
              <a:t>2</a:t>
            </a:r>
            <a:r>
              <a:rPr lang="fi-FI" b="1" dirty="0">
                <a:solidFill>
                  <a:schemeClr val="tx2"/>
                </a:solidFill>
              </a:rPr>
              <a:t>. </a:t>
            </a:r>
            <a:r>
              <a:rPr lang="sv-SE" b="1" dirty="0">
                <a:solidFill>
                  <a:schemeClr val="tx2"/>
                </a:solidFill>
              </a:rPr>
              <a:t>Kollektivtrafiktjänsterna är tillgängliga och stöder självständig mobilitet.</a:t>
            </a:r>
          </a:p>
          <a:p>
            <a:pPr marL="0" indent="0">
              <a:buNone/>
            </a:pPr>
            <a:r>
              <a:rPr lang="fi-FI" dirty="0" err="1"/>
              <a:t>Tillgängliga</a:t>
            </a:r>
            <a:r>
              <a:rPr lang="fi-FI" dirty="0"/>
              <a:t> </a:t>
            </a:r>
            <a:r>
              <a:rPr lang="fi-FI" dirty="0" err="1"/>
              <a:t>mobilitetstjänster</a:t>
            </a:r>
            <a:r>
              <a:rPr lang="fi-FI" dirty="0"/>
              <a:t> </a:t>
            </a:r>
            <a:r>
              <a:rPr lang="fi-FI" dirty="0" err="1"/>
              <a:t>möjliggör</a:t>
            </a:r>
            <a:r>
              <a:rPr lang="fi-FI" dirty="0"/>
              <a:t> en </a:t>
            </a:r>
            <a:r>
              <a:rPr lang="fi-FI" dirty="0" err="1"/>
              <a:t>självständig</a:t>
            </a:r>
            <a:r>
              <a:rPr lang="fi-FI" dirty="0"/>
              <a:t> </a:t>
            </a:r>
            <a:r>
              <a:rPr lang="fi-FI" dirty="0" err="1"/>
              <a:t>vardag</a:t>
            </a:r>
            <a:r>
              <a:rPr lang="fi-FI" dirty="0"/>
              <a:t>. </a:t>
            </a:r>
            <a:r>
              <a:rPr lang="fi-FI" dirty="0" err="1" smtClean="0"/>
              <a:t>Kollektivtrafiken</a:t>
            </a:r>
            <a:r>
              <a:rPr lang="fi-FI" dirty="0" smtClean="0"/>
              <a:t> </a:t>
            </a:r>
            <a:r>
              <a:rPr lang="fi-FI" dirty="0" err="1"/>
              <a:t>inkluderar</a:t>
            </a:r>
            <a:r>
              <a:rPr lang="fi-FI" dirty="0"/>
              <a:t> </a:t>
            </a:r>
            <a:r>
              <a:rPr lang="fi-FI" dirty="0" err="1"/>
              <a:t>flygtrafiken</a:t>
            </a:r>
            <a:r>
              <a:rPr lang="fi-FI" dirty="0"/>
              <a:t>, </a:t>
            </a:r>
            <a:r>
              <a:rPr lang="fi-FI" dirty="0" err="1"/>
              <a:t>båttrafiken</a:t>
            </a:r>
            <a:r>
              <a:rPr lang="fi-FI" dirty="0"/>
              <a:t>, </a:t>
            </a:r>
            <a:r>
              <a:rPr lang="fi-FI" dirty="0" err="1"/>
              <a:t>stadstrafiken</a:t>
            </a:r>
            <a:r>
              <a:rPr lang="fi-FI" dirty="0"/>
              <a:t>, </a:t>
            </a:r>
            <a:r>
              <a:rPr lang="fi-FI" dirty="0" err="1"/>
              <a:t>den</a:t>
            </a:r>
            <a:r>
              <a:rPr lang="fi-FI" dirty="0"/>
              <a:t> </a:t>
            </a:r>
            <a:r>
              <a:rPr lang="fi-FI" dirty="0" err="1"/>
              <a:t>marknadsbaserade</a:t>
            </a:r>
            <a:r>
              <a:rPr lang="fi-FI" dirty="0"/>
              <a:t> </a:t>
            </a:r>
            <a:r>
              <a:rPr lang="fi-FI" dirty="0" err="1"/>
              <a:t>trafiken</a:t>
            </a:r>
            <a:r>
              <a:rPr lang="fi-FI" dirty="0"/>
              <a:t> </a:t>
            </a:r>
            <a:r>
              <a:rPr lang="fi-FI" dirty="0" err="1"/>
              <a:t>med</a:t>
            </a:r>
            <a:r>
              <a:rPr lang="fi-FI" dirty="0"/>
              <a:t> </a:t>
            </a:r>
            <a:r>
              <a:rPr lang="fi-FI" dirty="0" err="1"/>
              <a:t>långfärdsbussar</a:t>
            </a:r>
            <a:r>
              <a:rPr lang="fi-FI" dirty="0"/>
              <a:t>, </a:t>
            </a:r>
            <a:r>
              <a:rPr lang="fi-FI" dirty="0" err="1"/>
              <a:t>spårtrafiken</a:t>
            </a:r>
            <a:r>
              <a:rPr lang="fi-FI" dirty="0"/>
              <a:t>, NTM-</a:t>
            </a:r>
            <a:r>
              <a:rPr lang="fi-FI" dirty="0" err="1"/>
              <a:t>trafiken</a:t>
            </a:r>
            <a:r>
              <a:rPr lang="fi-FI" dirty="0"/>
              <a:t> </a:t>
            </a:r>
            <a:r>
              <a:rPr lang="fi-FI" dirty="0" err="1"/>
              <a:t>och</a:t>
            </a:r>
            <a:r>
              <a:rPr lang="fi-FI" dirty="0"/>
              <a:t> </a:t>
            </a:r>
            <a:r>
              <a:rPr lang="fi-FI" dirty="0" err="1"/>
              <a:t>skärgårdstrafiken</a:t>
            </a:r>
            <a:r>
              <a:rPr lang="fi-FI" dirty="0"/>
              <a:t>. </a:t>
            </a:r>
            <a:r>
              <a:rPr lang="fi-FI" dirty="0" err="1"/>
              <a:t>Mer</a:t>
            </a:r>
            <a:r>
              <a:rPr lang="fi-FI" dirty="0"/>
              <a:t> </a:t>
            </a:r>
            <a:r>
              <a:rPr lang="fi-FI" dirty="0" err="1"/>
              <a:t>heltäckande</a:t>
            </a:r>
            <a:r>
              <a:rPr lang="fi-FI" dirty="0"/>
              <a:t> </a:t>
            </a:r>
            <a:r>
              <a:rPr lang="fi-FI" dirty="0" err="1"/>
              <a:t>tillgängliga</a:t>
            </a:r>
            <a:r>
              <a:rPr lang="fi-FI" dirty="0"/>
              <a:t> </a:t>
            </a:r>
            <a:r>
              <a:rPr lang="fi-FI" dirty="0" err="1"/>
              <a:t>tjänster</a:t>
            </a:r>
            <a:r>
              <a:rPr lang="fi-FI" dirty="0"/>
              <a:t> </a:t>
            </a:r>
            <a:r>
              <a:rPr lang="fi-FI" dirty="0" err="1"/>
              <a:t>kan</a:t>
            </a:r>
            <a:r>
              <a:rPr lang="fi-FI" dirty="0"/>
              <a:t> </a:t>
            </a:r>
            <a:r>
              <a:rPr lang="fi-FI" dirty="0" err="1"/>
              <a:t>eftersträvas</a:t>
            </a:r>
            <a:r>
              <a:rPr lang="fi-FI" dirty="0"/>
              <a:t> </a:t>
            </a:r>
            <a:r>
              <a:rPr lang="fi-FI" dirty="0" err="1"/>
              <a:t>genom</a:t>
            </a:r>
            <a:r>
              <a:rPr lang="fi-FI" dirty="0"/>
              <a:t> </a:t>
            </a:r>
            <a:r>
              <a:rPr lang="fi-FI" dirty="0" err="1"/>
              <a:t>att</a:t>
            </a:r>
            <a:r>
              <a:rPr lang="fi-FI" dirty="0"/>
              <a:t> </a:t>
            </a:r>
            <a:r>
              <a:rPr lang="fi-FI" dirty="0" err="1"/>
              <a:t>man</a:t>
            </a:r>
            <a:r>
              <a:rPr lang="fi-FI" dirty="0"/>
              <a:t> </a:t>
            </a:r>
            <a:r>
              <a:rPr lang="fi-FI" dirty="0" err="1"/>
              <a:t>kombinerar</a:t>
            </a:r>
            <a:r>
              <a:rPr lang="fi-FI" dirty="0"/>
              <a:t> </a:t>
            </a:r>
            <a:r>
              <a:rPr lang="fi-FI" dirty="0" err="1" smtClean="0"/>
              <a:t>resor</a:t>
            </a:r>
            <a:r>
              <a:rPr lang="fi-FI" dirty="0" smtClean="0"/>
              <a:t>.</a:t>
            </a:r>
            <a:endParaRPr lang="fi-FI" dirty="0"/>
          </a:p>
          <a:p>
            <a:pPr marL="0" indent="0">
              <a:buNone/>
            </a:pPr>
            <a:endParaRPr lang="fi-FI" dirty="0" smtClean="0"/>
          </a:p>
          <a:p>
            <a:pPr marL="0" indent="0">
              <a:buNone/>
            </a:pPr>
            <a:r>
              <a:rPr lang="fi-FI" dirty="0" smtClean="0"/>
              <a:t> </a:t>
            </a:r>
            <a:endParaRPr lang="fi-FI" dirty="0"/>
          </a:p>
          <a:p>
            <a:pPr marL="0" indent="0">
              <a:buNone/>
            </a:pPr>
            <a:endParaRPr lang="fi-FI" dirty="0"/>
          </a:p>
        </p:txBody>
      </p:sp>
      <p:sp>
        <p:nvSpPr>
          <p:cNvPr id="8" name="Text Placeholder 7">
            <a:extLst>
              <a:ext uri="{FF2B5EF4-FFF2-40B4-BE49-F238E27FC236}">
                <a16:creationId xmlns:a16="http://schemas.microsoft.com/office/drawing/2014/main" id="{9BDD3DDD-0650-AA3D-CB9D-8D5F2587795C}"/>
              </a:ext>
            </a:extLst>
          </p:cNvPr>
          <p:cNvSpPr>
            <a:spLocks noGrp="1"/>
          </p:cNvSpPr>
          <p:nvPr>
            <p:ph type="body" sz="quarter" idx="14"/>
          </p:nvPr>
        </p:nvSpPr>
        <p:spPr>
          <a:xfrm>
            <a:off x="6408000" y="1692000"/>
            <a:ext cx="5220000" cy="4351338"/>
          </a:xfrm>
        </p:spPr>
        <p:txBody>
          <a:bodyPr/>
          <a:lstStyle/>
          <a:p>
            <a:pPr marL="0" indent="0">
              <a:buNone/>
            </a:pPr>
            <a:r>
              <a:rPr lang="fi-FI" b="1" dirty="0" smtClean="0">
                <a:solidFill>
                  <a:schemeClr val="tx2"/>
                </a:solidFill>
              </a:rPr>
              <a:t>3. </a:t>
            </a:r>
            <a:r>
              <a:rPr lang="sv-SE" b="1" dirty="0">
                <a:solidFill>
                  <a:schemeClr val="tx2"/>
                </a:solidFill>
              </a:rPr>
              <a:t>Upphandlarna har den nödvändiga kompetensen för att upphandla tillgängliga trafiktjänster</a:t>
            </a:r>
            <a:r>
              <a:rPr lang="sv-SE" b="1" dirty="0" smtClean="0">
                <a:solidFill>
                  <a:schemeClr val="tx2"/>
                </a:solidFill>
              </a:rPr>
              <a:t>.</a:t>
            </a:r>
            <a:endParaRPr lang="fi-FI" b="1" dirty="0" smtClean="0">
              <a:solidFill>
                <a:schemeClr val="tx2"/>
              </a:solidFill>
            </a:endParaRPr>
          </a:p>
          <a:p>
            <a:pPr marL="0" indent="0">
              <a:buNone/>
            </a:pPr>
            <a:r>
              <a:rPr lang="sv-SE" dirty="0" smtClean="0"/>
              <a:t>Upphandlingskompetens </a:t>
            </a:r>
            <a:r>
              <a:rPr lang="sv-SE" dirty="0"/>
              <a:t>är ytterst viktigt när tillgängliga trafiktjänster ordnas. Därför är det viktigt att de myndigheter och andra aktörer som upphandlar tjänster förstår hurdana tjänster grupper med särskilda behov behöver och att de kan upphandla tjänster som motsvarar behoven. </a:t>
            </a:r>
          </a:p>
          <a:p>
            <a:pPr marL="0" indent="0">
              <a:buNone/>
            </a:pPr>
            <a:endParaRPr lang="en-FI" dirty="0"/>
          </a:p>
        </p:txBody>
      </p:sp>
      <p:sp>
        <p:nvSpPr>
          <p:cNvPr id="5" name="Päivämäärän paikkamerkki 4"/>
          <p:cNvSpPr>
            <a:spLocks noGrp="1"/>
          </p:cNvSpPr>
          <p:nvPr>
            <p:ph type="dt" sz="half" idx="15"/>
          </p:nvPr>
        </p:nvSpPr>
        <p:spPr>
          <a:xfrm>
            <a:off x="1574127" y="6462511"/>
            <a:ext cx="732232" cy="180001"/>
          </a:xfrm>
        </p:spPr>
        <p:txBody>
          <a:bodyPr/>
          <a:lstStyle/>
          <a:p>
            <a:fld id="{4CBB4192-9318-4B3B-B74F-5996198BFC81}" type="datetime1">
              <a:rPr lang="fi-FI" smtClean="0"/>
              <a:pPr/>
              <a:t>26.6.2023</a:t>
            </a:fld>
            <a:endParaRPr lang="fi-FI"/>
          </a:p>
        </p:txBody>
      </p:sp>
      <p:sp>
        <p:nvSpPr>
          <p:cNvPr id="6" name="Alatunnisteen paikkamerkki 5"/>
          <p:cNvSpPr>
            <a:spLocks noGrp="1"/>
          </p:cNvSpPr>
          <p:nvPr>
            <p:ph type="ftr" sz="quarter" idx="16"/>
          </p:nvPr>
        </p:nvSpPr>
        <p:spPr>
          <a:xfrm>
            <a:off x="2327401" y="6462511"/>
            <a:ext cx="4441819" cy="180001"/>
          </a:xfrm>
        </p:spPr>
        <p:txBody>
          <a:bodyPr/>
          <a:lstStyle/>
          <a:p>
            <a:endParaRPr lang="fi-FI" dirty="0"/>
          </a:p>
        </p:txBody>
      </p:sp>
      <p:sp>
        <p:nvSpPr>
          <p:cNvPr id="7" name="Dian numeron paikkamerkki 6"/>
          <p:cNvSpPr>
            <a:spLocks noGrp="1"/>
          </p:cNvSpPr>
          <p:nvPr>
            <p:ph type="sldNum" sz="quarter" idx="17"/>
          </p:nvPr>
        </p:nvSpPr>
        <p:spPr>
          <a:xfrm>
            <a:off x="1233227" y="6462512"/>
            <a:ext cx="323834" cy="180000"/>
          </a:xfrm>
        </p:spPr>
        <p:txBody>
          <a:bodyPr/>
          <a:lstStyle/>
          <a:p>
            <a:fld id="{628F3778-6073-48C0-8E18-EFC09B82139A}" type="slidenum">
              <a:rPr lang="fi-FI" smtClean="0"/>
              <a:pPr/>
              <a:t>9</a:t>
            </a:fld>
            <a:endParaRPr lang="fi-FI"/>
          </a:p>
        </p:txBody>
      </p:sp>
    </p:spTree>
    <p:extLst>
      <p:ext uri="{BB962C8B-B14F-4D97-AF65-F5344CB8AC3E}">
        <p14:creationId xmlns:p14="http://schemas.microsoft.com/office/powerpoint/2010/main" val="2670769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DkfWIaP5T50Uhmk3qbSy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OPyxAM7VM4rmXZ.LoC28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KYAa8KcYdlr2INhdxym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UjtCoFMMjiczv85DhpgW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0HRWI0eqR6cDj_Xzre6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_Dh5Rjz9K6FUNaZOj6vR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MQNZOGmu3zvdHfAdj2Lr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r9.oI9pO8oGdcDJniSu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c3LU.RGcSH9iwO_.Slsp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hpLj_yMiDX_Pgya6nZYL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2zQQPt.9sfNKd6O5AfreMw"/>
</p:tagLst>
</file>

<file path=ppt/theme/theme1.xml><?xml version="1.0" encoding="utf-8"?>
<a:theme xmlns:a="http://schemas.openxmlformats.org/drawingml/2006/main" name="Office-teema">
  <a:themeElements>
    <a:clrScheme name="LVM 100-60-vaihteleva">
      <a:dk1>
        <a:srgbClr val="000000"/>
      </a:dk1>
      <a:lt1>
        <a:srgbClr val="FFFFFF"/>
      </a:lt1>
      <a:dk2>
        <a:srgbClr val="0000FF"/>
      </a:dk2>
      <a:lt2>
        <a:srgbClr val="8E92A9"/>
      </a:lt2>
      <a:accent1>
        <a:srgbClr val="0000FF"/>
      </a:accent1>
      <a:accent2>
        <a:srgbClr val="8CAAFF"/>
      </a:accent2>
      <a:accent3>
        <a:srgbClr val="000096"/>
      </a:accent3>
      <a:accent4>
        <a:srgbClr val="66CC90"/>
      </a:accent4>
      <a:accent5>
        <a:srgbClr val="006A72"/>
      </a:accent5>
      <a:accent6>
        <a:srgbClr val="66C7DA"/>
      </a:accent6>
      <a:hlink>
        <a:srgbClr val="4072FF"/>
      </a:hlink>
      <a:folHlink>
        <a:srgbClr val="000096"/>
      </a:folHlink>
    </a:clrScheme>
    <a:fontScheme name="VN Arial theme">
      <a:majorFont>
        <a:latin typeface="Arial Bold"/>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LVM.potx" id="{566EDBE9-235D-4A99-AE1C-C078D0AB34ED}" vid="{EBB18539-B318-466E-A0BB-88F43EA920A8}"/>
    </a:ext>
  </a:extLst>
</a:theme>
</file>

<file path=ppt/theme/theme2.xml><?xml version="1.0" encoding="utf-8"?>
<a:theme xmlns:a="http://schemas.openxmlformats.org/drawingml/2006/main" name="Office-teema">
  <a:themeElements>
    <a:clrScheme name="LVM">
      <a:dk1>
        <a:srgbClr val="3C3C3C"/>
      </a:dk1>
      <a:lt1>
        <a:sysClr val="window" lastClr="FFFFFF"/>
      </a:lt1>
      <a:dk2>
        <a:srgbClr val="44546A"/>
      </a:dk2>
      <a:lt2>
        <a:srgbClr val="E7E6E6"/>
      </a:lt2>
      <a:accent1>
        <a:srgbClr val="0000F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V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AlternateThumbnailUrl xmlns="http://schemas.microsoft.com/sharepoint/v3">
      <Url xsi:nil="true"/>
      <Description xsi:nil="true"/>
    </AlternateThumbnailUrl>
    <TaxKeywordTaxHTField xmlns="ebb82943-49da-4504-a2f3-a33fb2eb95f1">
      <Terms xmlns="http://schemas.microsoft.com/office/infopath/2007/PartnerControls"/>
    </TaxKeywordTaxHTField>
    <ImageCreateDate xmlns="http://schemas.microsoft.com/sharepoint/v3" xsi:nil="true"/>
    <TaxCatchAll xmlns="ebb82943-49da-4504-a2f3-a33fb2eb95f1"/>
    <wic_System_Copyright xmlns="http://schemas.microsoft.com/sharepoint/v3/fields" xsi:nil="true"/>
    <Description xmlns="http://schemas.microsoft.com/sharepoint/v3" xsi:nil="true"/>
    <SharedWithUsers xmlns="ebb82943-49da-4504-a2f3-a33fb2eb95f1">
      <UserInfo>
        <DisplayName>aino.sipari@gov.gi</DisplayName>
        <AccountId>481</AccountId>
        <AccountType/>
      </UserInfo>
      <UserInfo>
        <DisplayName>mikael.akermark@gov.fi</DisplayName>
        <AccountId>482</AccountId>
        <AccountType/>
      </UserInfo>
      <UserInfo>
        <DisplayName>eveliina.uusitalo@gov.fi</DisplayName>
        <AccountId>448</AccountId>
        <AccountType/>
      </UserInfo>
      <UserInfo>
        <DisplayName>Anni Takanen</DisplayName>
        <AccountId>299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uvaobjekti" ma:contentTypeID="0x010102008C3A917AD7B13B4CBA873D64B4B578D3" ma:contentTypeVersion="8" ma:contentTypeDescription="Lataa kuva tai valokuva." ma:contentTypeScope="" ma:versionID="c2311c431031ab7c2a0b9d3154f094b1">
  <xsd:schema xmlns:xsd="http://www.w3.org/2001/XMLSchema" xmlns:xs="http://www.w3.org/2001/XMLSchema" xmlns:p="http://schemas.microsoft.com/office/2006/metadata/properties" xmlns:ns1="http://schemas.microsoft.com/sharepoint/v3" xmlns:ns2="http://schemas.microsoft.com/sharepoint/v3/fields" xmlns:ns3="ebb82943-49da-4504-a2f3-a33fb2eb95f1" targetNamespace="http://schemas.microsoft.com/office/2006/metadata/properties" ma:root="true" ma:fieldsID="6244778ae86235385baf5753d6ec42c5" ns1:_="" ns2:_="" ns3:_="">
    <xsd:import namespace="http://schemas.microsoft.com/sharepoint/v3"/>
    <xsd:import namespace="http://schemas.microsoft.com/sharepoint/v3/fields"/>
    <xsd:import namespace="ebb82943-49da-4504-a2f3-a33fb2eb95f1"/>
    <xsd:element name="properties">
      <xsd:complexType>
        <xsd:sequence>
          <xsd:element name="documentManagement">
            <xsd:complexType>
              <xsd:all>
                <xsd:element ref="ns1:ImageCreateDate" minOccurs="0"/>
                <xsd:element ref="ns1:Description" minOccurs="0"/>
                <xsd:element ref="ns1:ImageWidth" minOccurs="0"/>
                <xsd:element ref="ns1:ImageHeight" minOccurs="0"/>
                <xsd:element ref="ns1:ThumbnailExists" minOccurs="0"/>
                <xsd:element ref="ns1:PreviewExists" minOccurs="0"/>
                <xsd:element ref="ns1:AlternateThumbnailUrl" minOccurs="0"/>
                <xsd:element ref="ns2:wic_System_Copyright" minOccurs="0"/>
                <xsd:element ref="ns3:SharedWithUsers" minOccurs="0"/>
                <xsd:element ref="ns2:_Source"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5" nillable="true" ma:displayName="Kuvattu" ma:format="DateTime" ma:hidden="true" ma:internalName="ImageCreateDate">
      <xsd:simpleType>
        <xsd:restriction base="dms:DateTime"/>
      </xsd:simpleType>
    </xsd:element>
    <xsd:element name="Description" ma:index="6" nillable="true" ma:displayName="Kuvaus" ma:description="Käytetään kuvan vaihtoehtoisena tekstinä." ma:hidden="true" ma:internalName="Description">
      <xsd:simpleType>
        <xsd:restriction base="dms:Note">
          <xsd:maxLength value="255"/>
        </xsd:restriction>
      </xsd:simpleType>
    </xsd:element>
    <xsd:element name="ImageWidth" ma:index="10" nillable="true" ma:displayName="Kuvan leveys" ma:internalName="ImageWidth" ma:readOnly="true">
      <xsd:simpleType>
        <xsd:restriction base="dms:Unknown"/>
      </xsd:simpleType>
    </xsd:element>
    <xsd:element name="ImageHeight" ma:index="11" nillable="true" ma:displayName="Kuvan korkeus" ma:internalName="ImageHeight" ma:readOnly="true">
      <xsd:simpleType>
        <xsd:restriction base="dms:Unknown"/>
      </xsd:simpleType>
    </xsd:element>
    <xsd:element name="ThumbnailExists" ma:index="12" nillable="true" ma:displayName="Pikkukuva on olemassa" ma:default="FALSE" ma:hidden="true" ma:internalName="ThumbnailExists" ma:readOnly="true">
      <xsd:simpleType>
        <xsd:restriction base="dms:Boolean"/>
      </xsd:simpleType>
    </xsd:element>
    <xsd:element name="PreviewExists" ma:index="13" nillable="true" ma:displayName="Esikatselu on olemassa" ma:default="FALSE" ma:hidden="true" ma:internalName="PreviewExists" ma:readOnly="true">
      <xsd:simpleType>
        <xsd:restriction base="dms:Boolean"/>
      </xsd:simpleType>
    </xsd:element>
    <xsd:element name="AlternateThumbnailUrl" ma:index="14" nillable="true" ma:displayName="Esikatselukuvan URL-osoite"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Tekijänoikeus" ma:internalName="wic_System_Copyright">
      <xsd:simpleType>
        <xsd:restriction base="dms:Note">
          <xsd:maxLength value="255"/>
        </xsd:restriction>
      </xsd:simpleType>
    </xsd:element>
    <xsd:element name="_Source" ma:index="28" nillable="true" ma:displayName="Lähde" ma:description="Viittaukset resursseihin, joista tämä resurssi on johdettu"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27"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30" nillable="true" ma:taxonomy="true" ma:internalName="TaxKeywordTaxHTField" ma:taxonomyFieldName="TaxKeyword" ma:displayName="Yrityksen avainsanat" ma:fieldId="{23f27201-bee3-471e-b2e7-b64fd8b7ca38}" ma:taxonomyMulti="true" ma:sspId="128175dc-fbac-4635-ba94-1cd853fce4a0" ma:termSetId="00000000-0000-0000-0000-000000000000" ma:anchorId="00000000-0000-0000-0000-000000000000" ma:open="true" ma:isKeyword="true">
      <xsd:complexType>
        <xsd:sequence>
          <xsd:element ref="pc:Terms" minOccurs="0" maxOccurs="1"/>
        </xsd:sequence>
      </xsd:complexType>
    </xsd:element>
    <xsd:element name="TaxCatchAll" ma:index="31" nillable="true" ma:displayName="Taxonomy Catch All Column" ma:description="" ma:hidden="true" ma:list="{ca9c24f8-cccf-4c5b-880d-166164692fa1}" ma:internalName="TaxCatchAll" ma:showField="CatchAllData" ma:web="ebb82943-49da-4504-a2f3-a33fb2eb95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Sisältölaji"/>
        <xsd:element ref="dc:title" minOccurs="0" maxOccurs="1" ma:index="4" ma:displayName="Otsikko"/>
        <xsd:element ref="dc:subject" minOccurs="0" maxOccurs="1"/>
        <xsd:element ref="dc:description" minOccurs="0" maxOccurs="1"/>
        <xsd:element name="keywords" minOccurs="0" maxOccurs="1" type="xsd:string" ma:index="7" ma:displayName="Avainsana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D8B2A4-D948-401F-B94E-DB579E67EB04}">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ebb82943-49da-4504-a2f3-a33fb2eb95f1"/>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8DC60803-EDD4-4A61-8D29-75C942C270EB}">
  <ds:schemaRefs>
    <ds:schemaRef ds:uri="http://schemas.microsoft.com/sharepoint/v3/contenttype/forms"/>
  </ds:schemaRefs>
</ds:datastoreItem>
</file>

<file path=customXml/itemProps3.xml><?xml version="1.0" encoding="utf-8"?>
<ds:datastoreItem xmlns:ds="http://schemas.openxmlformats.org/officeDocument/2006/customXml" ds:itemID="{05B2CEA8-EB0C-4C4A-989C-DCA5EF6F4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LVM</Template>
  <TotalTime>0</TotalTime>
  <Words>827</Words>
  <Application>Microsoft Office PowerPoint</Application>
  <PresentationFormat>Laajakuva</PresentationFormat>
  <Paragraphs>59</Paragraphs>
  <Slides>13</Slides>
  <Notes>1</Notes>
  <HiddenSlides>0</HiddenSlides>
  <MMClips>0</MMClips>
  <ScaleCrop>false</ScaleCrop>
  <HeadingPairs>
    <vt:vector size="8" baseType="variant">
      <vt:variant>
        <vt:lpstr>Käytetyt fontit</vt:lpstr>
      </vt:variant>
      <vt:variant>
        <vt:i4>3</vt:i4>
      </vt:variant>
      <vt:variant>
        <vt:lpstr>Teema</vt:lpstr>
      </vt:variant>
      <vt:variant>
        <vt:i4>1</vt:i4>
      </vt:variant>
      <vt:variant>
        <vt:lpstr>Upotetut OLE-palvelimet</vt:lpstr>
      </vt:variant>
      <vt:variant>
        <vt:i4>1</vt:i4>
      </vt:variant>
      <vt:variant>
        <vt:lpstr>Dian otsikot</vt:lpstr>
      </vt:variant>
      <vt:variant>
        <vt:i4>13</vt:i4>
      </vt:variant>
    </vt:vector>
  </HeadingPairs>
  <TitlesOfParts>
    <vt:vector size="18" baseType="lpstr">
      <vt:lpstr>Arial</vt:lpstr>
      <vt:lpstr>Arial Bold</vt:lpstr>
      <vt:lpstr>Calibri</vt:lpstr>
      <vt:lpstr>Office-teema</vt:lpstr>
      <vt:lpstr>think-cell Slide</vt:lpstr>
      <vt:lpstr>Tillgänglighetsvision</vt:lpstr>
      <vt:lpstr>Visionen är en del av den mer omfattande trafiksystemplaneringen 1/2</vt:lpstr>
      <vt:lpstr>Visionen är en del av den mer omfattande trafiksystemplaneringen 2/2</vt:lpstr>
      <vt:lpstr>PowerPoint-esitys</vt:lpstr>
      <vt:lpstr>PowerPoint-esitys</vt:lpstr>
      <vt:lpstr>PowerPoint-esitys</vt:lpstr>
      <vt:lpstr>PowerPoint-esitys</vt:lpstr>
      <vt:lpstr>Målförslag: transportinfrastruktur </vt:lpstr>
      <vt:lpstr>Målförslag: transportservice </vt:lpstr>
      <vt:lpstr> Målförslag: transportmedel </vt:lpstr>
      <vt:lpstr>Förslag till mål: tillgänglighetsinformation </vt:lpstr>
      <vt:lpstr>Tidsplan</vt:lpstr>
      <vt:lpstr>PowerPoint-esitys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2021-04-16T12:53:52Z</dcterms:created>
  <dcterms:modified xsi:type="dcterms:W3CDTF">2023-06-26T10:38:01Z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0x010102008C3A917AD7B13B4CBA873D64B4B578D3</vt:lpwstr>
  </property>
  <property fmtid="{D5CDD505-2E9C-101B-9397-08002B2CF9AE}" pid="3" name="TaxKeyword">
    <vt:lpwstr/>
  </property>
</Properties>
</file>