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notesSlides/notesSlide2.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2.xml" ContentType="application/vnd.openxmlformats-officedocument.themeOverride+xml"/>
  <Override PartName="/ppt/notesSlides/notesSlide3.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theme/themeOverride3.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719" r:id="rId1"/>
  </p:sldMasterIdLst>
  <p:notesMasterIdLst>
    <p:notesMasterId r:id="rId18"/>
  </p:notesMasterIdLst>
  <p:sldIdLst>
    <p:sldId id="405" r:id="rId2"/>
    <p:sldId id="406" r:id="rId3"/>
    <p:sldId id="407" r:id="rId4"/>
    <p:sldId id="408" r:id="rId5"/>
    <p:sldId id="409" r:id="rId6"/>
    <p:sldId id="410" r:id="rId7"/>
    <p:sldId id="404" r:id="rId8"/>
    <p:sldId id="411" r:id="rId9"/>
    <p:sldId id="388" r:id="rId10"/>
    <p:sldId id="403" r:id="rId11"/>
    <p:sldId id="389" r:id="rId12"/>
    <p:sldId id="390" r:id="rId13"/>
    <p:sldId id="391" r:id="rId14"/>
    <p:sldId id="393" r:id="rId15"/>
    <p:sldId id="394" r:id="rId16"/>
    <p:sldId id="395" r:id="rId17"/>
  </p:sldIdLst>
  <p:sldSz cx="12192000" cy="6858000"/>
  <p:notesSz cx="6858000" cy="9144000"/>
  <p:defaultTextStyle>
    <a:defPPr>
      <a:defRPr lang="en-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CCFD3"/>
    <a:srgbClr val="9BBAC0"/>
    <a:srgbClr val="B5DACC"/>
    <a:srgbClr val="00959B"/>
    <a:srgbClr val="365ABD"/>
    <a:srgbClr val="C48903"/>
    <a:srgbClr val="00A892"/>
    <a:srgbClr val="0098E8"/>
    <a:srgbClr val="1A7483"/>
    <a:srgbClr val="FFF7E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01" autoAdjust="0"/>
    <p:restoredTop sz="95870" autoAdjust="0"/>
  </p:normalViewPr>
  <p:slideViewPr>
    <p:cSldViewPr snapToGrid="0" snapToObjects="1" showGuides="1">
      <p:cViewPr varScale="1">
        <p:scale>
          <a:sx n="69" d="100"/>
          <a:sy n="69" d="100"/>
        </p:scale>
        <p:origin x="488" y="44"/>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package" Target="../embeddings/Microsoft_Excel_-laskentataulukko.xlsx"/></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package" Target="../embeddings/Microsoft_Excel_-laskentataulukko1.xlsx"/></Relationships>
</file>

<file path=ppt/charts/_rels/chart3.xml.rels><?xml version="1.0" encoding="UTF-8" standalone="yes"?>
<Relationships xmlns="http://schemas.openxmlformats.org/package/2006/relationships"><Relationship Id="rId3" Type="http://schemas.openxmlformats.org/officeDocument/2006/relationships/themeOverride" Target="../theme/themeOverride3.xml"/><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package" Target="../embeddings/Microsoft_Excel_-laskentataulukko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9.1076033854551486E-2"/>
          <c:y val="0.10582025677603425"/>
          <c:w val="0.89446613372288275"/>
          <c:h val="0.7128521828751041"/>
        </c:manualLayout>
      </c:layout>
      <c:barChart>
        <c:barDir val="col"/>
        <c:grouping val="stacked"/>
        <c:varyColors val="0"/>
        <c:ser>
          <c:idx val="0"/>
          <c:order val="0"/>
          <c:tx>
            <c:strRef>
              <c:f>Viestit!$L$25</c:f>
              <c:strCache>
                <c:ptCount val="1"/>
                <c:pt idx="0">
                  <c:v>Sähköiset lähetykset</c:v>
                </c:pt>
              </c:strCache>
            </c:strRef>
          </c:tx>
          <c:spPr>
            <a:solidFill>
              <a:srgbClr val="00B0F0"/>
            </a:solidFill>
            <a:ln>
              <a:noFill/>
            </a:ln>
            <a:effectLst/>
          </c:spPr>
          <c:invertIfNegative val="0"/>
          <c:dPt>
            <c:idx val="6"/>
            <c:invertIfNegative val="0"/>
            <c:bubble3D val="0"/>
            <c:spPr>
              <a:solidFill>
                <a:srgbClr val="0070C0"/>
              </a:solidFill>
              <a:ln>
                <a:noFill/>
              </a:ln>
              <a:effectLst/>
            </c:spPr>
            <c:extLst>
              <c:ext xmlns:c16="http://schemas.microsoft.com/office/drawing/2014/chart" uri="{C3380CC4-5D6E-409C-BE32-E72D297353CC}">
                <c16:uniqueId val="{00000007-0650-4EC1-8188-8E1997D2148B}"/>
              </c:ext>
            </c:extLst>
          </c:dPt>
          <c:dPt>
            <c:idx val="7"/>
            <c:invertIfNegative val="0"/>
            <c:bubble3D val="0"/>
            <c:spPr>
              <a:solidFill>
                <a:srgbClr val="0070C0"/>
              </a:solidFill>
              <a:ln>
                <a:noFill/>
              </a:ln>
              <a:effectLst/>
            </c:spPr>
            <c:extLst>
              <c:ext xmlns:c16="http://schemas.microsoft.com/office/drawing/2014/chart" uri="{C3380CC4-5D6E-409C-BE32-E72D297353CC}">
                <c16:uniqueId val="{00000008-0650-4EC1-8188-8E1997D2148B}"/>
              </c:ext>
            </c:extLst>
          </c:dPt>
          <c:dPt>
            <c:idx val="8"/>
            <c:invertIfNegative val="0"/>
            <c:bubble3D val="0"/>
            <c:spPr>
              <a:solidFill>
                <a:srgbClr val="0070C0"/>
              </a:solidFill>
              <a:ln>
                <a:noFill/>
              </a:ln>
              <a:effectLst/>
            </c:spPr>
            <c:extLst>
              <c:ext xmlns:c16="http://schemas.microsoft.com/office/drawing/2014/chart" uri="{C3380CC4-5D6E-409C-BE32-E72D297353CC}">
                <c16:uniqueId val="{00000009-0650-4EC1-8188-8E1997D2148B}"/>
              </c:ext>
            </c:extLst>
          </c:dPt>
          <c:dPt>
            <c:idx val="9"/>
            <c:invertIfNegative val="0"/>
            <c:bubble3D val="0"/>
            <c:spPr>
              <a:solidFill>
                <a:srgbClr val="0070C0"/>
              </a:solidFill>
              <a:ln>
                <a:noFill/>
              </a:ln>
              <a:effectLst/>
            </c:spPr>
            <c:extLst>
              <c:ext xmlns:c16="http://schemas.microsoft.com/office/drawing/2014/chart" uri="{C3380CC4-5D6E-409C-BE32-E72D297353CC}">
                <c16:uniqueId val="{0000000A-0650-4EC1-8188-8E1997D2148B}"/>
              </c:ext>
            </c:extLst>
          </c:dPt>
          <c:dPt>
            <c:idx val="10"/>
            <c:invertIfNegative val="0"/>
            <c:bubble3D val="0"/>
            <c:spPr>
              <a:solidFill>
                <a:srgbClr val="0070C0"/>
              </a:solidFill>
              <a:ln>
                <a:noFill/>
              </a:ln>
              <a:effectLst/>
            </c:spPr>
            <c:extLst>
              <c:ext xmlns:c16="http://schemas.microsoft.com/office/drawing/2014/chart" uri="{C3380CC4-5D6E-409C-BE32-E72D297353CC}">
                <c16:uniqueId val="{0000000B-0650-4EC1-8188-8E1997D2148B}"/>
              </c:ext>
            </c:extLst>
          </c:dPt>
          <c:dPt>
            <c:idx val="11"/>
            <c:invertIfNegative val="0"/>
            <c:bubble3D val="0"/>
            <c:spPr>
              <a:solidFill>
                <a:srgbClr val="0070C0"/>
              </a:solidFill>
              <a:ln>
                <a:noFill/>
              </a:ln>
              <a:effectLst/>
            </c:spPr>
            <c:extLst>
              <c:ext xmlns:c16="http://schemas.microsoft.com/office/drawing/2014/chart" uri="{C3380CC4-5D6E-409C-BE32-E72D297353CC}">
                <c16:uniqueId val="{0000000C-0650-4EC1-8188-8E1997D2148B}"/>
              </c:ext>
            </c:extLst>
          </c:dPt>
          <c:dPt>
            <c:idx val="12"/>
            <c:invertIfNegative val="0"/>
            <c:bubble3D val="0"/>
            <c:spPr>
              <a:solidFill>
                <a:srgbClr val="0070C0"/>
              </a:solidFill>
              <a:ln>
                <a:noFill/>
              </a:ln>
              <a:effectLst/>
            </c:spPr>
            <c:extLst>
              <c:ext xmlns:c16="http://schemas.microsoft.com/office/drawing/2014/chart" uri="{C3380CC4-5D6E-409C-BE32-E72D297353CC}">
                <c16:uniqueId val="{0000000D-0650-4EC1-8188-8E1997D2148B}"/>
              </c:ext>
            </c:extLst>
          </c:dPt>
          <c:dLbls>
            <c:dLbl>
              <c:idx val="3"/>
              <c:spPr>
                <a:solidFill>
                  <a:srgbClr val="00B0F0"/>
                </a:solidFill>
                <a:ln>
                  <a:noFill/>
                </a:ln>
                <a:effectLst/>
              </c:spPr>
              <c:txPr>
                <a:bodyPr rot="0" spcFirstLastPara="1" vertOverflow="ellipsis" vert="horz" wrap="square" lIns="38100" tIns="19050" rIns="38100" bIns="19050" anchor="ctr" anchorCtr="0">
                  <a:spAutoFit/>
                </a:bodyPr>
                <a:lstStyle/>
                <a:p>
                  <a:pPr algn="ctr">
                    <a:defRPr lang="en-US" sz="900" b="1" i="0" u="none" strike="noStrike" kern="1200" baseline="0">
                      <a:solidFill>
                        <a:schemeClr val="bg1"/>
                      </a:solidFill>
                      <a:latin typeface="+mn-lt"/>
                      <a:ea typeface="+mn-ea"/>
                      <a:cs typeface="+mn-cs"/>
                    </a:defRPr>
                  </a:pPr>
                  <a:endParaRPr lang="fi-FI"/>
                </a:p>
              </c:txPr>
              <c:dLblPos val="ctr"/>
              <c:showLegendKey val="0"/>
              <c:showVal val="1"/>
              <c:showCatName val="0"/>
              <c:showSerName val="0"/>
              <c:showPercent val="0"/>
              <c:showBubbleSize val="0"/>
              <c:extLst>
                <c:ext xmlns:c16="http://schemas.microsoft.com/office/drawing/2014/chart" uri="{C3380CC4-5D6E-409C-BE32-E72D297353CC}">
                  <c16:uniqueId val="{00000005-0650-4EC1-8188-8E1997D2148B}"/>
                </c:ext>
              </c:extLst>
            </c:dLbl>
            <c:spPr>
              <a:noFill/>
              <a:ln>
                <a:noFill/>
              </a:ln>
              <a:effectLst/>
            </c:spPr>
            <c:txPr>
              <a:bodyPr rot="0" spcFirstLastPara="1" vertOverflow="ellipsis" vert="horz" wrap="square" lIns="38100" tIns="19050" rIns="38100" bIns="19050" anchor="ctr" anchorCtr="0">
                <a:spAutoFit/>
              </a:bodyPr>
              <a:lstStyle/>
              <a:p>
                <a:pPr algn="ctr">
                  <a:defRPr lang="en-US" sz="900" b="1" i="0" u="none" strike="noStrike" kern="1200" baseline="0">
                    <a:solidFill>
                      <a:schemeClr val="bg1"/>
                    </a:solidFill>
                    <a:latin typeface="+mn-lt"/>
                    <a:ea typeface="+mn-ea"/>
                    <a:cs typeface="+mn-cs"/>
                  </a:defRPr>
                </a:pPr>
                <a:endParaRPr lang="fi-FI"/>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Viestit!$M$24:$Y$24</c:f>
              <c:numCache>
                <c:formatCode>General</c:formatCode>
                <c:ptCount val="13"/>
                <c:pt idx="0">
                  <c:v>2018</c:v>
                </c:pt>
                <c:pt idx="1">
                  <c:v>2019</c:v>
                </c:pt>
                <c:pt idx="2">
                  <c:v>2020</c:v>
                </c:pt>
                <c:pt idx="3">
                  <c:v>2021</c:v>
                </c:pt>
                <c:pt idx="4">
                  <c:v>2022</c:v>
                </c:pt>
                <c:pt idx="5">
                  <c:v>2023</c:v>
                </c:pt>
                <c:pt idx="6">
                  <c:v>2024</c:v>
                </c:pt>
                <c:pt idx="7">
                  <c:v>2025</c:v>
                </c:pt>
                <c:pt idx="8">
                  <c:v>2026</c:v>
                </c:pt>
                <c:pt idx="9">
                  <c:v>2027</c:v>
                </c:pt>
                <c:pt idx="10">
                  <c:v>2028</c:v>
                </c:pt>
                <c:pt idx="11">
                  <c:v>2029</c:v>
                </c:pt>
                <c:pt idx="12">
                  <c:v>2030</c:v>
                </c:pt>
              </c:numCache>
            </c:numRef>
          </c:cat>
          <c:val>
            <c:numRef>
              <c:f>Viestit!$M$25:$Y$25</c:f>
              <c:numCache>
                <c:formatCode>0.0</c:formatCode>
                <c:ptCount val="13"/>
                <c:pt idx="0">
                  <c:v>0.55219499999999999</c:v>
                </c:pt>
                <c:pt idx="1">
                  <c:v>2.846266</c:v>
                </c:pt>
                <c:pt idx="2">
                  <c:v>5.8602740000000004</c:v>
                </c:pt>
                <c:pt idx="3">
                  <c:v>9.3929620000000007</c:v>
                </c:pt>
                <c:pt idx="4">
                  <c:v>11.814731999999999</c:v>
                </c:pt>
                <c:pt idx="5">
                  <c:v>14.388052999999999</c:v>
                </c:pt>
                <c:pt idx="6">
                  <c:v>16.888052999999999</c:v>
                </c:pt>
                <c:pt idx="7">
                  <c:v>19.388052999999999</c:v>
                </c:pt>
                <c:pt idx="8">
                  <c:v>70</c:v>
                </c:pt>
                <c:pt idx="9">
                  <c:v>75</c:v>
                </c:pt>
                <c:pt idx="10">
                  <c:v>89</c:v>
                </c:pt>
                <c:pt idx="11">
                  <c:v>90</c:v>
                </c:pt>
                <c:pt idx="12">
                  <c:v>91</c:v>
                </c:pt>
              </c:numCache>
            </c:numRef>
          </c:val>
          <c:extLst>
            <c:ext xmlns:c16="http://schemas.microsoft.com/office/drawing/2014/chart" uri="{C3380CC4-5D6E-409C-BE32-E72D297353CC}">
              <c16:uniqueId val="{00000000-0650-4EC1-8188-8E1997D2148B}"/>
            </c:ext>
          </c:extLst>
        </c:ser>
        <c:ser>
          <c:idx val="1"/>
          <c:order val="1"/>
          <c:tx>
            <c:strRef>
              <c:f>Viestit!$L$26</c:f>
              <c:strCache>
                <c:ptCount val="1"/>
                <c:pt idx="0">
                  <c:v>Paperiposti</c:v>
                </c:pt>
              </c:strCache>
            </c:strRef>
          </c:tx>
          <c:spPr>
            <a:solidFill>
              <a:schemeClr val="bg2">
                <a:lumMod val="75000"/>
              </a:schemeClr>
            </a:solidFill>
            <a:ln>
              <a:noFill/>
            </a:ln>
            <a:effectLst/>
          </c:spPr>
          <c:invertIfNegative val="0"/>
          <c:dLbls>
            <c:spPr>
              <a:noFill/>
              <a:ln>
                <a:noFill/>
              </a:ln>
              <a:effectLst/>
            </c:spPr>
            <c:txPr>
              <a:bodyPr rot="0" spcFirstLastPara="1" vertOverflow="ellipsis" vert="horz" wrap="square" lIns="38100" tIns="19050" rIns="38100" bIns="19050" anchor="ctr" anchorCtr="0">
                <a:spAutoFit/>
              </a:bodyPr>
              <a:lstStyle/>
              <a:p>
                <a:pPr algn="ctr">
                  <a:defRPr lang="en-US" sz="900" b="1" i="0" u="none" strike="noStrike" kern="1200" baseline="0">
                    <a:solidFill>
                      <a:schemeClr val="bg1"/>
                    </a:solidFill>
                    <a:latin typeface="+mn-lt"/>
                    <a:ea typeface="+mn-ea"/>
                    <a:cs typeface="+mn-cs"/>
                  </a:defRPr>
                </a:pPr>
                <a:endParaRPr lang="fi-FI"/>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Viestit!$M$24:$Y$24</c:f>
              <c:numCache>
                <c:formatCode>General</c:formatCode>
                <c:ptCount val="13"/>
                <c:pt idx="0">
                  <c:v>2018</c:v>
                </c:pt>
                <c:pt idx="1">
                  <c:v>2019</c:v>
                </c:pt>
                <c:pt idx="2">
                  <c:v>2020</c:v>
                </c:pt>
                <c:pt idx="3">
                  <c:v>2021</c:v>
                </c:pt>
                <c:pt idx="4">
                  <c:v>2022</c:v>
                </c:pt>
                <c:pt idx="5">
                  <c:v>2023</c:v>
                </c:pt>
                <c:pt idx="6">
                  <c:v>2024</c:v>
                </c:pt>
                <c:pt idx="7">
                  <c:v>2025</c:v>
                </c:pt>
                <c:pt idx="8">
                  <c:v>2026</c:v>
                </c:pt>
                <c:pt idx="9">
                  <c:v>2027</c:v>
                </c:pt>
                <c:pt idx="10">
                  <c:v>2028</c:v>
                </c:pt>
                <c:pt idx="11">
                  <c:v>2029</c:v>
                </c:pt>
                <c:pt idx="12">
                  <c:v>2030</c:v>
                </c:pt>
              </c:numCache>
            </c:numRef>
          </c:cat>
          <c:val>
            <c:numRef>
              <c:f>Viestit!$M$26:$Y$26</c:f>
              <c:numCache>
                <c:formatCode>0.0</c:formatCode>
                <c:ptCount val="13"/>
                <c:pt idx="0">
                  <c:v>0</c:v>
                </c:pt>
                <c:pt idx="1">
                  <c:v>4.6449999999999998E-3</c:v>
                </c:pt>
                <c:pt idx="2">
                  <c:v>0.16978099999999999</c:v>
                </c:pt>
                <c:pt idx="3">
                  <c:v>8.8906159999999996</c:v>
                </c:pt>
                <c:pt idx="4">
                  <c:v>12.955076999999999</c:v>
                </c:pt>
                <c:pt idx="5">
                  <c:v>12.818762</c:v>
                </c:pt>
                <c:pt idx="6">
                  <c:v>13.318762</c:v>
                </c:pt>
                <c:pt idx="7">
                  <c:v>13.818762</c:v>
                </c:pt>
                <c:pt idx="8">
                  <c:v>13.518762000000001</c:v>
                </c:pt>
                <c:pt idx="9">
                  <c:v>13.218762</c:v>
                </c:pt>
                <c:pt idx="10">
                  <c:v>12.918761999999999</c:v>
                </c:pt>
                <c:pt idx="11">
                  <c:v>12.618762</c:v>
                </c:pt>
                <c:pt idx="12">
                  <c:v>12.318762</c:v>
                </c:pt>
              </c:numCache>
            </c:numRef>
          </c:val>
          <c:extLst>
            <c:ext xmlns:c16="http://schemas.microsoft.com/office/drawing/2014/chart" uri="{C3380CC4-5D6E-409C-BE32-E72D297353CC}">
              <c16:uniqueId val="{00000001-0650-4EC1-8188-8E1997D2148B}"/>
            </c:ext>
          </c:extLst>
        </c:ser>
        <c:dLbls>
          <c:dLblPos val="ctr"/>
          <c:showLegendKey val="0"/>
          <c:showVal val="1"/>
          <c:showCatName val="0"/>
          <c:showSerName val="0"/>
          <c:showPercent val="0"/>
          <c:showBubbleSize val="0"/>
        </c:dLbls>
        <c:gapWidth val="53"/>
        <c:overlap val="100"/>
        <c:axId val="957143664"/>
        <c:axId val="957142224"/>
      </c:barChart>
      <c:lineChart>
        <c:grouping val="standard"/>
        <c:varyColors val="0"/>
        <c:ser>
          <c:idx val="2"/>
          <c:order val="2"/>
          <c:tx>
            <c:strRef>
              <c:f>Viestit!$L$27</c:f>
              <c:strCache>
                <c:ptCount val="1"/>
                <c:pt idx="0">
                  <c:v>Kaikki viestit yhteensä</c:v>
                </c:pt>
              </c:strCache>
            </c:strRef>
          </c:tx>
          <c:spPr>
            <a:ln w="25400" cap="rnd">
              <a:noFill/>
              <a:round/>
            </a:ln>
            <a:effectLst/>
          </c:spPr>
          <c:marker>
            <c:symbol val="none"/>
          </c:marker>
          <c:dLbls>
            <c:spPr>
              <a:noFill/>
              <a:ln>
                <a:noFill/>
              </a:ln>
              <a:effectLst/>
            </c:spPr>
            <c:txPr>
              <a:bodyPr rot="0" spcFirstLastPara="1" vertOverflow="ellipsis" vert="horz" wrap="square" lIns="38100" tIns="19050" rIns="38100" bIns="19050" anchor="ctr" anchorCtr="0">
                <a:spAutoFit/>
              </a:bodyPr>
              <a:lstStyle/>
              <a:p>
                <a:pPr algn="ctr">
                  <a:defRPr lang="en-US" sz="1100" b="1" i="0" u="none" strike="noStrike" kern="1200" baseline="0">
                    <a:solidFill>
                      <a:schemeClr val="accent1"/>
                    </a:solidFill>
                    <a:latin typeface="+mn-lt"/>
                    <a:ea typeface="+mn-ea"/>
                    <a:cs typeface="+mn-cs"/>
                  </a:defRPr>
                </a:pPr>
                <a:endParaRPr lang="fi-FI"/>
              </a:p>
            </c:txPr>
            <c:dLblPos val="t"/>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Viestit!$M$24:$Y$24</c:f>
              <c:numCache>
                <c:formatCode>General</c:formatCode>
                <c:ptCount val="13"/>
                <c:pt idx="0">
                  <c:v>2018</c:v>
                </c:pt>
                <c:pt idx="1">
                  <c:v>2019</c:v>
                </c:pt>
                <c:pt idx="2">
                  <c:v>2020</c:v>
                </c:pt>
                <c:pt idx="3">
                  <c:v>2021</c:v>
                </c:pt>
                <c:pt idx="4">
                  <c:v>2022</c:v>
                </c:pt>
                <c:pt idx="5">
                  <c:v>2023</c:v>
                </c:pt>
                <c:pt idx="6">
                  <c:v>2024</c:v>
                </c:pt>
                <c:pt idx="7">
                  <c:v>2025</c:v>
                </c:pt>
                <c:pt idx="8">
                  <c:v>2026</c:v>
                </c:pt>
                <c:pt idx="9">
                  <c:v>2027</c:v>
                </c:pt>
                <c:pt idx="10">
                  <c:v>2028</c:v>
                </c:pt>
                <c:pt idx="11">
                  <c:v>2029</c:v>
                </c:pt>
                <c:pt idx="12">
                  <c:v>2030</c:v>
                </c:pt>
              </c:numCache>
            </c:numRef>
          </c:cat>
          <c:val>
            <c:numRef>
              <c:f>Viestit!$M$27:$Y$27</c:f>
              <c:numCache>
                <c:formatCode>_-* #\ ##0_-;\-* #\ ##0_-;_-* "-"??_-;_-@_-</c:formatCode>
                <c:ptCount val="13"/>
                <c:pt idx="0">
                  <c:v>0.55219499999999999</c:v>
                </c:pt>
                <c:pt idx="1">
                  <c:v>2.850911</c:v>
                </c:pt>
                <c:pt idx="2">
                  <c:v>6.0300550000000008</c:v>
                </c:pt>
                <c:pt idx="3">
                  <c:v>18.283577999999999</c:v>
                </c:pt>
                <c:pt idx="4">
                  <c:v>24.769808999999999</c:v>
                </c:pt>
                <c:pt idx="5">
                  <c:v>27.206814999999999</c:v>
                </c:pt>
                <c:pt idx="6">
                  <c:v>30.206814999999999</c:v>
                </c:pt>
                <c:pt idx="7">
                  <c:v>33.206814999999999</c:v>
                </c:pt>
                <c:pt idx="8">
                  <c:v>83.518761999999995</c:v>
                </c:pt>
                <c:pt idx="9">
                  <c:v>88.218761999999998</c:v>
                </c:pt>
                <c:pt idx="10">
                  <c:v>101.918762</c:v>
                </c:pt>
                <c:pt idx="11">
                  <c:v>102.618762</c:v>
                </c:pt>
                <c:pt idx="12">
                  <c:v>103.31876199999999</c:v>
                </c:pt>
              </c:numCache>
            </c:numRef>
          </c:val>
          <c:smooth val="0"/>
          <c:extLst>
            <c:ext xmlns:c16="http://schemas.microsoft.com/office/drawing/2014/chart" uri="{C3380CC4-5D6E-409C-BE32-E72D297353CC}">
              <c16:uniqueId val="{00000002-0650-4EC1-8188-8E1997D2148B}"/>
            </c:ext>
          </c:extLst>
        </c:ser>
        <c:dLbls>
          <c:dLblPos val="ctr"/>
          <c:showLegendKey val="0"/>
          <c:showVal val="1"/>
          <c:showCatName val="0"/>
          <c:showSerName val="0"/>
          <c:showPercent val="0"/>
          <c:showBubbleSize val="0"/>
        </c:dLbls>
        <c:marker val="1"/>
        <c:smooth val="0"/>
        <c:axId val="957143664"/>
        <c:axId val="957142224"/>
      </c:lineChart>
      <c:catAx>
        <c:axId val="95714366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fi-FI"/>
          </a:p>
        </c:txPr>
        <c:crossAx val="957142224"/>
        <c:crosses val="autoZero"/>
        <c:auto val="1"/>
        <c:lblAlgn val="ctr"/>
        <c:lblOffset val="100"/>
        <c:noMultiLvlLbl val="0"/>
      </c:catAx>
      <c:valAx>
        <c:axId val="957142224"/>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fi-FI"/>
          </a:p>
        </c:txPr>
        <c:crossAx val="957143664"/>
        <c:crosses val="autoZero"/>
        <c:crossBetween val="between"/>
      </c:valAx>
      <c:spPr>
        <a:noFill/>
        <a:ln>
          <a:noFill/>
        </a:ln>
        <a:effectLst/>
      </c:spPr>
    </c:plotArea>
    <c:legend>
      <c:legendPos val="b"/>
      <c:legendEntry>
        <c:idx val="2"/>
        <c:delete val="1"/>
      </c:legendEntry>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i-FI"/>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fi-FI"/>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col"/>
        <c:grouping val="stacked"/>
        <c:varyColors val="0"/>
        <c:ser>
          <c:idx val="1"/>
          <c:order val="1"/>
          <c:tx>
            <c:strRef>
              <c:f>Valtuudet!$B$22</c:f>
              <c:strCache>
                <c:ptCount val="1"/>
                <c:pt idx="0">
                  <c:v>Orgaaninen kasvu</c:v>
                </c:pt>
              </c:strCache>
            </c:strRef>
          </c:tx>
          <c:spPr>
            <a:solidFill>
              <a:srgbClr val="0070C0"/>
            </a:solidFill>
            <a:ln>
              <a:noFill/>
            </a:ln>
            <a:effectLst/>
          </c:spPr>
          <c:invertIfNegative val="0"/>
          <c:dPt>
            <c:idx val="1"/>
            <c:invertIfNegative val="0"/>
            <c:bubble3D val="0"/>
            <c:spPr>
              <a:solidFill>
                <a:srgbClr val="00B0F0"/>
              </a:solidFill>
              <a:ln>
                <a:noFill/>
              </a:ln>
              <a:effectLst/>
            </c:spPr>
            <c:extLst>
              <c:ext xmlns:c16="http://schemas.microsoft.com/office/drawing/2014/chart" uri="{C3380CC4-5D6E-409C-BE32-E72D297353CC}">
                <c16:uniqueId val="{00000001-2398-4B0C-9998-4086F466D120}"/>
              </c:ext>
            </c:extLst>
          </c:dPt>
          <c:dPt>
            <c:idx val="2"/>
            <c:invertIfNegative val="0"/>
            <c:bubble3D val="0"/>
            <c:spPr>
              <a:solidFill>
                <a:srgbClr val="00B0F0"/>
              </a:solidFill>
              <a:ln>
                <a:noFill/>
              </a:ln>
              <a:effectLst/>
            </c:spPr>
            <c:extLst>
              <c:ext xmlns:c16="http://schemas.microsoft.com/office/drawing/2014/chart" uri="{C3380CC4-5D6E-409C-BE32-E72D297353CC}">
                <c16:uniqueId val="{00000003-2398-4B0C-9998-4086F466D120}"/>
              </c:ext>
            </c:extLst>
          </c:dPt>
          <c:dPt>
            <c:idx val="3"/>
            <c:invertIfNegative val="0"/>
            <c:bubble3D val="0"/>
            <c:spPr>
              <a:solidFill>
                <a:srgbClr val="00B0F0"/>
              </a:solidFill>
              <a:ln>
                <a:noFill/>
              </a:ln>
              <a:effectLst/>
            </c:spPr>
            <c:extLst>
              <c:ext xmlns:c16="http://schemas.microsoft.com/office/drawing/2014/chart" uri="{C3380CC4-5D6E-409C-BE32-E72D297353CC}">
                <c16:uniqueId val="{00000005-2398-4B0C-9998-4086F466D120}"/>
              </c:ext>
            </c:extLst>
          </c:dPt>
          <c:dPt>
            <c:idx val="4"/>
            <c:invertIfNegative val="0"/>
            <c:bubble3D val="0"/>
            <c:spPr>
              <a:solidFill>
                <a:srgbClr val="00B0F0"/>
              </a:solidFill>
              <a:ln>
                <a:noFill/>
              </a:ln>
              <a:effectLst/>
            </c:spPr>
            <c:extLst>
              <c:ext xmlns:c16="http://schemas.microsoft.com/office/drawing/2014/chart" uri="{C3380CC4-5D6E-409C-BE32-E72D297353CC}">
                <c16:uniqueId val="{00000007-2398-4B0C-9998-4086F466D120}"/>
              </c:ext>
            </c:extLst>
          </c:dPt>
          <c:dPt>
            <c:idx val="5"/>
            <c:invertIfNegative val="0"/>
            <c:bubble3D val="0"/>
            <c:spPr>
              <a:solidFill>
                <a:srgbClr val="00B0F0"/>
              </a:solidFill>
              <a:ln>
                <a:noFill/>
              </a:ln>
              <a:effectLst/>
            </c:spPr>
            <c:extLst>
              <c:ext xmlns:c16="http://schemas.microsoft.com/office/drawing/2014/chart" uri="{C3380CC4-5D6E-409C-BE32-E72D297353CC}">
                <c16:uniqueId val="{00000009-2398-4B0C-9998-4086F466D120}"/>
              </c:ext>
            </c:extLst>
          </c:dPt>
          <c:dPt>
            <c:idx val="6"/>
            <c:invertIfNegative val="0"/>
            <c:bubble3D val="0"/>
            <c:spPr>
              <a:solidFill>
                <a:srgbClr val="00B0F0"/>
              </a:solidFill>
              <a:ln>
                <a:noFill/>
              </a:ln>
              <a:effectLst/>
            </c:spPr>
            <c:extLst>
              <c:ext xmlns:c16="http://schemas.microsoft.com/office/drawing/2014/chart" uri="{C3380CC4-5D6E-409C-BE32-E72D297353CC}">
                <c16:uniqueId val="{0000000B-2398-4B0C-9998-4086F466D120}"/>
              </c:ext>
            </c:extLst>
          </c:dPt>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mn-lt"/>
                    <a:ea typeface="+mn-ea"/>
                    <a:cs typeface="+mn-cs"/>
                  </a:defRPr>
                </a:pPr>
                <a:endParaRPr lang="fi-FI"/>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val>
            <c:numRef>
              <c:f>Valtuudet!$C$22:$P$22</c:f>
              <c:numCache>
                <c:formatCode>_-* #\ ##0_-;\-* #\ ##0_-;_-* "-"??_-;_-@_-</c:formatCode>
                <c:ptCount val="14"/>
                <c:pt idx="0">
                  <c:v>1179592</c:v>
                </c:pt>
                <c:pt idx="1">
                  <c:v>2629799</c:v>
                </c:pt>
                <c:pt idx="2">
                  <c:v>8431177</c:v>
                </c:pt>
                <c:pt idx="3">
                  <c:v>18862390</c:v>
                </c:pt>
                <c:pt idx="4">
                  <c:v>27682207</c:v>
                </c:pt>
                <c:pt idx="5">
                  <c:v>48324093</c:v>
                </c:pt>
                <c:pt idx="6">
                  <c:v>57221603</c:v>
                </c:pt>
                <c:pt idx="7">
                  <c:v>62943763.300000012</c:v>
                </c:pt>
                <c:pt idx="8">
                  <c:v>73014765.428000003</c:v>
                </c:pt>
                <c:pt idx="9">
                  <c:v>87617718.513599992</c:v>
                </c:pt>
                <c:pt idx="10">
                  <c:v>93750958.809551999</c:v>
                </c:pt>
                <c:pt idx="11">
                  <c:v>98438506.750029624</c:v>
                </c:pt>
                <c:pt idx="12">
                  <c:v>101391661.9525305</c:v>
                </c:pt>
                <c:pt idx="13">
                  <c:v>103419495.19158113</c:v>
                </c:pt>
              </c:numCache>
            </c:numRef>
          </c:val>
          <c:extLst>
            <c:ext xmlns:c16="http://schemas.microsoft.com/office/drawing/2014/chart" uri="{C3380CC4-5D6E-409C-BE32-E72D297353CC}">
              <c16:uniqueId val="{0000000C-2398-4B0C-9998-4086F466D120}"/>
            </c:ext>
          </c:extLst>
        </c:ser>
        <c:ser>
          <c:idx val="2"/>
          <c:order val="2"/>
          <c:tx>
            <c:strRef>
              <c:f>Valtuudet!$B$23</c:f>
              <c:strCache>
                <c:ptCount val="1"/>
                <c:pt idx="0">
                  <c:v>Digitaalisen viestinnän ensisijaisuus + muu potentiaali</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2">
                        <a:lumMod val="75000"/>
                      </a:schemeClr>
                    </a:solidFill>
                    <a:latin typeface="+mn-lt"/>
                    <a:ea typeface="+mn-ea"/>
                    <a:cs typeface="+mn-cs"/>
                  </a:defRPr>
                </a:pPr>
                <a:endParaRPr lang="fi-FI"/>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val>
            <c:numRef>
              <c:f>Valtuudet!$C$23:$P$23</c:f>
              <c:numCache>
                <c:formatCode>General</c:formatCode>
                <c:ptCount val="14"/>
                <c:pt idx="8" formatCode="_-* #\ ##0_-;\-* #\ ##0_-;_-* &quot;-&quot;??_-;_-@_-">
                  <c:v>2000000</c:v>
                </c:pt>
                <c:pt idx="9" formatCode="_-* #\ ##0_-;\-* #\ ##0_-;_-* &quot;-&quot;??_-;_-@_-">
                  <c:v>3000000</c:v>
                </c:pt>
                <c:pt idx="10" formatCode="_-* #\ ##0_-;\-* #\ ##0_-;_-* &quot;-&quot;??_-;_-@_-">
                  <c:v>4000000</c:v>
                </c:pt>
                <c:pt idx="11" formatCode="_-* #\ ##0_-;\-* #\ ##0_-;_-* &quot;-&quot;??_-;_-@_-">
                  <c:v>4000000</c:v>
                </c:pt>
                <c:pt idx="12" formatCode="_-* #\ ##0_-;\-* #\ ##0_-;_-* &quot;-&quot;??_-;_-@_-">
                  <c:v>5000000</c:v>
                </c:pt>
                <c:pt idx="13" formatCode="_-* #\ ##0_-;\-* #\ ##0_-;_-* &quot;-&quot;??_-;_-@_-">
                  <c:v>5000000</c:v>
                </c:pt>
              </c:numCache>
            </c:numRef>
          </c:val>
          <c:extLst>
            <c:ext xmlns:c16="http://schemas.microsoft.com/office/drawing/2014/chart" uri="{C3380CC4-5D6E-409C-BE32-E72D297353CC}">
              <c16:uniqueId val="{0000000D-2398-4B0C-9998-4086F466D120}"/>
            </c:ext>
          </c:extLst>
        </c:ser>
        <c:dLbls>
          <c:showLegendKey val="0"/>
          <c:showVal val="1"/>
          <c:showCatName val="0"/>
          <c:showSerName val="0"/>
          <c:showPercent val="0"/>
          <c:showBubbleSize val="0"/>
        </c:dLbls>
        <c:gapWidth val="32"/>
        <c:overlap val="100"/>
        <c:axId val="861891016"/>
        <c:axId val="861889216"/>
      </c:barChart>
      <c:lineChart>
        <c:grouping val="standard"/>
        <c:varyColors val="0"/>
        <c:ser>
          <c:idx val="0"/>
          <c:order val="0"/>
          <c:tx>
            <c:strRef>
              <c:f>Valtuudet!$B$20</c:f>
              <c:strCache>
                <c:ptCount val="1"/>
                <c:pt idx="0">
                  <c:v>Puolesta asiointi yht</c:v>
                </c:pt>
              </c:strCache>
            </c:strRef>
          </c:tx>
          <c:spPr>
            <a:ln w="28575" cap="rnd">
              <a:no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rgbClr val="0070C0"/>
                    </a:solidFill>
                    <a:latin typeface="+mn-lt"/>
                    <a:ea typeface="+mn-ea"/>
                    <a:cs typeface="+mn-cs"/>
                  </a:defRPr>
                </a:pPr>
                <a:endParaRPr lang="fi-FI"/>
              </a:p>
            </c:txPr>
            <c:dLblPos val="t"/>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Valtuudet!$C$19:$P$19</c:f>
              <c:numCache>
                <c:formatCode>General</c:formatCode>
                <c:ptCount val="14"/>
                <c:pt idx="0">
                  <c:v>2017</c:v>
                </c:pt>
                <c:pt idx="1">
                  <c:v>2018</c:v>
                </c:pt>
                <c:pt idx="2">
                  <c:v>2019</c:v>
                </c:pt>
                <c:pt idx="3">
                  <c:v>2020</c:v>
                </c:pt>
                <c:pt idx="4">
                  <c:v>2021</c:v>
                </c:pt>
                <c:pt idx="5">
                  <c:v>2022</c:v>
                </c:pt>
                <c:pt idx="6">
                  <c:v>2023</c:v>
                </c:pt>
                <c:pt idx="7">
                  <c:v>2024</c:v>
                </c:pt>
                <c:pt idx="8">
                  <c:v>2025</c:v>
                </c:pt>
                <c:pt idx="9">
                  <c:v>2026</c:v>
                </c:pt>
                <c:pt idx="10">
                  <c:v>2027</c:v>
                </c:pt>
                <c:pt idx="11">
                  <c:v>2028</c:v>
                </c:pt>
                <c:pt idx="12">
                  <c:v>2029</c:v>
                </c:pt>
                <c:pt idx="13">
                  <c:v>2030</c:v>
                </c:pt>
              </c:numCache>
            </c:numRef>
          </c:cat>
          <c:val>
            <c:numRef>
              <c:f>Valtuudet!$C$21:$P$21</c:f>
              <c:numCache>
                <c:formatCode>_-* #\ ##0_-;\-* #\ ##0_-;_-* "-"??_-;_-@_-</c:formatCode>
                <c:ptCount val="14"/>
                <c:pt idx="0">
                  <c:v>1179592</c:v>
                </c:pt>
                <c:pt idx="1">
                  <c:v>2629799</c:v>
                </c:pt>
                <c:pt idx="2">
                  <c:v>8431177</c:v>
                </c:pt>
                <c:pt idx="3">
                  <c:v>18862390</c:v>
                </c:pt>
                <c:pt idx="4">
                  <c:v>27682207</c:v>
                </c:pt>
                <c:pt idx="5">
                  <c:v>48324093</c:v>
                </c:pt>
                <c:pt idx="6">
                  <c:v>57221603</c:v>
                </c:pt>
                <c:pt idx="7">
                  <c:v>62943763.300000012</c:v>
                </c:pt>
                <c:pt idx="8">
                  <c:v>75014765.428000003</c:v>
                </c:pt>
                <c:pt idx="9">
                  <c:v>90617718.513599992</c:v>
                </c:pt>
                <c:pt idx="10">
                  <c:v>97750958.809551999</c:v>
                </c:pt>
                <c:pt idx="11">
                  <c:v>102438506.75002962</c:v>
                </c:pt>
                <c:pt idx="12">
                  <c:v>106391661.9525305</c:v>
                </c:pt>
                <c:pt idx="13">
                  <c:v>108419495.19158113</c:v>
                </c:pt>
              </c:numCache>
            </c:numRef>
          </c:val>
          <c:smooth val="0"/>
          <c:extLst>
            <c:ext xmlns:c16="http://schemas.microsoft.com/office/drawing/2014/chart" uri="{C3380CC4-5D6E-409C-BE32-E72D297353CC}">
              <c16:uniqueId val="{0000000E-2398-4B0C-9998-4086F466D120}"/>
            </c:ext>
          </c:extLst>
        </c:ser>
        <c:dLbls>
          <c:showLegendKey val="0"/>
          <c:showVal val="0"/>
          <c:showCatName val="0"/>
          <c:showSerName val="0"/>
          <c:showPercent val="0"/>
          <c:showBubbleSize val="0"/>
        </c:dLbls>
        <c:marker val="1"/>
        <c:smooth val="0"/>
        <c:axId val="861891016"/>
        <c:axId val="861889216"/>
      </c:lineChart>
      <c:catAx>
        <c:axId val="86189101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accent5">
                    <a:lumMod val="50000"/>
                  </a:schemeClr>
                </a:solidFill>
                <a:latin typeface="+mn-lt"/>
                <a:ea typeface="+mn-ea"/>
                <a:cs typeface="+mn-cs"/>
              </a:defRPr>
            </a:pPr>
            <a:endParaRPr lang="fi-FI"/>
          </a:p>
        </c:txPr>
        <c:crossAx val="861889216"/>
        <c:crosses val="autoZero"/>
        <c:auto val="1"/>
        <c:lblAlgn val="ctr"/>
        <c:lblOffset val="100"/>
        <c:noMultiLvlLbl val="0"/>
      </c:catAx>
      <c:valAx>
        <c:axId val="861889216"/>
        <c:scaling>
          <c:orientation val="minMax"/>
        </c:scaling>
        <c:delete val="0"/>
        <c:axPos val="l"/>
        <c:majorGridlines>
          <c:spPr>
            <a:ln w="9525" cap="flat" cmpd="sng" algn="ctr">
              <a:solidFill>
                <a:schemeClr val="tx1">
                  <a:lumMod val="15000"/>
                  <a:lumOff val="85000"/>
                </a:schemeClr>
              </a:solidFill>
              <a:round/>
            </a:ln>
            <a:effectLst/>
          </c:spPr>
        </c:majorGridlines>
        <c:numFmt formatCode="#,##0\ &quot;M&quot;" sourceLinked="0"/>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accent5">
                    <a:lumMod val="50000"/>
                  </a:schemeClr>
                </a:solidFill>
                <a:latin typeface="+mn-lt"/>
                <a:ea typeface="+mn-ea"/>
                <a:cs typeface="+mn-cs"/>
              </a:defRPr>
            </a:pPr>
            <a:endParaRPr lang="fi-FI"/>
          </a:p>
        </c:txPr>
        <c:crossAx val="861891016"/>
        <c:crosses val="autoZero"/>
        <c:crossBetween val="between"/>
        <c:dispUnits>
          <c:builtInUnit val="millions"/>
        </c:dispUnits>
      </c:valAx>
      <c:spPr>
        <a:noFill/>
        <a:ln>
          <a:noFill/>
        </a:ln>
        <a:effectLst/>
      </c:spPr>
    </c:plotArea>
    <c:legend>
      <c:legendPos val="b"/>
      <c:legendEntry>
        <c:idx val="2"/>
        <c:delete val="1"/>
      </c:legendEntry>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i-FI"/>
        </a:p>
      </c:txPr>
    </c:legend>
    <c:plotVisOnly val="1"/>
    <c:dispBlanksAs val="gap"/>
    <c:showDLblsOverMax val="0"/>
  </c:chart>
  <c:spPr>
    <a:noFill/>
    <a:ln>
      <a:noFill/>
    </a:ln>
    <a:effectLst/>
  </c:spPr>
  <c:txPr>
    <a:bodyPr/>
    <a:lstStyle/>
    <a:p>
      <a:pPr>
        <a:defRPr/>
      </a:pPr>
      <a:endParaRPr lang="fi-FI"/>
    </a:p>
  </c:txPr>
  <c:externalData r:id="rId4">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7.7479900159504428E-2"/>
          <c:y val="4.3528844201300813E-2"/>
          <c:w val="0.87018569645626109"/>
          <c:h val="0.78743355213281085"/>
        </c:manualLayout>
      </c:layout>
      <c:barChart>
        <c:barDir val="col"/>
        <c:grouping val="stacked"/>
        <c:varyColors val="0"/>
        <c:ser>
          <c:idx val="0"/>
          <c:order val="0"/>
          <c:tx>
            <c:strRef>
              <c:f>'Ennuste ja kustannukset'!$A$12</c:f>
              <c:strCache>
                <c:ptCount val="1"/>
                <c:pt idx="0">
                  <c:v>Orgaaninen kasvu</c:v>
                </c:pt>
              </c:strCache>
            </c:strRef>
          </c:tx>
          <c:spPr>
            <a:solidFill>
              <a:schemeClr val="accent1"/>
            </a:solidFill>
            <a:ln>
              <a:noFill/>
            </a:ln>
            <a:effectLst/>
          </c:spPr>
          <c:invertIfNegative val="0"/>
          <c:dPt>
            <c:idx val="0"/>
            <c:invertIfNegative val="0"/>
            <c:bubble3D val="0"/>
            <c:spPr>
              <a:solidFill>
                <a:srgbClr val="00B0F0"/>
              </a:solidFill>
              <a:ln>
                <a:noFill/>
              </a:ln>
              <a:effectLst/>
            </c:spPr>
            <c:extLst>
              <c:ext xmlns:c16="http://schemas.microsoft.com/office/drawing/2014/chart" uri="{C3380CC4-5D6E-409C-BE32-E72D297353CC}">
                <c16:uniqueId val="{00000001-A5D0-4983-BDB3-D27B9B519E33}"/>
              </c:ext>
            </c:extLst>
          </c:dPt>
          <c:dPt>
            <c:idx val="1"/>
            <c:invertIfNegative val="0"/>
            <c:bubble3D val="0"/>
            <c:spPr>
              <a:solidFill>
                <a:srgbClr val="00B0F0"/>
              </a:solidFill>
              <a:ln>
                <a:noFill/>
              </a:ln>
              <a:effectLst/>
            </c:spPr>
            <c:extLst>
              <c:ext xmlns:c16="http://schemas.microsoft.com/office/drawing/2014/chart" uri="{C3380CC4-5D6E-409C-BE32-E72D297353CC}">
                <c16:uniqueId val="{00000003-A5D0-4983-BDB3-D27B9B519E33}"/>
              </c:ext>
            </c:extLst>
          </c:dPt>
          <c:dPt>
            <c:idx val="2"/>
            <c:invertIfNegative val="0"/>
            <c:bubble3D val="0"/>
            <c:spPr>
              <a:solidFill>
                <a:srgbClr val="00B0F0"/>
              </a:solidFill>
              <a:ln>
                <a:noFill/>
              </a:ln>
              <a:effectLst/>
            </c:spPr>
            <c:extLst>
              <c:ext xmlns:c16="http://schemas.microsoft.com/office/drawing/2014/chart" uri="{C3380CC4-5D6E-409C-BE32-E72D297353CC}">
                <c16:uniqueId val="{00000005-A5D0-4983-BDB3-D27B9B519E33}"/>
              </c:ext>
            </c:extLst>
          </c:dPt>
          <c:dPt>
            <c:idx val="3"/>
            <c:invertIfNegative val="0"/>
            <c:bubble3D val="0"/>
            <c:spPr>
              <a:solidFill>
                <a:srgbClr val="00B0F0"/>
              </a:solidFill>
              <a:ln>
                <a:noFill/>
              </a:ln>
              <a:effectLst/>
            </c:spPr>
            <c:extLst>
              <c:ext xmlns:c16="http://schemas.microsoft.com/office/drawing/2014/chart" uri="{C3380CC4-5D6E-409C-BE32-E72D297353CC}">
                <c16:uniqueId val="{00000007-A5D0-4983-BDB3-D27B9B519E33}"/>
              </c:ext>
            </c:extLst>
          </c:dPt>
          <c:dPt>
            <c:idx val="4"/>
            <c:invertIfNegative val="0"/>
            <c:bubble3D val="0"/>
            <c:spPr>
              <a:solidFill>
                <a:srgbClr val="00B0F0"/>
              </a:solidFill>
              <a:ln>
                <a:noFill/>
              </a:ln>
              <a:effectLst/>
            </c:spPr>
            <c:extLst>
              <c:ext xmlns:c16="http://schemas.microsoft.com/office/drawing/2014/chart" uri="{C3380CC4-5D6E-409C-BE32-E72D297353CC}">
                <c16:uniqueId val="{00000009-A5D0-4983-BDB3-D27B9B519E33}"/>
              </c:ext>
            </c:extLst>
          </c:dPt>
          <c:dPt>
            <c:idx val="5"/>
            <c:invertIfNegative val="0"/>
            <c:bubble3D val="0"/>
            <c:spPr>
              <a:solidFill>
                <a:srgbClr val="00B0F0"/>
              </a:solidFill>
              <a:ln>
                <a:noFill/>
              </a:ln>
              <a:effectLst/>
            </c:spPr>
            <c:extLst>
              <c:ext xmlns:c16="http://schemas.microsoft.com/office/drawing/2014/chart" uri="{C3380CC4-5D6E-409C-BE32-E72D297353CC}">
                <c16:uniqueId val="{0000000B-A5D0-4983-BDB3-D27B9B519E33}"/>
              </c:ext>
            </c:extLst>
          </c:dPt>
          <c:dPt>
            <c:idx val="6"/>
            <c:invertIfNegative val="0"/>
            <c:bubble3D val="0"/>
            <c:spPr>
              <a:solidFill>
                <a:srgbClr val="00B0F0"/>
              </a:solidFill>
              <a:ln>
                <a:noFill/>
              </a:ln>
              <a:effectLst/>
            </c:spPr>
            <c:extLst>
              <c:ext xmlns:c16="http://schemas.microsoft.com/office/drawing/2014/chart" uri="{C3380CC4-5D6E-409C-BE32-E72D297353CC}">
                <c16:uniqueId val="{0000000D-A5D0-4983-BDB3-D27B9B519E33}"/>
              </c:ext>
            </c:extLst>
          </c:dPt>
          <c:dLbls>
            <c:numFmt formatCode="#,##0" sourceLinked="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mn-lt"/>
                    <a:ea typeface="+mn-ea"/>
                    <a:cs typeface="+mn-cs"/>
                  </a:defRPr>
                </a:pPr>
                <a:endParaRPr lang="fi-FI"/>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'Ennuste ja kustannukset'!$J$2:$W$2</c:f>
              <c:numCache>
                <c:formatCode>General</c:formatCode>
                <c:ptCount val="14"/>
                <c:pt idx="0">
                  <c:v>2017</c:v>
                </c:pt>
                <c:pt idx="1">
                  <c:v>2018</c:v>
                </c:pt>
                <c:pt idx="2">
                  <c:v>2019</c:v>
                </c:pt>
                <c:pt idx="3">
                  <c:v>2020</c:v>
                </c:pt>
                <c:pt idx="4">
                  <c:v>2021</c:v>
                </c:pt>
                <c:pt idx="5">
                  <c:v>2022</c:v>
                </c:pt>
                <c:pt idx="6">
                  <c:v>2023</c:v>
                </c:pt>
                <c:pt idx="7">
                  <c:v>2024</c:v>
                </c:pt>
                <c:pt idx="8">
                  <c:v>2025</c:v>
                </c:pt>
                <c:pt idx="9">
                  <c:v>2026</c:v>
                </c:pt>
                <c:pt idx="10">
                  <c:v>2027</c:v>
                </c:pt>
                <c:pt idx="11">
                  <c:v>2028</c:v>
                </c:pt>
                <c:pt idx="12">
                  <c:v>2029</c:v>
                </c:pt>
                <c:pt idx="13">
                  <c:v>2030</c:v>
                </c:pt>
              </c:numCache>
            </c:numRef>
          </c:cat>
          <c:val>
            <c:numRef>
              <c:f>'Ennuste ja kustannukset'!$J$12:$W$12</c:f>
              <c:numCache>
                <c:formatCode>General</c:formatCode>
                <c:ptCount val="14"/>
                <c:pt idx="0">
                  <c:v>67800000</c:v>
                </c:pt>
                <c:pt idx="1">
                  <c:v>87000000</c:v>
                </c:pt>
                <c:pt idx="2">
                  <c:v>107000000</c:v>
                </c:pt>
                <c:pt idx="3">
                  <c:v>151000000</c:v>
                </c:pt>
                <c:pt idx="4">
                  <c:v>200000000</c:v>
                </c:pt>
                <c:pt idx="5">
                  <c:v>196500000</c:v>
                </c:pt>
                <c:pt idx="6">
                  <c:v>205342499.99999997</c:v>
                </c:pt>
                <c:pt idx="7" formatCode="_-* #\ ##0_-;\-* #\ ##0_-;_-* &quot;-&quot;??_-;_-@_-">
                  <c:v>209449349.99999997</c:v>
                </c:pt>
                <c:pt idx="8" formatCode="_-* #\ ##0_-;\-* #\ ##0_-;_-* &quot;-&quot;??_-;_-@_-">
                  <c:v>213000000</c:v>
                </c:pt>
                <c:pt idx="9" formatCode="_-* #\ ##0_-;\-* #\ ##0_-;_-* &quot;-&quot;??_-;_-@_-">
                  <c:v>215000000</c:v>
                </c:pt>
                <c:pt idx="10" formatCode="_-* #\ ##0_-;\-* #\ ##0_-;_-* &quot;-&quot;??_-;_-@_-">
                  <c:v>217000000</c:v>
                </c:pt>
                <c:pt idx="11" formatCode="_-* #\ ##0_-;\-* #\ ##0_-;_-* &quot;-&quot;??_-;_-@_-">
                  <c:v>219000000</c:v>
                </c:pt>
                <c:pt idx="12" formatCode="_-* #\ ##0_-;\-* #\ ##0_-;_-* &quot;-&quot;??_-;_-@_-">
                  <c:v>220000000</c:v>
                </c:pt>
                <c:pt idx="13" formatCode="_-* #\ ##0_-;\-* #\ ##0_-;_-* &quot;-&quot;??_-;_-@_-">
                  <c:v>221000000</c:v>
                </c:pt>
              </c:numCache>
            </c:numRef>
          </c:val>
          <c:extLst>
            <c:ext xmlns:c16="http://schemas.microsoft.com/office/drawing/2014/chart" uri="{C3380CC4-5D6E-409C-BE32-E72D297353CC}">
              <c16:uniqueId val="{0000000E-A5D0-4983-BDB3-D27B9B519E33}"/>
            </c:ext>
          </c:extLst>
        </c:ser>
        <c:ser>
          <c:idx val="2"/>
          <c:order val="1"/>
          <c:tx>
            <c:strRef>
              <c:f>'Ennuste ja kustannukset'!$A$10</c:f>
              <c:strCache>
                <c:ptCount val="1"/>
                <c:pt idx="0">
                  <c:v>Digitaalisen viestinnän ensisijaisuus + muu potentiaali</c:v>
                </c:pt>
              </c:strCache>
            </c:strRef>
          </c:tx>
          <c:spPr>
            <a:solidFill>
              <a:schemeClr val="accent3"/>
            </a:solidFill>
            <a:ln w="25400">
              <a:noFill/>
            </a:ln>
            <a:effectLst/>
          </c:spPr>
          <c:invertIfNegative val="0"/>
          <c:dLbls>
            <c:numFmt formatCode="#,##0" sourceLinked="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i-FI"/>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val>
            <c:numRef>
              <c:f>'Ennuste ja kustannukset'!$J$11:$W$11</c:f>
              <c:numCache>
                <c:formatCode>General</c:formatCode>
                <c:ptCount val="14"/>
                <c:pt idx="8" formatCode="_-* #\ ##0_-;\-* #\ ##0_-;_-* &quot;-&quot;??_-;_-@_-">
                  <c:v>5000000</c:v>
                </c:pt>
                <c:pt idx="9" formatCode="_-* #\ ##0_-;\-* #\ ##0_-;_-* &quot;-&quot;??_-;_-@_-">
                  <c:v>10000000</c:v>
                </c:pt>
                <c:pt idx="10" formatCode="_-* #\ ##0_-;\-* #\ ##0_-;_-* &quot;-&quot;??_-;_-@_-">
                  <c:v>15000000</c:v>
                </c:pt>
                <c:pt idx="11" formatCode="_-* #\ ##0_-;\-* #\ ##0_-;_-* &quot;-&quot;??_-;_-@_-">
                  <c:v>17000000</c:v>
                </c:pt>
                <c:pt idx="12" formatCode="_-* #\ ##0_-;\-* #\ ##0_-;_-* &quot;-&quot;??_-;_-@_-">
                  <c:v>20000000</c:v>
                </c:pt>
                <c:pt idx="13" formatCode="_-* #\ ##0_-;\-* #\ ##0_-;_-* &quot;-&quot;??_-;_-@_-">
                  <c:v>21000000</c:v>
                </c:pt>
              </c:numCache>
            </c:numRef>
          </c:val>
          <c:extLst>
            <c:ext xmlns:c16="http://schemas.microsoft.com/office/drawing/2014/chart" uri="{C3380CC4-5D6E-409C-BE32-E72D297353CC}">
              <c16:uniqueId val="{0000000F-A5D0-4983-BDB3-D27B9B519E33}"/>
            </c:ext>
          </c:extLst>
        </c:ser>
        <c:dLbls>
          <c:dLblPos val="ctr"/>
          <c:showLegendKey val="0"/>
          <c:showVal val="1"/>
          <c:showCatName val="0"/>
          <c:showSerName val="0"/>
          <c:showPercent val="0"/>
          <c:showBubbleSize val="0"/>
        </c:dLbls>
        <c:gapWidth val="32"/>
        <c:overlap val="100"/>
        <c:axId val="1750404904"/>
        <c:axId val="1750409224"/>
      </c:barChart>
      <c:lineChart>
        <c:grouping val="standard"/>
        <c:varyColors val="0"/>
        <c:ser>
          <c:idx val="1"/>
          <c:order val="2"/>
          <c:tx>
            <c:strRef>
              <c:f>'Ennuste ja kustannukset'!$A$13</c:f>
              <c:strCache>
                <c:ptCount val="1"/>
                <c:pt idx="0">
                  <c:v>Kaikki tunnistautumiset yht.</c:v>
                </c:pt>
              </c:strCache>
            </c:strRef>
          </c:tx>
          <c:spPr>
            <a:ln w="25400" cap="rnd">
              <a:noFill/>
              <a:round/>
            </a:ln>
            <a:effectLst/>
          </c:spPr>
          <c:marker>
            <c:symbol val="none"/>
          </c:marker>
          <c:dLbls>
            <c:numFmt formatCode="#,##0" sourceLinked="0"/>
            <c:spPr>
              <a:noFill/>
              <a:ln>
                <a:noFill/>
              </a:ln>
              <a:effectLst/>
            </c:spPr>
            <c:txPr>
              <a:bodyPr rot="0" spcFirstLastPara="1" vertOverflow="ellipsis" vert="horz" wrap="square" lIns="38100" tIns="19050" rIns="38100" bIns="19050" anchor="ctr" anchorCtr="1">
                <a:spAutoFit/>
              </a:bodyPr>
              <a:lstStyle/>
              <a:p>
                <a:pPr>
                  <a:defRPr sz="1050" b="1" i="0" u="none" strike="noStrike" kern="1200" baseline="0">
                    <a:solidFill>
                      <a:srgbClr val="0070C0"/>
                    </a:solidFill>
                    <a:latin typeface="+mn-lt"/>
                    <a:ea typeface="+mn-ea"/>
                    <a:cs typeface="+mn-cs"/>
                  </a:defRPr>
                </a:pPr>
                <a:endParaRPr lang="fi-FI"/>
              </a:p>
            </c:txPr>
            <c:dLblPos val="t"/>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val>
            <c:numRef>
              <c:f>'Ennuste ja kustannukset'!$J$13:$W$13</c:f>
              <c:numCache>
                <c:formatCode>0</c:formatCode>
                <c:ptCount val="14"/>
                <c:pt idx="0">
                  <c:v>67800000</c:v>
                </c:pt>
                <c:pt idx="1">
                  <c:v>87000000</c:v>
                </c:pt>
                <c:pt idx="2">
                  <c:v>107000000</c:v>
                </c:pt>
                <c:pt idx="3">
                  <c:v>151000000</c:v>
                </c:pt>
                <c:pt idx="4">
                  <c:v>200000000</c:v>
                </c:pt>
                <c:pt idx="5">
                  <c:v>196500000</c:v>
                </c:pt>
                <c:pt idx="6">
                  <c:v>208000000</c:v>
                </c:pt>
                <c:pt idx="7">
                  <c:v>210449350</c:v>
                </c:pt>
                <c:pt idx="8" formatCode="_-* #\ ##0_-;\-* #\ ##0_-;_-* &quot;-&quot;??_-;_-@_-">
                  <c:v>218000000</c:v>
                </c:pt>
                <c:pt idx="9" formatCode="_-* #\ ##0_-;\-* #\ ##0_-;_-* &quot;-&quot;??_-;_-@_-">
                  <c:v>225000000</c:v>
                </c:pt>
                <c:pt idx="10" formatCode="_-* #\ ##0_-;\-* #\ ##0_-;_-* &quot;-&quot;??_-;_-@_-">
                  <c:v>232000000</c:v>
                </c:pt>
                <c:pt idx="11" formatCode="_-* #\ ##0_-;\-* #\ ##0_-;_-* &quot;-&quot;??_-;_-@_-">
                  <c:v>236000000</c:v>
                </c:pt>
                <c:pt idx="12" formatCode="_-* #\ ##0_-;\-* #\ ##0_-;_-* &quot;-&quot;??_-;_-@_-">
                  <c:v>240000000</c:v>
                </c:pt>
                <c:pt idx="13" formatCode="_-* #\ ##0_-;\-* #\ ##0_-;_-* &quot;-&quot;??_-;_-@_-">
                  <c:v>242000000</c:v>
                </c:pt>
              </c:numCache>
            </c:numRef>
          </c:val>
          <c:smooth val="0"/>
          <c:extLst>
            <c:ext xmlns:c16="http://schemas.microsoft.com/office/drawing/2014/chart" uri="{C3380CC4-5D6E-409C-BE32-E72D297353CC}">
              <c16:uniqueId val="{00000010-A5D0-4983-BDB3-D27B9B519E33}"/>
            </c:ext>
          </c:extLst>
        </c:ser>
        <c:dLbls>
          <c:dLblPos val="ctr"/>
          <c:showLegendKey val="0"/>
          <c:showVal val="1"/>
          <c:showCatName val="0"/>
          <c:showSerName val="0"/>
          <c:showPercent val="0"/>
          <c:showBubbleSize val="0"/>
        </c:dLbls>
        <c:marker val="1"/>
        <c:smooth val="0"/>
        <c:axId val="1750404904"/>
        <c:axId val="1750409224"/>
      </c:lineChart>
      <c:catAx>
        <c:axId val="175040490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fi-FI"/>
          </a:p>
        </c:txPr>
        <c:crossAx val="1750409224"/>
        <c:crosses val="autoZero"/>
        <c:auto val="1"/>
        <c:lblAlgn val="ctr"/>
        <c:lblOffset val="100"/>
        <c:noMultiLvlLbl val="0"/>
      </c:catAx>
      <c:valAx>
        <c:axId val="1750409224"/>
        <c:scaling>
          <c:orientation val="minMax"/>
        </c:scaling>
        <c:delete val="0"/>
        <c:axPos val="l"/>
        <c:majorGridlines>
          <c:spPr>
            <a:ln w="9525" cap="flat" cmpd="sng" algn="ctr">
              <a:solidFill>
                <a:schemeClr val="tx1">
                  <a:lumMod val="15000"/>
                  <a:lumOff val="85000"/>
                </a:schemeClr>
              </a:solidFill>
              <a:round/>
            </a:ln>
            <a:effectLst/>
          </c:spPr>
        </c:majorGridlines>
        <c:numFmt formatCode="#,##0\ &quot;M&quot;" sourceLinked="0"/>
        <c:majorTickMark val="none"/>
        <c:minorTickMark val="none"/>
        <c:tickLblPos val="nextTo"/>
        <c:spPr>
          <a:noFill/>
          <a:ln>
            <a:noFill/>
          </a:ln>
          <a:effectLst/>
        </c:spPr>
        <c:txPr>
          <a:bodyPr rot="-60000000" spcFirstLastPara="1" vertOverflow="ellipsis" vert="horz" wrap="square" anchor="ctr" anchorCtr="1"/>
          <a:lstStyle/>
          <a:p>
            <a:pPr>
              <a:defRPr sz="1050" b="0" i="0" u="none" strike="noStrike" kern="1200" baseline="0">
                <a:solidFill>
                  <a:schemeClr val="tx1">
                    <a:lumMod val="65000"/>
                    <a:lumOff val="35000"/>
                  </a:schemeClr>
                </a:solidFill>
                <a:latin typeface="+mn-lt"/>
                <a:ea typeface="+mn-ea"/>
                <a:cs typeface="+mn-cs"/>
              </a:defRPr>
            </a:pPr>
            <a:endParaRPr lang="fi-FI"/>
          </a:p>
        </c:txPr>
        <c:crossAx val="1750404904"/>
        <c:crosses val="autoZero"/>
        <c:crossBetween val="between"/>
        <c:dispUnits>
          <c:builtInUnit val="millions"/>
        </c:dispUnits>
      </c:valAx>
      <c:spPr>
        <a:noFill/>
        <a:ln>
          <a:noFill/>
        </a:ln>
        <a:effectLst/>
      </c:spPr>
    </c:plotArea>
    <c:legend>
      <c:legendPos val="b"/>
      <c:legendEntry>
        <c:idx val="2"/>
        <c:delete val="1"/>
      </c:legendEntry>
      <c:layout>
        <c:manualLayout>
          <c:xMode val="edge"/>
          <c:yMode val="edge"/>
          <c:x val="8.1464377276630431E-2"/>
          <c:y val="0.92102545312641981"/>
          <c:w val="0.82727722808545001"/>
          <c:h val="6.3841785189256331E-2"/>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i-FI"/>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fi-FI"/>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FI"/>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4CDABD1-5F09-CB43-BCC0-1DEB934835DE}" type="datetimeFigureOut">
              <a:rPr lang="en-FI"/>
              <a:t>04/18/2024</a:t>
            </a:fld>
            <a:endParaRPr lang="en-FI"/>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FI"/>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FI"/>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FI"/>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C67CB69-F670-CE45-9316-2F76980D2403}" type="slidenum">
              <a:rPr/>
              <a:t>‹#›</a:t>
            </a:fld>
            <a:endParaRPr lang="en-FI"/>
          </a:p>
        </p:txBody>
      </p:sp>
    </p:spTree>
    <p:extLst>
      <p:ext uri="{BB962C8B-B14F-4D97-AF65-F5344CB8AC3E}">
        <p14:creationId xmlns:p14="http://schemas.microsoft.com/office/powerpoint/2010/main" val="3762225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i-FI" dirty="0"/>
          </a:p>
        </p:txBody>
      </p:sp>
      <p:sp>
        <p:nvSpPr>
          <p:cNvPr id="4" name="Slide Number Placeholder 3"/>
          <p:cNvSpPr>
            <a:spLocks noGrp="1"/>
          </p:cNvSpPr>
          <p:nvPr>
            <p:ph type="sldNum" sz="quarter" idx="5"/>
          </p:nvPr>
        </p:nvSpPr>
        <p:spPr/>
        <p:txBody>
          <a:bodyPr/>
          <a:lstStyle/>
          <a:p>
            <a:pPr marL="0" marR="0" lvl="0" indent="0" algn="r" defTabSz="914377" rtl="0" eaLnBrk="1" fontAlgn="auto" latinLnBrk="0" hangingPunct="1">
              <a:lnSpc>
                <a:spcPct val="100000"/>
              </a:lnSpc>
              <a:spcBef>
                <a:spcPts val="0"/>
              </a:spcBef>
              <a:spcAft>
                <a:spcPts val="0"/>
              </a:spcAft>
              <a:buClrTx/>
              <a:buSzTx/>
              <a:buFontTx/>
              <a:buNone/>
              <a:tabLst/>
              <a:defRPr/>
            </a:pPr>
            <a:fld id="{CC2003DD-B956-4332-B588-A05840B6A93C}" type="slidenum">
              <a:rPr kumimoji="0" lang="fi-FI"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377" rtl="0" eaLnBrk="1" fontAlgn="auto" latinLnBrk="0" hangingPunct="1">
                <a:lnSpc>
                  <a:spcPct val="100000"/>
                </a:lnSpc>
                <a:spcBef>
                  <a:spcPts val="0"/>
                </a:spcBef>
                <a:spcAft>
                  <a:spcPts val="0"/>
                </a:spcAft>
                <a:buClrTx/>
                <a:buSzTx/>
                <a:buFontTx/>
                <a:buNone/>
                <a:tabLst/>
                <a:defRPr/>
              </a:pPr>
              <a:t>14</a:t>
            </a:fld>
            <a:endParaRPr kumimoji="0" lang="fi-FI"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560316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endParaRPr lang="fi-FI" dirty="0"/>
          </a:p>
        </p:txBody>
      </p:sp>
      <p:sp>
        <p:nvSpPr>
          <p:cNvPr id="4" name="Slide Number Placeholder 3"/>
          <p:cNvSpPr>
            <a:spLocks noGrp="1"/>
          </p:cNvSpPr>
          <p:nvPr>
            <p:ph type="sldNum" sz="quarter" idx="5"/>
          </p:nvPr>
        </p:nvSpPr>
        <p:spPr/>
        <p:txBody>
          <a:bodyPr/>
          <a:lstStyle/>
          <a:p>
            <a:pPr marL="0" marR="0" lvl="0" indent="0" algn="r" defTabSz="914377" rtl="0" eaLnBrk="1" fontAlgn="auto" latinLnBrk="0" hangingPunct="1">
              <a:lnSpc>
                <a:spcPct val="100000"/>
              </a:lnSpc>
              <a:spcBef>
                <a:spcPts val="0"/>
              </a:spcBef>
              <a:spcAft>
                <a:spcPts val="0"/>
              </a:spcAft>
              <a:buClrTx/>
              <a:buSzTx/>
              <a:buFontTx/>
              <a:buNone/>
              <a:tabLst/>
              <a:defRPr/>
            </a:pPr>
            <a:fld id="{CC2003DD-B956-4332-B588-A05840B6A93C}" type="slidenum">
              <a:rPr kumimoji="0" lang="fi-FI"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377" rtl="0" eaLnBrk="1" fontAlgn="auto" latinLnBrk="0" hangingPunct="1">
                <a:lnSpc>
                  <a:spcPct val="100000"/>
                </a:lnSpc>
                <a:spcBef>
                  <a:spcPts val="0"/>
                </a:spcBef>
                <a:spcAft>
                  <a:spcPts val="0"/>
                </a:spcAft>
                <a:buClrTx/>
                <a:buSzTx/>
                <a:buFontTx/>
                <a:buNone/>
                <a:tabLst/>
                <a:defRPr/>
              </a:pPr>
              <a:t>15</a:t>
            </a:fld>
            <a:endParaRPr kumimoji="0" lang="fi-FI"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7732380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i-FI" dirty="0"/>
          </a:p>
        </p:txBody>
      </p:sp>
      <p:sp>
        <p:nvSpPr>
          <p:cNvPr id="4" name="Slide Number Placeholder 3"/>
          <p:cNvSpPr>
            <a:spLocks noGrp="1"/>
          </p:cNvSpPr>
          <p:nvPr>
            <p:ph type="sldNum" sz="quarter" idx="5"/>
          </p:nvPr>
        </p:nvSpPr>
        <p:spPr/>
        <p:txBody>
          <a:bodyPr/>
          <a:lstStyle/>
          <a:p>
            <a:pPr marL="0" marR="0" lvl="0" indent="0" algn="r" defTabSz="914377" rtl="0" eaLnBrk="1" fontAlgn="auto" latinLnBrk="0" hangingPunct="1">
              <a:lnSpc>
                <a:spcPct val="100000"/>
              </a:lnSpc>
              <a:spcBef>
                <a:spcPts val="0"/>
              </a:spcBef>
              <a:spcAft>
                <a:spcPts val="0"/>
              </a:spcAft>
              <a:buClrTx/>
              <a:buSzTx/>
              <a:buFontTx/>
              <a:buNone/>
              <a:tabLst/>
              <a:defRPr/>
            </a:pPr>
            <a:fld id="{CC2003DD-B956-4332-B588-A05840B6A93C}" type="slidenum">
              <a:rPr kumimoji="0" lang="fi-FI"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377" rtl="0" eaLnBrk="1" fontAlgn="auto" latinLnBrk="0" hangingPunct="1">
                <a:lnSpc>
                  <a:spcPct val="100000"/>
                </a:lnSpc>
                <a:spcBef>
                  <a:spcPts val="0"/>
                </a:spcBef>
                <a:spcAft>
                  <a:spcPts val="0"/>
                </a:spcAft>
                <a:buClrTx/>
                <a:buSzTx/>
                <a:buFontTx/>
                <a:buNone/>
                <a:tabLst/>
                <a:defRPr/>
              </a:pPr>
              <a:t>16</a:t>
            </a:fld>
            <a:endParaRPr kumimoji="0" lang="fi-FI"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2864962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Otsikkodia">
    <p:bg>
      <p:bgPr>
        <a:solidFill>
          <a:srgbClr val="003378"/>
        </a:solidFill>
        <a:effectLst/>
      </p:bgPr>
    </p:bg>
    <p:spTree>
      <p:nvGrpSpPr>
        <p:cNvPr id="1" name=""/>
        <p:cNvGrpSpPr/>
        <p:nvPr/>
      </p:nvGrpSpPr>
      <p:grpSpPr>
        <a:xfrm>
          <a:off x="0" y="0"/>
          <a:ext cx="0" cy="0"/>
          <a:chOff x="0" y="0"/>
          <a:chExt cx="0" cy="0"/>
        </a:xfrm>
      </p:grpSpPr>
      <p:sp>
        <p:nvSpPr>
          <p:cNvPr id="2" name="Otsikko 1"/>
          <p:cNvSpPr>
            <a:spLocks noGrp="1"/>
          </p:cNvSpPr>
          <p:nvPr>
            <p:ph type="ctrTitle"/>
          </p:nvPr>
        </p:nvSpPr>
        <p:spPr>
          <a:xfrm>
            <a:off x="838800" y="1890000"/>
            <a:ext cx="8784000" cy="2394000"/>
          </a:xfrm>
          <a:prstGeom prst="rect">
            <a:avLst/>
          </a:prstGeom>
        </p:spPr>
        <p:txBody>
          <a:bodyPr anchor="b"/>
          <a:lstStyle>
            <a:lvl1pPr>
              <a:defRPr sz="5400">
                <a:solidFill>
                  <a:schemeClr val="bg1"/>
                </a:solidFill>
              </a:defRPr>
            </a:lvl1pPr>
          </a:lstStyle>
          <a:p>
            <a:r>
              <a:rPr lang="fi-FI"/>
              <a:t>Muokkaa ots. perustyyl. napsautt.</a:t>
            </a:r>
            <a:endParaRPr lang="fi-FI" dirty="0"/>
          </a:p>
        </p:txBody>
      </p:sp>
      <p:sp>
        <p:nvSpPr>
          <p:cNvPr id="3" name="Alaotsikko 2"/>
          <p:cNvSpPr>
            <a:spLocks noGrp="1"/>
          </p:cNvSpPr>
          <p:nvPr>
            <p:ph type="subTitle" idx="1"/>
          </p:nvPr>
        </p:nvSpPr>
        <p:spPr>
          <a:xfrm>
            <a:off x="838800" y="4374000"/>
            <a:ext cx="8784000" cy="1656000"/>
          </a:xfrm>
          <a:prstGeom prst="rect">
            <a:avLst/>
          </a:prstGeom>
        </p:spPr>
        <p:txBody>
          <a:bodyPr/>
          <a:lstStyle>
            <a:lvl1pPr marL="0" marR="0" indent="0" algn="l" defTabSz="609585" rtl="0" eaLnBrk="1" fontAlgn="auto" latinLnBrk="0" hangingPunct="1">
              <a:lnSpc>
                <a:spcPct val="100000"/>
              </a:lnSpc>
              <a:spcBef>
                <a:spcPts val="1333"/>
              </a:spcBef>
              <a:spcAft>
                <a:spcPts val="0"/>
              </a:spcAft>
              <a:buClr>
                <a:srgbClr val="009FDA"/>
              </a:buClr>
              <a:buSzTx/>
              <a:buFont typeface="Arial" panose="020B0604020202020204" pitchFamily="34" charset="0"/>
              <a:buNone/>
              <a:tabLst/>
              <a:defRPr sz="3200">
                <a:solidFill>
                  <a:schemeClr val="bg1"/>
                </a:solidFill>
                <a:latin typeface="+mj-lt"/>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r>
              <a:rPr lang="fi-FI"/>
              <a:t>Muokkaa alaotsikon perustyyliä napsautt.</a:t>
            </a:r>
            <a:endParaRPr lang="fi-FI" dirty="0"/>
          </a:p>
        </p:txBody>
      </p:sp>
    </p:spTree>
    <p:extLst>
      <p:ext uri="{BB962C8B-B14F-4D97-AF65-F5344CB8AC3E}">
        <p14:creationId xmlns:p14="http://schemas.microsoft.com/office/powerpoint/2010/main" val="15500444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117D00B7-C08A-48F5-868A-CAA6F7D71189}"/>
              </a:ext>
            </a:extLst>
          </p:cNvPr>
          <p:cNvSpPr>
            <a:spLocks noGrp="1"/>
          </p:cNvSpPr>
          <p:nvPr>
            <p:ph type="title"/>
          </p:nvPr>
        </p:nvSpPr>
        <p:spPr/>
        <p:txBody>
          <a:bodyPr/>
          <a:lstStyle/>
          <a:p>
            <a:r>
              <a:rPr lang="fi-FI"/>
              <a:t>Muokkaa ots. perustyyl. napsautt.</a:t>
            </a:r>
          </a:p>
        </p:txBody>
      </p:sp>
      <p:sp>
        <p:nvSpPr>
          <p:cNvPr id="3" name="Sisällön paikkamerkki 2">
            <a:extLst>
              <a:ext uri="{FF2B5EF4-FFF2-40B4-BE49-F238E27FC236}">
                <a16:creationId xmlns:a16="http://schemas.microsoft.com/office/drawing/2014/main" id="{EB7DC5C9-D897-49F0-BE95-C34F61BEB496}"/>
              </a:ext>
            </a:extLst>
          </p:cNvPr>
          <p:cNvSpPr>
            <a:spLocks noGrp="1"/>
          </p:cNvSpPr>
          <p:nvPr>
            <p:ph idx="1"/>
          </p:nvPr>
        </p:nvSpPr>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Tree>
    <p:extLst>
      <p:ext uri="{BB962C8B-B14F-4D97-AF65-F5344CB8AC3E}">
        <p14:creationId xmlns:p14="http://schemas.microsoft.com/office/powerpoint/2010/main" val="36134143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Kaksi sisältökohdetta">
    <p:spTree>
      <p:nvGrpSpPr>
        <p:cNvPr id="1" name=""/>
        <p:cNvGrpSpPr/>
        <p:nvPr/>
      </p:nvGrpSpPr>
      <p:grpSpPr>
        <a:xfrm>
          <a:off x="0" y="0"/>
          <a:ext cx="0" cy="0"/>
          <a:chOff x="0" y="0"/>
          <a:chExt cx="0" cy="0"/>
        </a:xfrm>
      </p:grpSpPr>
      <p:sp>
        <p:nvSpPr>
          <p:cNvPr id="6" name="Sisällön paikkamerkki 5"/>
          <p:cNvSpPr>
            <a:spLocks noGrp="1"/>
          </p:cNvSpPr>
          <p:nvPr>
            <p:ph sz="quarter" idx="10"/>
          </p:nvPr>
        </p:nvSpPr>
        <p:spPr>
          <a:xfrm>
            <a:off x="838800" y="1548000"/>
            <a:ext cx="5184000" cy="4932000"/>
          </a:xfrm>
          <a:prstGeom prst="rect">
            <a:avLst/>
          </a:prstGeo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
        <p:nvSpPr>
          <p:cNvPr id="10" name="Sisällön paikkamerkki 5"/>
          <p:cNvSpPr>
            <a:spLocks noGrp="1"/>
          </p:cNvSpPr>
          <p:nvPr>
            <p:ph sz="quarter" idx="11"/>
          </p:nvPr>
        </p:nvSpPr>
        <p:spPr>
          <a:xfrm>
            <a:off x="6175665" y="1548000"/>
            <a:ext cx="5184000" cy="4932000"/>
          </a:xfrm>
          <a:prstGeom prst="rect">
            <a:avLst/>
          </a:prstGeo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
        <p:nvSpPr>
          <p:cNvPr id="2" name="Otsikko 1">
            <a:extLst>
              <a:ext uri="{FF2B5EF4-FFF2-40B4-BE49-F238E27FC236}">
                <a16:creationId xmlns:a16="http://schemas.microsoft.com/office/drawing/2014/main" id="{F6699EDE-154D-4B70-A6B0-CC7437529569}"/>
              </a:ext>
            </a:extLst>
          </p:cNvPr>
          <p:cNvSpPr>
            <a:spLocks noGrp="1"/>
          </p:cNvSpPr>
          <p:nvPr>
            <p:ph type="title"/>
          </p:nvPr>
        </p:nvSpPr>
        <p:spPr/>
        <p:txBody>
          <a:bodyPr/>
          <a:lstStyle/>
          <a:p>
            <a:r>
              <a:rPr lang="fi-FI"/>
              <a:t>Muokkaa ots. perustyyl. napsautt.</a:t>
            </a:r>
          </a:p>
        </p:txBody>
      </p:sp>
    </p:spTree>
    <p:extLst>
      <p:ext uri="{BB962C8B-B14F-4D97-AF65-F5344CB8AC3E}">
        <p14:creationId xmlns:p14="http://schemas.microsoft.com/office/powerpoint/2010/main" val="7114442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Otsikkodia 2">
    <p:bg>
      <p:bgPr>
        <a:solidFill>
          <a:schemeClr val="bg1"/>
        </a:solidFill>
        <a:effectLst/>
      </p:bgPr>
    </p:bg>
    <p:spTree>
      <p:nvGrpSpPr>
        <p:cNvPr id="1" name=""/>
        <p:cNvGrpSpPr/>
        <p:nvPr/>
      </p:nvGrpSpPr>
      <p:grpSpPr>
        <a:xfrm>
          <a:off x="0" y="0"/>
          <a:ext cx="0" cy="0"/>
          <a:chOff x="0" y="0"/>
          <a:chExt cx="0" cy="0"/>
        </a:xfrm>
      </p:grpSpPr>
      <p:sp>
        <p:nvSpPr>
          <p:cNvPr id="2" name="Otsikko 1"/>
          <p:cNvSpPr>
            <a:spLocks noGrp="1"/>
          </p:cNvSpPr>
          <p:nvPr>
            <p:ph type="ctrTitle"/>
          </p:nvPr>
        </p:nvSpPr>
        <p:spPr>
          <a:xfrm>
            <a:off x="838800" y="1890000"/>
            <a:ext cx="8784000" cy="2394000"/>
          </a:xfrm>
          <a:prstGeom prst="rect">
            <a:avLst/>
          </a:prstGeom>
        </p:spPr>
        <p:txBody>
          <a:bodyPr anchor="b"/>
          <a:lstStyle>
            <a:lvl1pPr>
              <a:defRPr sz="5400">
                <a:solidFill>
                  <a:schemeClr val="tx1"/>
                </a:solidFill>
              </a:defRPr>
            </a:lvl1pPr>
          </a:lstStyle>
          <a:p>
            <a:r>
              <a:rPr lang="fi-FI"/>
              <a:t>Muokkaa ots. perustyyl. napsautt.</a:t>
            </a:r>
            <a:endParaRPr lang="fi-FI" dirty="0"/>
          </a:p>
        </p:txBody>
      </p:sp>
      <p:sp>
        <p:nvSpPr>
          <p:cNvPr id="3" name="Alaotsikko 2"/>
          <p:cNvSpPr>
            <a:spLocks noGrp="1"/>
          </p:cNvSpPr>
          <p:nvPr>
            <p:ph type="subTitle" idx="1"/>
          </p:nvPr>
        </p:nvSpPr>
        <p:spPr>
          <a:xfrm>
            <a:off x="838800" y="4374000"/>
            <a:ext cx="8784000" cy="1656000"/>
          </a:xfrm>
          <a:prstGeom prst="rect">
            <a:avLst/>
          </a:prstGeom>
        </p:spPr>
        <p:txBody>
          <a:bodyPr/>
          <a:lstStyle>
            <a:lvl1pPr marL="0" marR="0" indent="0" algn="l" defTabSz="609585" rtl="0" eaLnBrk="1" fontAlgn="auto" latinLnBrk="0" hangingPunct="1">
              <a:lnSpc>
                <a:spcPct val="100000"/>
              </a:lnSpc>
              <a:spcBef>
                <a:spcPts val="1333"/>
              </a:spcBef>
              <a:spcAft>
                <a:spcPts val="0"/>
              </a:spcAft>
              <a:buClr>
                <a:srgbClr val="009FDA"/>
              </a:buClr>
              <a:buSzTx/>
              <a:buFont typeface="Arial" panose="020B0604020202020204" pitchFamily="34" charset="0"/>
              <a:buNone/>
              <a:tabLst/>
              <a:defRPr sz="3200">
                <a:solidFill>
                  <a:schemeClr val="tx1"/>
                </a:solidFill>
                <a:latin typeface="+mj-lt"/>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r>
              <a:rPr lang="fi-FI"/>
              <a:t>Muokkaa alaotsikon perustyyliä napsautt.</a:t>
            </a:r>
            <a:endParaRPr lang="fi-FI" dirty="0"/>
          </a:p>
        </p:txBody>
      </p:sp>
    </p:spTree>
    <p:extLst>
      <p:ext uri="{BB962C8B-B14F-4D97-AF65-F5344CB8AC3E}">
        <p14:creationId xmlns:p14="http://schemas.microsoft.com/office/powerpoint/2010/main" val="22045881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p:cSld name="Otsikollinen sisältö">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9D77EFAF-E1AB-4AFF-86D3-6AB4A2EDCB74}"/>
              </a:ext>
            </a:extLst>
          </p:cNvPr>
          <p:cNvSpPr/>
          <p:nvPr/>
        </p:nvSpPr>
        <p:spPr bwMode="hidden">
          <a:xfrm>
            <a:off x="0" y="72000"/>
            <a:ext cx="4104000" cy="6786000"/>
          </a:xfrm>
          <a:prstGeom prst="rect">
            <a:avLst/>
          </a:prstGeom>
          <a:solidFill>
            <a:srgbClr val="00337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10" name="Suorakulmio 9">
            <a:extLst>
              <a:ext uri="{FF2B5EF4-FFF2-40B4-BE49-F238E27FC236}">
                <a16:creationId xmlns:a16="http://schemas.microsoft.com/office/drawing/2014/main" id="{38DEA964-177D-4C3F-9358-EB089ACC3EAB}"/>
              </a:ext>
            </a:extLst>
          </p:cNvPr>
          <p:cNvSpPr/>
          <p:nvPr/>
        </p:nvSpPr>
        <p:spPr>
          <a:xfrm>
            <a:off x="0" y="0"/>
            <a:ext cx="12192000" cy="72000"/>
          </a:xfrm>
          <a:prstGeom prst="rect">
            <a:avLst/>
          </a:prstGeom>
          <a:solidFill>
            <a:srgbClr val="00337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3" name="Sisällön paikkamerkki 2">
            <a:extLst>
              <a:ext uri="{FF2B5EF4-FFF2-40B4-BE49-F238E27FC236}">
                <a16:creationId xmlns:a16="http://schemas.microsoft.com/office/drawing/2014/main" id="{3382C580-031F-42FB-9751-57FA9D368A37}"/>
              </a:ext>
            </a:extLst>
          </p:cNvPr>
          <p:cNvSpPr>
            <a:spLocks noGrp="1"/>
          </p:cNvSpPr>
          <p:nvPr>
            <p:ph idx="1"/>
          </p:nvPr>
        </p:nvSpPr>
        <p:spPr>
          <a:xfrm>
            <a:off x="4489200" y="457200"/>
            <a:ext cx="7092000" cy="60588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pic>
        <p:nvPicPr>
          <p:cNvPr id="11" name="Kuva 10" descr="Suomi.fi tunnus">
            <a:extLst>
              <a:ext uri="{FF2B5EF4-FFF2-40B4-BE49-F238E27FC236}">
                <a16:creationId xmlns:a16="http://schemas.microsoft.com/office/drawing/2014/main" id="{1B4DF679-0BA3-44B9-9DD1-460B15CA939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8800" y="108000"/>
            <a:ext cx="441446" cy="441446"/>
          </a:xfrm>
          <a:prstGeom prst="rect">
            <a:avLst/>
          </a:prstGeom>
        </p:spPr>
      </p:pic>
      <p:sp>
        <p:nvSpPr>
          <p:cNvPr id="2" name="Otsikko 1">
            <a:extLst>
              <a:ext uri="{FF2B5EF4-FFF2-40B4-BE49-F238E27FC236}">
                <a16:creationId xmlns:a16="http://schemas.microsoft.com/office/drawing/2014/main" id="{4BA9A947-BFA7-4A68-9A8B-AE152DE4A827}"/>
              </a:ext>
            </a:extLst>
          </p:cNvPr>
          <p:cNvSpPr>
            <a:spLocks noGrp="1"/>
          </p:cNvSpPr>
          <p:nvPr>
            <p:ph type="title"/>
          </p:nvPr>
        </p:nvSpPr>
        <p:spPr>
          <a:xfrm>
            <a:off x="259200" y="590400"/>
            <a:ext cx="3636000" cy="1263600"/>
          </a:xfrm>
        </p:spPr>
        <p:txBody>
          <a:bodyPr anchor="ctr">
            <a:normAutofit/>
          </a:bodyPr>
          <a:lstStyle>
            <a:lvl1pPr>
              <a:lnSpc>
                <a:spcPct val="90000"/>
              </a:lnSpc>
              <a:defRPr sz="3600">
                <a:solidFill>
                  <a:schemeClr val="bg1"/>
                </a:solidFill>
              </a:defRPr>
            </a:lvl1pPr>
          </a:lstStyle>
          <a:p>
            <a:r>
              <a:rPr lang="fi-FI"/>
              <a:t>Muokkaa ots. perustyyl. napsautt.</a:t>
            </a:r>
            <a:endParaRPr lang="fi-FI" dirty="0"/>
          </a:p>
        </p:txBody>
      </p:sp>
      <p:sp>
        <p:nvSpPr>
          <p:cNvPr id="14" name="Tekstin paikkamerkki 13">
            <a:extLst>
              <a:ext uri="{FF2B5EF4-FFF2-40B4-BE49-F238E27FC236}">
                <a16:creationId xmlns:a16="http://schemas.microsoft.com/office/drawing/2014/main" id="{38DC4063-A8AA-4C02-81E8-4F74C96184F3}"/>
              </a:ext>
            </a:extLst>
          </p:cNvPr>
          <p:cNvSpPr>
            <a:spLocks noGrp="1"/>
          </p:cNvSpPr>
          <p:nvPr>
            <p:ph type="body" sz="quarter" idx="10"/>
          </p:nvPr>
        </p:nvSpPr>
        <p:spPr>
          <a:xfrm>
            <a:off x="258763" y="2268000"/>
            <a:ext cx="3636962" cy="4210050"/>
          </a:xfrm>
        </p:spPr>
        <p:txBody>
          <a:bodyPr/>
          <a:lstStyle>
            <a:lvl1pPr>
              <a:buClr>
                <a:schemeClr val="bg1"/>
              </a:buClr>
              <a:defRPr sz="2000">
                <a:solidFill>
                  <a:schemeClr val="bg1"/>
                </a:solidFill>
              </a:defRPr>
            </a:lvl1pPr>
            <a:lvl2pPr>
              <a:buClr>
                <a:schemeClr val="bg1"/>
              </a:buClr>
              <a:defRPr sz="1400">
                <a:solidFill>
                  <a:schemeClr val="bg1"/>
                </a:solidFill>
              </a:defRPr>
            </a:lvl2pPr>
            <a:lvl3pPr>
              <a:buClr>
                <a:schemeClr val="bg1"/>
              </a:buClr>
              <a:defRPr sz="1200">
                <a:solidFill>
                  <a:schemeClr val="bg1"/>
                </a:solidFill>
              </a:defRPr>
            </a:lvl3pPr>
            <a:lvl4pPr>
              <a:buClr>
                <a:schemeClr val="bg1"/>
              </a:buClr>
              <a:defRPr sz="1200">
                <a:solidFill>
                  <a:schemeClr val="bg1"/>
                </a:solidFill>
              </a:defRPr>
            </a:lvl4pPr>
            <a:lvl5pPr>
              <a:buClr>
                <a:schemeClr val="bg1"/>
              </a:buClr>
              <a:defRPr sz="1200">
                <a:solidFill>
                  <a:schemeClr val="bg1"/>
                </a:solidFill>
              </a:defRPr>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cxnSp>
        <p:nvCxnSpPr>
          <p:cNvPr id="15" name="Suora yhdysviiva 14">
            <a:extLst>
              <a:ext uri="{FF2B5EF4-FFF2-40B4-BE49-F238E27FC236}">
                <a16:creationId xmlns:a16="http://schemas.microsoft.com/office/drawing/2014/main" id="{0CFFF18C-ADFF-4EBB-9B95-36023C787766}"/>
              </a:ext>
            </a:extLst>
          </p:cNvPr>
          <p:cNvCxnSpPr/>
          <p:nvPr/>
        </p:nvCxnSpPr>
        <p:spPr>
          <a:xfrm>
            <a:off x="0" y="2017430"/>
            <a:ext cx="4140000"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183586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reserve="1">
  <p:cSld name="Osan ylätunniste">
    <p:bg>
      <p:bgPr>
        <a:solidFill>
          <a:schemeClr val="bg1"/>
        </a:solidFill>
        <a:effectLst/>
      </p:bgPr>
    </p:bg>
    <p:spTree>
      <p:nvGrpSpPr>
        <p:cNvPr id="1" name=""/>
        <p:cNvGrpSpPr/>
        <p:nvPr/>
      </p:nvGrpSpPr>
      <p:grpSpPr>
        <a:xfrm>
          <a:off x="0" y="0"/>
          <a:ext cx="0" cy="0"/>
          <a:chOff x="0" y="0"/>
          <a:chExt cx="0" cy="0"/>
        </a:xfrm>
      </p:grpSpPr>
      <p:sp>
        <p:nvSpPr>
          <p:cNvPr id="2" name="Otsikko 1"/>
          <p:cNvSpPr>
            <a:spLocks noGrp="1"/>
          </p:cNvSpPr>
          <p:nvPr>
            <p:ph type="ctrTitle"/>
          </p:nvPr>
        </p:nvSpPr>
        <p:spPr>
          <a:xfrm>
            <a:off x="3222000" y="1440493"/>
            <a:ext cx="8280000" cy="1764000"/>
          </a:xfrm>
          <a:prstGeom prst="rect">
            <a:avLst/>
          </a:prstGeom>
        </p:spPr>
        <p:txBody>
          <a:bodyPr anchor="b"/>
          <a:lstStyle>
            <a:lvl1pPr>
              <a:defRPr sz="5400">
                <a:solidFill>
                  <a:schemeClr val="tx1"/>
                </a:solidFill>
              </a:defRPr>
            </a:lvl1pPr>
          </a:lstStyle>
          <a:p>
            <a:r>
              <a:rPr lang="fi-FI"/>
              <a:t>Muokkaa ots. perustyyl. napsautt.</a:t>
            </a:r>
            <a:endParaRPr lang="fi-FI" dirty="0"/>
          </a:p>
        </p:txBody>
      </p:sp>
      <p:sp>
        <p:nvSpPr>
          <p:cNvPr id="3" name="Alaotsikko 2"/>
          <p:cNvSpPr>
            <a:spLocks noGrp="1"/>
          </p:cNvSpPr>
          <p:nvPr>
            <p:ph type="subTitle" idx="1"/>
          </p:nvPr>
        </p:nvSpPr>
        <p:spPr>
          <a:xfrm>
            <a:off x="3222000" y="3240000"/>
            <a:ext cx="8280000" cy="1530000"/>
          </a:xfrm>
          <a:prstGeom prst="rect">
            <a:avLst/>
          </a:prstGeom>
        </p:spPr>
        <p:txBody>
          <a:bodyPr/>
          <a:lstStyle>
            <a:lvl1pPr marL="0" marR="0" indent="0" algn="l" defTabSz="609585" rtl="0" eaLnBrk="1" fontAlgn="auto" latinLnBrk="0" hangingPunct="1">
              <a:lnSpc>
                <a:spcPct val="100000"/>
              </a:lnSpc>
              <a:spcBef>
                <a:spcPts val="1333"/>
              </a:spcBef>
              <a:spcAft>
                <a:spcPts val="0"/>
              </a:spcAft>
              <a:buClr>
                <a:srgbClr val="009FDA"/>
              </a:buClr>
              <a:buSzTx/>
              <a:buFont typeface="Arial" panose="020B0604020202020204" pitchFamily="34" charset="0"/>
              <a:buNone/>
              <a:tabLst/>
              <a:defRPr sz="3200">
                <a:solidFill>
                  <a:schemeClr val="tx1"/>
                </a:solidFill>
                <a:latin typeface="+mj-lt"/>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r>
              <a:rPr lang="fi-FI"/>
              <a:t>Muokkaa alaotsikon perustyyliä napsautt.</a:t>
            </a:r>
            <a:endParaRPr lang="fi-FI" dirty="0"/>
          </a:p>
        </p:txBody>
      </p:sp>
    </p:spTree>
    <p:extLst>
      <p:ext uri="{BB962C8B-B14F-4D97-AF65-F5344CB8AC3E}">
        <p14:creationId xmlns:p14="http://schemas.microsoft.com/office/powerpoint/2010/main" val="18706734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Välisivu">
    <p:bg>
      <p:bgPr>
        <a:solidFill>
          <a:schemeClr val="bg1"/>
        </a:solidFill>
        <a:effectLst/>
      </p:bgPr>
    </p:bg>
    <p:spTree>
      <p:nvGrpSpPr>
        <p:cNvPr id="1" name=""/>
        <p:cNvGrpSpPr/>
        <p:nvPr/>
      </p:nvGrpSpPr>
      <p:grpSpPr>
        <a:xfrm>
          <a:off x="0" y="0"/>
          <a:ext cx="0" cy="0"/>
          <a:chOff x="0" y="0"/>
          <a:chExt cx="0" cy="0"/>
        </a:xfrm>
      </p:grpSpPr>
      <p:sp>
        <p:nvSpPr>
          <p:cNvPr id="6" name="Text Placeholder 8">
            <a:extLst>
              <a:ext uri="{FF2B5EF4-FFF2-40B4-BE49-F238E27FC236}">
                <a16:creationId xmlns:a16="http://schemas.microsoft.com/office/drawing/2014/main" id="{C7C2EB81-95DD-4BC3-9739-C69FD3A25EAE}"/>
              </a:ext>
            </a:extLst>
          </p:cNvPr>
          <p:cNvSpPr>
            <a:spLocks noGrp="1"/>
          </p:cNvSpPr>
          <p:nvPr>
            <p:ph type="body" sz="quarter" idx="10"/>
          </p:nvPr>
        </p:nvSpPr>
        <p:spPr bwMode="white">
          <a:xfrm>
            <a:off x="962025" y="1902495"/>
            <a:ext cx="10220325" cy="3419475"/>
          </a:xfrm>
          <a:custGeom>
            <a:avLst/>
            <a:gdLst>
              <a:gd name="connsiteX0" fmla="*/ 0 w 10220325"/>
              <a:gd name="connsiteY0" fmla="*/ 0 h 3419475"/>
              <a:gd name="connsiteX1" fmla="*/ 4664748 w 10220325"/>
              <a:gd name="connsiteY1" fmla="*/ 0 h 3419475"/>
              <a:gd name="connsiteX2" fmla="*/ 4662825 w 10220325"/>
              <a:gd name="connsiteY2" fmla="*/ 9525 h 3419475"/>
              <a:gd name="connsiteX3" fmla="*/ 5076825 w 10220325"/>
              <a:gd name="connsiteY3" fmla="*/ 423525 h 3419475"/>
              <a:gd name="connsiteX4" fmla="*/ 5490825 w 10220325"/>
              <a:gd name="connsiteY4" fmla="*/ 9525 h 3419475"/>
              <a:gd name="connsiteX5" fmla="*/ 5488902 w 10220325"/>
              <a:gd name="connsiteY5" fmla="*/ 0 h 3419475"/>
              <a:gd name="connsiteX6" fmla="*/ 10220325 w 10220325"/>
              <a:gd name="connsiteY6" fmla="*/ 0 h 3419475"/>
              <a:gd name="connsiteX7" fmla="*/ 10220325 w 10220325"/>
              <a:gd name="connsiteY7" fmla="*/ 3419475 h 3419475"/>
              <a:gd name="connsiteX8" fmla="*/ 0 w 10220325"/>
              <a:gd name="connsiteY8" fmla="*/ 3419475 h 34194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220325" h="3419475">
                <a:moveTo>
                  <a:pt x="0" y="0"/>
                </a:moveTo>
                <a:lnTo>
                  <a:pt x="4664748" y="0"/>
                </a:lnTo>
                <a:lnTo>
                  <a:pt x="4662825" y="9525"/>
                </a:lnTo>
                <a:cubicBezTo>
                  <a:pt x="4662825" y="238171"/>
                  <a:pt x="4848179" y="423525"/>
                  <a:pt x="5076825" y="423525"/>
                </a:cubicBezTo>
                <a:cubicBezTo>
                  <a:pt x="5305471" y="423525"/>
                  <a:pt x="5490825" y="238171"/>
                  <a:pt x="5490825" y="9525"/>
                </a:cubicBezTo>
                <a:lnTo>
                  <a:pt x="5488902" y="0"/>
                </a:lnTo>
                <a:lnTo>
                  <a:pt x="10220325" y="0"/>
                </a:lnTo>
                <a:lnTo>
                  <a:pt x="10220325" y="3419475"/>
                </a:lnTo>
                <a:lnTo>
                  <a:pt x="0" y="3419475"/>
                </a:lnTo>
                <a:close/>
              </a:path>
            </a:pathLst>
          </a:custGeom>
          <a:solidFill>
            <a:srgbClr val="59A9FF">
              <a:alpha val="24706"/>
            </a:srgbClr>
          </a:solidFill>
          <a:ln w="12700">
            <a:solidFill>
              <a:schemeClr val="bg1"/>
            </a:solidFill>
          </a:ln>
        </p:spPr>
        <p:txBody>
          <a:bodyPr wrap="square" lIns="360000" tIns="576000" rIns="360000" anchor="t" anchorCtr="0">
            <a:noAutofit/>
          </a:bodyPr>
          <a:lstStyle>
            <a:lvl1pPr marL="0" indent="0" algn="ctr">
              <a:buClr>
                <a:srgbClr val="0070C0"/>
              </a:buClr>
              <a:buNone/>
              <a:defRPr>
                <a:solidFill>
                  <a:schemeClr val="tx1"/>
                </a:solidFill>
              </a:defRPr>
            </a:lvl1pPr>
            <a:lvl2pPr>
              <a:buClr>
                <a:srgbClr val="0070C0"/>
              </a:buClr>
              <a:defRPr>
                <a:solidFill>
                  <a:schemeClr val="bg1"/>
                </a:solidFill>
              </a:defRPr>
            </a:lvl2pPr>
            <a:lvl3pPr>
              <a:buClr>
                <a:srgbClr val="0070C0"/>
              </a:buClr>
              <a:defRPr>
                <a:solidFill>
                  <a:schemeClr val="bg1"/>
                </a:solidFill>
              </a:defRPr>
            </a:lvl3pPr>
            <a:lvl4pPr>
              <a:buClr>
                <a:srgbClr val="0070C0"/>
              </a:buClr>
              <a:defRPr>
                <a:solidFill>
                  <a:schemeClr val="bg1"/>
                </a:solidFill>
              </a:defRPr>
            </a:lvl4pPr>
            <a:lvl5pPr>
              <a:buClr>
                <a:srgbClr val="0070C0"/>
              </a:buClr>
              <a:defRPr>
                <a:solidFill>
                  <a:schemeClr val="bg1"/>
                </a:solidFill>
              </a:defRPr>
            </a:lvl5pPr>
          </a:lstStyle>
          <a:p>
            <a:pPr lvl="0"/>
            <a:r>
              <a:rPr lang="fi-FI"/>
              <a:t>Muokkaa tekstin perustyylejä napsauttamalla</a:t>
            </a:r>
          </a:p>
        </p:txBody>
      </p:sp>
      <p:grpSp>
        <p:nvGrpSpPr>
          <p:cNvPr id="12" name="Ryhmä 11">
            <a:extLst>
              <a:ext uri="{FF2B5EF4-FFF2-40B4-BE49-F238E27FC236}">
                <a16:creationId xmlns:a16="http://schemas.microsoft.com/office/drawing/2014/main" id="{B684989C-5558-4170-8443-462C880473B6}"/>
              </a:ext>
            </a:extLst>
          </p:cNvPr>
          <p:cNvGrpSpPr/>
          <p:nvPr/>
        </p:nvGrpSpPr>
        <p:grpSpPr bwMode="ltGray">
          <a:xfrm>
            <a:off x="5624850" y="1498020"/>
            <a:ext cx="828000" cy="828000"/>
            <a:chOff x="5624850" y="1498020"/>
            <a:chExt cx="828000" cy="828000"/>
          </a:xfrm>
        </p:grpSpPr>
        <p:sp>
          <p:nvSpPr>
            <p:cNvPr id="13" name="Oval 9">
              <a:extLst>
                <a:ext uri="{FF2B5EF4-FFF2-40B4-BE49-F238E27FC236}">
                  <a16:creationId xmlns:a16="http://schemas.microsoft.com/office/drawing/2014/main" id="{09D981C5-6418-46BA-B2D6-C0B91C14D585}"/>
                </a:ext>
              </a:extLst>
            </p:cNvPr>
            <p:cNvSpPr/>
            <p:nvPr/>
          </p:nvSpPr>
          <p:spPr bwMode="ltGray">
            <a:xfrm>
              <a:off x="5624850" y="1498020"/>
              <a:ext cx="828000" cy="828000"/>
            </a:xfrm>
            <a:prstGeom prst="ellipse">
              <a:avLst/>
            </a:prstGeom>
            <a:solidFill>
              <a:srgbClr val="0061AF">
                <a:alpha val="45000"/>
              </a:srgb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pic>
          <p:nvPicPr>
            <p:cNvPr id="14" name="Picture 2">
              <a:extLst>
                <a:ext uri="{FF2B5EF4-FFF2-40B4-BE49-F238E27FC236}">
                  <a16:creationId xmlns:a16="http://schemas.microsoft.com/office/drawing/2014/main" id="{DE1F3CA3-4461-43AE-BCDB-993D1A70434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ltGray">
            <a:xfrm>
              <a:off x="5886450" y="1771650"/>
              <a:ext cx="304800" cy="304800"/>
            </a:xfrm>
            <a:prstGeom prst="rect">
              <a:avLst/>
            </a:prstGeom>
          </p:spPr>
        </p:pic>
        <p:sp>
          <p:nvSpPr>
            <p:cNvPr id="15" name="Oval 4">
              <a:extLst>
                <a:ext uri="{FF2B5EF4-FFF2-40B4-BE49-F238E27FC236}">
                  <a16:creationId xmlns:a16="http://schemas.microsoft.com/office/drawing/2014/main" id="{60CF3A6E-F5F1-4B3C-81D6-2849B6003526}"/>
                </a:ext>
              </a:extLst>
            </p:cNvPr>
            <p:cNvSpPr/>
            <p:nvPr/>
          </p:nvSpPr>
          <p:spPr bwMode="ltGray">
            <a:xfrm>
              <a:off x="5624850" y="1498020"/>
              <a:ext cx="828000" cy="828000"/>
            </a:xfrm>
            <a:prstGeom prst="ellipse">
              <a:avLst/>
            </a:prstGeom>
            <a:solidFill>
              <a:srgbClr val="0061AF">
                <a:alpha val="45000"/>
              </a:srgb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pic>
          <p:nvPicPr>
            <p:cNvPr id="16" name="Picture 2">
              <a:extLst>
                <a:ext uri="{FF2B5EF4-FFF2-40B4-BE49-F238E27FC236}">
                  <a16:creationId xmlns:a16="http://schemas.microsoft.com/office/drawing/2014/main" id="{8DFC2908-6632-453C-9F13-3839C9BE512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ltGray">
            <a:xfrm>
              <a:off x="5886450" y="1771650"/>
              <a:ext cx="304800" cy="304800"/>
            </a:xfrm>
            <a:prstGeom prst="rect">
              <a:avLst/>
            </a:prstGeom>
          </p:spPr>
        </p:pic>
        <p:sp>
          <p:nvSpPr>
            <p:cNvPr id="17" name="Oval 6">
              <a:extLst>
                <a:ext uri="{FF2B5EF4-FFF2-40B4-BE49-F238E27FC236}">
                  <a16:creationId xmlns:a16="http://schemas.microsoft.com/office/drawing/2014/main" id="{A62F0A09-9FB7-4A36-B34A-BA450DED787F}"/>
                </a:ext>
              </a:extLst>
            </p:cNvPr>
            <p:cNvSpPr/>
            <p:nvPr/>
          </p:nvSpPr>
          <p:spPr bwMode="ltGray">
            <a:xfrm>
              <a:off x="5624850" y="1498020"/>
              <a:ext cx="828000" cy="828000"/>
            </a:xfrm>
            <a:prstGeom prst="ellipse">
              <a:avLst/>
            </a:prstGeom>
            <a:solidFill>
              <a:srgbClr val="0061AF">
                <a:alpha val="45000"/>
              </a:srgb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pic>
          <p:nvPicPr>
            <p:cNvPr id="18" name="Picture 2">
              <a:extLst>
                <a:ext uri="{FF2B5EF4-FFF2-40B4-BE49-F238E27FC236}">
                  <a16:creationId xmlns:a16="http://schemas.microsoft.com/office/drawing/2014/main" id="{6BF030AD-5CF2-47A2-B19C-DD2106AFA70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ltGray">
            <a:xfrm>
              <a:off x="5886450" y="1771650"/>
              <a:ext cx="304800" cy="304800"/>
            </a:xfrm>
            <a:prstGeom prst="rect">
              <a:avLst/>
            </a:prstGeom>
          </p:spPr>
        </p:pic>
        <p:grpSp>
          <p:nvGrpSpPr>
            <p:cNvPr id="19" name="Ryhmä 18">
              <a:extLst>
                <a:ext uri="{FF2B5EF4-FFF2-40B4-BE49-F238E27FC236}">
                  <a16:creationId xmlns:a16="http://schemas.microsoft.com/office/drawing/2014/main" id="{899F0D78-4440-4F8F-9978-9227252A098B}"/>
                </a:ext>
              </a:extLst>
            </p:cNvPr>
            <p:cNvGrpSpPr/>
            <p:nvPr/>
          </p:nvGrpSpPr>
          <p:grpSpPr bwMode="ltGray">
            <a:xfrm>
              <a:off x="5624850" y="1498020"/>
              <a:ext cx="828000" cy="828000"/>
              <a:chOff x="5624850" y="1498020"/>
              <a:chExt cx="828000" cy="828000"/>
            </a:xfrm>
          </p:grpSpPr>
          <p:sp>
            <p:nvSpPr>
              <p:cNvPr id="20" name="Oval 6">
                <a:extLst>
                  <a:ext uri="{FF2B5EF4-FFF2-40B4-BE49-F238E27FC236}">
                    <a16:creationId xmlns:a16="http://schemas.microsoft.com/office/drawing/2014/main" id="{551BC299-3E2E-4E48-A390-B50801882BB0}"/>
                  </a:ext>
                </a:extLst>
              </p:cNvPr>
              <p:cNvSpPr/>
              <p:nvPr/>
            </p:nvSpPr>
            <p:spPr bwMode="ltGray">
              <a:xfrm>
                <a:off x="5624850" y="1498020"/>
                <a:ext cx="828000" cy="828000"/>
              </a:xfrm>
              <a:prstGeom prst="ellipse">
                <a:avLst/>
              </a:prstGeom>
              <a:solidFill>
                <a:srgbClr val="002E5F">
                  <a:alpha val="44706"/>
                </a:srgb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pic>
            <p:nvPicPr>
              <p:cNvPr id="21" name="Picture 2">
                <a:extLst>
                  <a:ext uri="{FF2B5EF4-FFF2-40B4-BE49-F238E27FC236}">
                    <a16:creationId xmlns:a16="http://schemas.microsoft.com/office/drawing/2014/main" id="{3EDEE508-C7C1-4B21-B94D-9948D867060E}"/>
                  </a:ext>
                </a:extLst>
              </p:cNvPr>
              <p:cNvPicPr>
                <a:picLocks noChangeAspect="1"/>
              </p:cNvPicPr>
              <p:nvPr/>
            </p:nvPicPr>
            <p:blipFill>
              <a:blip r:embed="rId2">
                <a:extLst>
                  <a:ext uri="{28A0092B-C50C-407E-A947-70E740481C1C}">
                    <a14:useLocalDpi xmlns:a14="http://schemas.microsoft.com/office/drawing/2010/main"/>
                  </a:ext>
                </a:extLst>
              </a:blip>
              <a:stretch>
                <a:fillRect/>
              </a:stretch>
            </p:blipFill>
            <p:spPr bwMode="ltGray">
              <a:xfrm>
                <a:off x="5886450" y="1771650"/>
                <a:ext cx="304800" cy="304800"/>
              </a:xfrm>
              <a:prstGeom prst="rect">
                <a:avLst/>
              </a:prstGeom>
            </p:spPr>
          </p:pic>
        </p:grpSp>
      </p:grpSp>
    </p:spTree>
    <p:extLst>
      <p:ext uri="{BB962C8B-B14F-4D97-AF65-F5344CB8AC3E}">
        <p14:creationId xmlns:p14="http://schemas.microsoft.com/office/powerpoint/2010/main" val="27153975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p:cSld name="Vain otsikko">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A3F477FF-F19D-454F-8C66-BD69AD4B5727}"/>
              </a:ext>
            </a:extLst>
          </p:cNvPr>
          <p:cNvSpPr>
            <a:spLocks noGrp="1"/>
          </p:cNvSpPr>
          <p:nvPr>
            <p:ph type="title"/>
          </p:nvPr>
        </p:nvSpPr>
        <p:spPr/>
        <p:txBody>
          <a:bodyPr/>
          <a:lstStyle/>
          <a:p>
            <a:r>
              <a:rPr lang="fi-FI"/>
              <a:t>Muokkaa ots. perustyyl. napsautt.</a:t>
            </a:r>
          </a:p>
        </p:txBody>
      </p:sp>
      <p:pic>
        <p:nvPicPr>
          <p:cNvPr id="3" name="Kuva 2" descr="Suomi.fi tunnus">
            <a:extLst>
              <a:ext uri="{FF2B5EF4-FFF2-40B4-BE49-F238E27FC236}">
                <a16:creationId xmlns:a16="http://schemas.microsoft.com/office/drawing/2014/main" id="{AD08672A-176A-47B1-BDC9-3E2341DEEE5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02098" y="253035"/>
            <a:ext cx="441446" cy="441446"/>
          </a:xfrm>
          <a:prstGeom prst="rect">
            <a:avLst/>
          </a:prstGeom>
        </p:spPr>
      </p:pic>
    </p:spTree>
    <p:extLst>
      <p:ext uri="{BB962C8B-B14F-4D97-AF65-F5344CB8AC3E}">
        <p14:creationId xmlns:p14="http://schemas.microsoft.com/office/powerpoint/2010/main" val="39149087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blank" preserve="1">
  <p:cSld name="Tyhjä">
    <p:spTree>
      <p:nvGrpSpPr>
        <p:cNvPr id="1" name=""/>
        <p:cNvGrpSpPr/>
        <p:nvPr/>
      </p:nvGrpSpPr>
      <p:grpSpPr>
        <a:xfrm>
          <a:off x="0" y="0"/>
          <a:ext cx="0" cy="0"/>
          <a:chOff x="0" y="0"/>
          <a:chExt cx="0" cy="0"/>
        </a:xfrm>
      </p:grpSpPr>
    </p:spTree>
    <p:extLst>
      <p:ext uri="{BB962C8B-B14F-4D97-AF65-F5344CB8AC3E}">
        <p14:creationId xmlns:p14="http://schemas.microsoft.com/office/powerpoint/2010/main" val="27364641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7" name="Tekstiruutu 16"/>
          <p:cNvSpPr txBox="1"/>
          <p:nvPr/>
        </p:nvSpPr>
        <p:spPr>
          <a:xfrm>
            <a:off x="3916800" y="6552000"/>
            <a:ext cx="4344000" cy="240000"/>
          </a:xfrm>
          <a:prstGeom prst="rect">
            <a:avLst/>
          </a:prstGeom>
          <a:noFill/>
        </p:spPr>
        <p:txBody>
          <a:bodyPr wrap="square" lIns="0" tIns="0" rIns="0" bIns="0" rtlCol="0" anchor="ctr" anchorCtr="0">
            <a:noAutofit/>
          </a:bodyPr>
          <a:lstStyle/>
          <a:p>
            <a:pPr algn="ctr"/>
            <a:endParaRPr lang="fi-FI" sz="1067" dirty="0"/>
          </a:p>
        </p:txBody>
      </p:sp>
      <p:sp>
        <p:nvSpPr>
          <p:cNvPr id="6" name="Otsikon paikkamerkki 4"/>
          <p:cNvSpPr>
            <a:spLocks noGrp="1"/>
          </p:cNvSpPr>
          <p:nvPr>
            <p:ph type="title"/>
          </p:nvPr>
        </p:nvSpPr>
        <p:spPr>
          <a:xfrm>
            <a:off x="838200" y="216000"/>
            <a:ext cx="10515600" cy="1260000"/>
          </a:xfrm>
          <a:prstGeom prst="rect">
            <a:avLst/>
          </a:prstGeom>
        </p:spPr>
        <p:txBody>
          <a:bodyPr vert="horz" lIns="91440" tIns="45720" rIns="91440" bIns="45720" rtlCol="0" anchor="t">
            <a:normAutofit/>
          </a:bodyPr>
          <a:lstStyle/>
          <a:p>
            <a:r>
              <a:rPr lang="fi-FI" dirty="0"/>
              <a:t>Muokkaa </a:t>
            </a:r>
            <a:r>
              <a:rPr lang="fi-FI" dirty="0" err="1"/>
              <a:t>perustyyl</a:t>
            </a:r>
            <a:r>
              <a:rPr lang="fi-FI" dirty="0"/>
              <a:t>. </a:t>
            </a:r>
            <a:r>
              <a:rPr lang="fi-FI" dirty="0" err="1"/>
              <a:t>napsautt</a:t>
            </a:r>
            <a:r>
              <a:rPr lang="fi-FI" dirty="0"/>
              <a:t>.</a:t>
            </a:r>
          </a:p>
        </p:txBody>
      </p:sp>
      <p:sp>
        <p:nvSpPr>
          <p:cNvPr id="7" name="Tekstin paikkamerkki 3"/>
          <p:cNvSpPr>
            <a:spLocks noGrp="1"/>
          </p:cNvSpPr>
          <p:nvPr>
            <p:ph type="body" idx="1"/>
          </p:nvPr>
        </p:nvSpPr>
        <p:spPr>
          <a:xfrm>
            <a:off x="838200" y="1727999"/>
            <a:ext cx="10515600" cy="4752000"/>
          </a:xfrm>
          <a:prstGeom prst="rect">
            <a:avLst/>
          </a:prstGeom>
        </p:spPr>
        <p:txBody>
          <a:bodyPr vert="horz" lIns="91440" tIns="45720" rIns="91440" bIns="45720" rtlCol="0">
            <a:normAutofit/>
          </a:bodyPr>
          <a:lstStyle/>
          <a:p>
            <a:pPr lvl="0"/>
            <a:r>
              <a:rPr lang="fi-FI" dirty="0"/>
              <a:t>Muokkaa tekstin perustyylejä napsauttamalla</a:t>
            </a:r>
          </a:p>
          <a:p>
            <a:pPr lvl="1"/>
            <a:r>
              <a:rPr lang="fi-FI" dirty="0"/>
              <a:t>toinen taso</a:t>
            </a:r>
          </a:p>
          <a:p>
            <a:pPr lvl="2"/>
            <a:r>
              <a:rPr lang="fi-FI" dirty="0"/>
              <a:t>kolmas taso</a:t>
            </a:r>
          </a:p>
          <a:p>
            <a:pPr lvl="3"/>
            <a:r>
              <a:rPr lang="fi-FI" dirty="0"/>
              <a:t>neljäs taso</a:t>
            </a:r>
          </a:p>
          <a:p>
            <a:pPr lvl="4"/>
            <a:r>
              <a:rPr lang="fi-FI" dirty="0"/>
              <a:t>viides taso</a:t>
            </a:r>
          </a:p>
          <a:p>
            <a:pPr lvl="5"/>
            <a:r>
              <a:rPr lang="fi-FI" dirty="0"/>
              <a:t>6</a:t>
            </a:r>
          </a:p>
          <a:p>
            <a:pPr lvl="6"/>
            <a:r>
              <a:rPr lang="fi-FI" dirty="0"/>
              <a:t>7</a:t>
            </a:r>
          </a:p>
          <a:p>
            <a:pPr lvl="7"/>
            <a:r>
              <a:rPr lang="fi-FI" dirty="0"/>
              <a:t>8</a:t>
            </a:r>
          </a:p>
          <a:p>
            <a:pPr lvl="8"/>
            <a:r>
              <a:rPr lang="fi-FI" dirty="0"/>
              <a:t>9</a:t>
            </a:r>
          </a:p>
          <a:p>
            <a:pPr lvl="4"/>
            <a:endParaRPr lang="fi-FI" dirty="0"/>
          </a:p>
          <a:p>
            <a:pPr lvl="4"/>
            <a:endParaRPr lang="fi-FI" dirty="0"/>
          </a:p>
        </p:txBody>
      </p:sp>
      <p:pic>
        <p:nvPicPr>
          <p:cNvPr id="9" name="Kuva 8" descr="Suomi.fi tunnus">
            <a:extLst>
              <a:ext uri="{FF2B5EF4-FFF2-40B4-BE49-F238E27FC236}">
                <a16:creationId xmlns:a16="http://schemas.microsoft.com/office/drawing/2014/main" id="{5B8DC26C-0F26-49F1-BE05-125C88BC674F}"/>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202098" y="253035"/>
            <a:ext cx="441446" cy="441446"/>
          </a:xfrm>
          <a:prstGeom prst="rect">
            <a:avLst/>
          </a:prstGeom>
        </p:spPr>
      </p:pic>
      <p:sp>
        <p:nvSpPr>
          <p:cNvPr id="10" name="Suorakulmio 9">
            <a:extLst>
              <a:ext uri="{FF2B5EF4-FFF2-40B4-BE49-F238E27FC236}">
                <a16:creationId xmlns:a16="http://schemas.microsoft.com/office/drawing/2014/main" id="{C3A25805-1DC0-484F-BCC1-B1C09DC6FD9B}"/>
              </a:ext>
            </a:extLst>
          </p:cNvPr>
          <p:cNvSpPr/>
          <p:nvPr/>
        </p:nvSpPr>
        <p:spPr>
          <a:xfrm>
            <a:off x="0" y="0"/>
            <a:ext cx="12192000" cy="72000"/>
          </a:xfrm>
          <a:prstGeom prst="rect">
            <a:avLst/>
          </a:prstGeom>
          <a:solidFill>
            <a:srgbClr val="002E5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11" name="Suorakulmio 10">
            <a:extLst>
              <a:ext uri="{FF2B5EF4-FFF2-40B4-BE49-F238E27FC236}">
                <a16:creationId xmlns:a16="http://schemas.microsoft.com/office/drawing/2014/main" id="{91584A2D-EEAC-43E3-81FC-19AED7CD3E3F}"/>
              </a:ext>
            </a:extLst>
          </p:cNvPr>
          <p:cNvSpPr/>
          <p:nvPr/>
        </p:nvSpPr>
        <p:spPr>
          <a:xfrm>
            <a:off x="0" y="6786000"/>
            <a:ext cx="12192000" cy="72000"/>
          </a:xfrm>
          <a:prstGeom prst="rect">
            <a:avLst/>
          </a:prstGeom>
          <a:solidFill>
            <a:srgbClr val="002E5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dirty="0"/>
          </a:p>
        </p:txBody>
      </p:sp>
    </p:spTree>
    <p:extLst>
      <p:ext uri="{BB962C8B-B14F-4D97-AF65-F5344CB8AC3E}">
        <p14:creationId xmlns:p14="http://schemas.microsoft.com/office/powerpoint/2010/main" val="1703069925"/>
      </p:ext>
    </p:extLst>
  </p:cSld>
  <p:clrMap bg1="lt1" tx1="dk1" bg2="lt2" tx2="dk2" accent1="accent1" accent2="accent2" accent3="accent3" accent4="accent4" accent5="accent5" accent6="accent6" hlink="hlink" folHlink="folHlink"/>
  <p:sldLayoutIdLst>
    <p:sldLayoutId id="2147483720" r:id="rId1"/>
    <p:sldLayoutId id="2147483721" r:id="rId2"/>
    <p:sldLayoutId id="2147483722" r:id="rId3"/>
    <p:sldLayoutId id="2147483723" r:id="rId4"/>
    <p:sldLayoutId id="2147483724" r:id="rId5"/>
    <p:sldLayoutId id="2147483725" r:id="rId6"/>
    <p:sldLayoutId id="2147483726" r:id="rId7"/>
    <p:sldLayoutId id="2147483727" r:id="rId8"/>
    <p:sldLayoutId id="2147483728" r:id="rId9"/>
  </p:sldLayoutIdLst>
  <p:txStyles>
    <p:titleStyle>
      <a:lvl1pPr algn="l" defTabSz="609585" rtl="0" eaLnBrk="1" latinLnBrk="0" hangingPunct="1">
        <a:spcBef>
          <a:spcPct val="0"/>
        </a:spcBef>
        <a:buNone/>
        <a:defRPr sz="3800" b="0" i="0" kern="1200">
          <a:solidFill>
            <a:schemeClr val="tx1"/>
          </a:solidFill>
          <a:latin typeface="+mj-lt"/>
          <a:ea typeface="+mj-ea"/>
          <a:cs typeface="+mj-cs"/>
        </a:defRPr>
      </a:lvl1pPr>
    </p:titleStyle>
    <p:bodyStyle>
      <a:lvl1pPr marL="248400" marR="0" indent="-248400" algn="l" defTabSz="609585" rtl="0" eaLnBrk="1" fontAlgn="auto" latinLnBrk="0" hangingPunct="1">
        <a:lnSpc>
          <a:spcPct val="90000"/>
        </a:lnSpc>
        <a:spcBef>
          <a:spcPts val="600"/>
        </a:spcBef>
        <a:spcAft>
          <a:spcPts val="1200"/>
        </a:spcAft>
        <a:buClr>
          <a:schemeClr val="tx2"/>
        </a:buClr>
        <a:buSzPct val="85000"/>
        <a:buFont typeface="Wingdings" panose="05000000000000000000" pitchFamily="2" charset="2"/>
        <a:buChar char="§"/>
        <a:tabLst/>
        <a:defRPr sz="2800" kern="1200">
          <a:solidFill>
            <a:schemeClr val="tx1">
              <a:lumMod val="50000"/>
            </a:schemeClr>
          </a:solidFill>
          <a:latin typeface="+mn-lt"/>
          <a:ea typeface="+mn-ea"/>
          <a:cs typeface="+mn-cs"/>
        </a:defRPr>
      </a:lvl1pPr>
      <a:lvl2pPr marL="684000" marR="0" indent="-230400" algn="l" defTabSz="609585" rtl="0" eaLnBrk="1" fontAlgn="auto" latinLnBrk="0" hangingPunct="1">
        <a:lnSpc>
          <a:spcPct val="90000"/>
        </a:lnSpc>
        <a:spcBef>
          <a:spcPts val="0"/>
        </a:spcBef>
        <a:spcAft>
          <a:spcPts val="600"/>
        </a:spcAft>
        <a:buClr>
          <a:schemeClr val="tx2"/>
        </a:buClr>
        <a:buSzTx/>
        <a:buFont typeface="Arial" panose="020B0604020202020204" pitchFamily="34" charset="0"/>
        <a:buChar char="•"/>
        <a:tabLst/>
        <a:defRPr sz="2400" kern="1200">
          <a:solidFill>
            <a:schemeClr val="tx1">
              <a:lumMod val="50000"/>
            </a:schemeClr>
          </a:solidFill>
          <a:latin typeface="+mn-lt"/>
          <a:ea typeface="+mn-ea"/>
          <a:cs typeface="+mn-cs"/>
        </a:defRPr>
      </a:lvl2pPr>
      <a:lvl3pPr marL="1152000" marR="0" indent="-252000" algn="l" defTabSz="609585" rtl="0" eaLnBrk="1" fontAlgn="auto" latinLnBrk="0" hangingPunct="1">
        <a:lnSpc>
          <a:spcPct val="90000"/>
        </a:lnSpc>
        <a:spcBef>
          <a:spcPts val="0"/>
        </a:spcBef>
        <a:spcAft>
          <a:spcPts val="600"/>
        </a:spcAft>
        <a:buClr>
          <a:schemeClr val="tx2"/>
        </a:buClr>
        <a:buSzPct val="80000"/>
        <a:buFont typeface="Courier New" panose="02070309020205020404" pitchFamily="49" charset="0"/>
        <a:buChar char="o"/>
        <a:tabLst/>
        <a:defRPr sz="2000" kern="1200">
          <a:solidFill>
            <a:schemeClr val="tx1">
              <a:lumMod val="50000"/>
            </a:schemeClr>
          </a:solidFill>
          <a:latin typeface="+mn-lt"/>
          <a:ea typeface="+mn-ea"/>
          <a:cs typeface="+mn-cs"/>
        </a:defRPr>
      </a:lvl3pPr>
      <a:lvl4pPr marL="1548000" marR="0" indent="-252000" algn="l" defTabSz="609585" rtl="0" eaLnBrk="1" fontAlgn="auto" latinLnBrk="0" hangingPunct="1">
        <a:lnSpc>
          <a:spcPct val="90000"/>
        </a:lnSpc>
        <a:spcBef>
          <a:spcPts val="0"/>
        </a:spcBef>
        <a:spcAft>
          <a:spcPts val="600"/>
        </a:spcAft>
        <a:buClr>
          <a:schemeClr val="tx2"/>
        </a:buClr>
        <a:buSzTx/>
        <a:buFont typeface="Arial" panose="020B0604020202020204" pitchFamily="34" charset="0"/>
        <a:buChar char="•"/>
        <a:tabLst/>
        <a:defRPr sz="1800" kern="1200">
          <a:solidFill>
            <a:schemeClr val="tx1">
              <a:lumMod val="50000"/>
            </a:schemeClr>
          </a:solidFill>
          <a:latin typeface="+mn-lt"/>
          <a:ea typeface="+mn-ea"/>
          <a:cs typeface="+mn-cs"/>
        </a:defRPr>
      </a:lvl4pPr>
      <a:lvl5pPr marL="1980000" marR="0" indent="-252000" algn="l" defTabSz="609585" rtl="0" eaLnBrk="1" fontAlgn="auto" latinLnBrk="0" hangingPunct="1">
        <a:lnSpc>
          <a:spcPct val="90000"/>
        </a:lnSpc>
        <a:spcBef>
          <a:spcPct val="20000"/>
        </a:spcBef>
        <a:spcAft>
          <a:spcPts val="600"/>
        </a:spcAft>
        <a:buClr>
          <a:schemeClr val="tx2"/>
        </a:buClr>
        <a:buSzTx/>
        <a:buFont typeface="Arial" panose="020B0604020202020204" pitchFamily="34" charset="0"/>
        <a:buChar char="•"/>
        <a:tabLst/>
        <a:defRPr sz="1800" kern="1200">
          <a:solidFill>
            <a:schemeClr val="tx1">
              <a:lumMod val="50000"/>
            </a:schemeClr>
          </a:solidFill>
          <a:latin typeface="+mn-lt"/>
          <a:ea typeface="+mn-ea"/>
          <a:cs typeface="+mn-cs"/>
        </a:defRPr>
      </a:lvl5pPr>
      <a:lvl6pPr marL="2412000" indent="-252000" algn="l" defTabSz="609585" rtl="0" eaLnBrk="1" latinLnBrk="0" hangingPunct="1">
        <a:lnSpc>
          <a:spcPct val="90000"/>
        </a:lnSpc>
        <a:spcBef>
          <a:spcPts val="373"/>
        </a:spcBef>
        <a:spcAft>
          <a:spcPts val="600"/>
        </a:spcAft>
        <a:buClr>
          <a:schemeClr val="tx2"/>
        </a:buClr>
        <a:buFont typeface="Arial" panose="020B0604020202020204" pitchFamily="34" charset="0"/>
        <a:buChar char="•"/>
        <a:defRPr sz="1800" kern="1200">
          <a:solidFill>
            <a:schemeClr val="tx1">
              <a:lumMod val="50000"/>
            </a:schemeClr>
          </a:solidFill>
          <a:latin typeface="+mn-lt"/>
          <a:ea typeface="+mn-ea"/>
          <a:cs typeface="+mn-cs"/>
        </a:defRPr>
      </a:lvl6pPr>
      <a:lvl7pPr marL="2880000" indent="-252000" algn="l" defTabSz="609585" rtl="0" eaLnBrk="1" latinLnBrk="0" hangingPunct="1">
        <a:lnSpc>
          <a:spcPct val="90000"/>
        </a:lnSpc>
        <a:spcBef>
          <a:spcPts val="373"/>
        </a:spcBef>
        <a:spcAft>
          <a:spcPts val="600"/>
        </a:spcAft>
        <a:buClr>
          <a:schemeClr val="tx2"/>
        </a:buClr>
        <a:buFont typeface="Arial" panose="020B0604020202020204" pitchFamily="34" charset="0"/>
        <a:buChar char="•"/>
        <a:defRPr sz="1800" kern="1200">
          <a:solidFill>
            <a:schemeClr val="tx1">
              <a:lumMod val="50000"/>
            </a:schemeClr>
          </a:solidFill>
          <a:latin typeface="+mn-lt"/>
          <a:ea typeface="+mn-ea"/>
          <a:cs typeface="+mn-cs"/>
        </a:defRPr>
      </a:lvl7pPr>
      <a:lvl8pPr marL="3276000" indent="-252000" algn="l" defTabSz="609585" rtl="0" eaLnBrk="1" latinLnBrk="0" hangingPunct="1">
        <a:lnSpc>
          <a:spcPct val="90000"/>
        </a:lnSpc>
        <a:spcBef>
          <a:spcPts val="373"/>
        </a:spcBef>
        <a:spcAft>
          <a:spcPts val="600"/>
        </a:spcAft>
        <a:buClr>
          <a:schemeClr val="tx2"/>
        </a:buClr>
        <a:buFont typeface="Arial" panose="020B0604020202020204" pitchFamily="34" charset="0"/>
        <a:buChar char="•"/>
        <a:defRPr sz="1800" kern="1200">
          <a:solidFill>
            <a:schemeClr val="tx1">
              <a:lumMod val="50000"/>
            </a:schemeClr>
          </a:solidFill>
          <a:latin typeface="+mn-lt"/>
          <a:ea typeface="+mn-ea"/>
          <a:cs typeface="+mn-cs"/>
        </a:defRPr>
      </a:lvl8pPr>
      <a:lvl9pPr marL="3744000" indent="-252000" algn="l" defTabSz="609585" rtl="0" eaLnBrk="1" latinLnBrk="0" hangingPunct="1">
        <a:lnSpc>
          <a:spcPct val="90000"/>
        </a:lnSpc>
        <a:spcBef>
          <a:spcPts val="373"/>
        </a:spcBef>
        <a:spcAft>
          <a:spcPts val="600"/>
        </a:spcAft>
        <a:buClr>
          <a:schemeClr val="tx2"/>
        </a:buClr>
        <a:buFont typeface="Arial" panose="020B0604020202020204" pitchFamily="34" charset="0"/>
        <a:buChar char="•"/>
        <a:defRPr sz="1800" kern="1200">
          <a:solidFill>
            <a:schemeClr val="tx1">
              <a:lumMod val="50000"/>
            </a:schemeClr>
          </a:solidFill>
          <a:latin typeface="+mn-lt"/>
          <a:ea typeface="+mn-ea"/>
          <a:cs typeface="+mn-cs"/>
        </a:defRPr>
      </a:lvl9pPr>
    </p:bodyStyle>
    <p:otherStyle>
      <a:defPPr>
        <a:defRPr lang="en-US"/>
      </a:defPPr>
      <a:lvl1pPr marL="0" algn="l" defTabSz="609585" rtl="0" eaLnBrk="1" latinLnBrk="0" hangingPunct="1">
        <a:defRPr sz="2400" kern="1200">
          <a:solidFill>
            <a:schemeClr val="tx1"/>
          </a:solidFill>
          <a:latin typeface="+mn-lt"/>
          <a:ea typeface="+mn-ea"/>
          <a:cs typeface="+mn-cs"/>
        </a:defRPr>
      </a:lvl1pPr>
      <a:lvl2pPr marL="609585" algn="l" defTabSz="609585" rtl="0" eaLnBrk="1" latinLnBrk="0" hangingPunct="1">
        <a:defRPr sz="2400" kern="1200">
          <a:solidFill>
            <a:schemeClr val="tx1"/>
          </a:solidFill>
          <a:latin typeface="+mn-lt"/>
          <a:ea typeface="+mn-ea"/>
          <a:cs typeface="+mn-cs"/>
        </a:defRPr>
      </a:lvl2pPr>
      <a:lvl3pPr marL="1219170" algn="l" defTabSz="609585" rtl="0" eaLnBrk="1" latinLnBrk="0" hangingPunct="1">
        <a:defRPr sz="2400" kern="1200">
          <a:solidFill>
            <a:schemeClr val="tx1"/>
          </a:solidFill>
          <a:latin typeface="+mn-lt"/>
          <a:ea typeface="+mn-ea"/>
          <a:cs typeface="+mn-cs"/>
        </a:defRPr>
      </a:lvl3pPr>
      <a:lvl4pPr marL="1828754" algn="l" defTabSz="609585" rtl="0" eaLnBrk="1" latinLnBrk="0" hangingPunct="1">
        <a:defRPr sz="2400" kern="1200">
          <a:solidFill>
            <a:schemeClr val="tx1"/>
          </a:solidFill>
          <a:latin typeface="+mn-lt"/>
          <a:ea typeface="+mn-ea"/>
          <a:cs typeface="+mn-cs"/>
        </a:defRPr>
      </a:lvl4pPr>
      <a:lvl5pPr marL="2438339" algn="l" defTabSz="609585" rtl="0" eaLnBrk="1" latinLnBrk="0" hangingPunct="1">
        <a:defRPr sz="2400" kern="1200">
          <a:solidFill>
            <a:schemeClr val="tx1"/>
          </a:solidFill>
          <a:latin typeface="+mn-lt"/>
          <a:ea typeface="+mn-ea"/>
          <a:cs typeface="+mn-cs"/>
        </a:defRPr>
      </a:lvl5pPr>
      <a:lvl6pPr marL="3047924" algn="l" defTabSz="609585" rtl="0" eaLnBrk="1" latinLnBrk="0" hangingPunct="1">
        <a:defRPr sz="2400" kern="1200">
          <a:solidFill>
            <a:schemeClr val="tx1"/>
          </a:solidFill>
          <a:latin typeface="+mn-lt"/>
          <a:ea typeface="+mn-ea"/>
          <a:cs typeface="+mn-cs"/>
        </a:defRPr>
      </a:lvl6pPr>
      <a:lvl7pPr marL="3657509" algn="l" defTabSz="609585" rtl="0" eaLnBrk="1" latinLnBrk="0" hangingPunct="1">
        <a:defRPr sz="2400" kern="1200">
          <a:solidFill>
            <a:schemeClr val="tx1"/>
          </a:solidFill>
          <a:latin typeface="+mn-lt"/>
          <a:ea typeface="+mn-ea"/>
          <a:cs typeface="+mn-cs"/>
        </a:defRPr>
      </a:lvl7pPr>
      <a:lvl8pPr marL="4267093" algn="l" defTabSz="609585" rtl="0" eaLnBrk="1" latinLnBrk="0" hangingPunct="1">
        <a:defRPr sz="2400" kern="1200">
          <a:solidFill>
            <a:schemeClr val="tx1"/>
          </a:solidFill>
          <a:latin typeface="+mn-lt"/>
          <a:ea typeface="+mn-ea"/>
          <a:cs typeface="+mn-cs"/>
        </a:defRPr>
      </a:lvl8pPr>
      <a:lvl9pPr marL="4876678" algn="l" defTabSz="609585" rtl="0" eaLnBrk="1" latinLnBrk="0" hangingPunct="1">
        <a:defRPr sz="24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8" Type="http://schemas.openxmlformats.org/officeDocument/2006/relationships/image" Target="../media/image13.png"/><Relationship Id="rId3" Type="http://schemas.openxmlformats.org/officeDocument/2006/relationships/chart" Target="../charts/chart1.xml"/><Relationship Id="rId7" Type="http://schemas.openxmlformats.org/officeDocument/2006/relationships/image" Target="../media/image12.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11.png"/><Relationship Id="rId5" Type="http://schemas.openxmlformats.org/officeDocument/2006/relationships/image" Target="../media/image10.png"/><Relationship Id="rId10" Type="http://schemas.openxmlformats.org/officeDocument/2006/relationships/image" Target="../media/image15.png"/><Relationship Id="rId4" Type="http://schemas.openxmlformats.org/officeDocument/2006/relationships/image" Target="../media/image9.png"/><Relationship Id="rId9" Type="http://schemas.openxmlformats.org/officeDocument/2006/relationships/image" Target="../media/image14.png"/></Relationships>
</file>

<file path=ppt/slides/_rels/slide15.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chart" Target="../charts/chart2.xml"/></Relationships>
</file>

<file path=ppt/slides/_rels/slide16.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17.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dvv.fi/suomi.fi-palvelut"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B441E9EC-F75E-7FDF-4245-83F2A4A5FE62}"/>
              </a:ext>
            </a:extLst>
          </p:cNvPr>
          <p:cNvSpPr>
            <a:spLocks noGrp="1"/>
          </p:cNvSpPr>
          <p:nvPr>
            <p:ph type="ctrTitle"/>
          </p:nvPr>
        </p:nvSpPr>
        <p:spPr>
          <a:xfrm>
            <a:off x="911424" y="1340768"/>
            <a:ext cx="9811994" cy="1777082"/>
          </a:xfrm>
        </p:spPr>
        <p:txBody>
          <a:bodyPr>
            <a:normAutofit fontScale="90000"/>
          </a:bodyPr>
          <a:lstStyle/>
          <a:p>
            <a:r>
              <a:rPr lang="fi-FI" sz="5400" dirty="0">
                <a:solidFill>
                  <a:srgbClr val="FFFFFF"/>
                </a:solidFill>
                <a:latin typeface="Arial" panose="020B0604020202020204" pitchFamily="34" charset="0"/>
                <a:cs typeface="Arial" panose="020B0604020202020204" pitchFamily="34" charset="0"/>
              </a:rPr>
              <a:t>Suomi.fi-strategia vuoteen 2030 - esitys lausuntokierrokselle</a:t>
            </a:r>
            <a:endParaRPr lang="fi-FI" dirty="0"/>
          </a:p>
        </p:txBody>
      </p:sp>
      <p:sp>
        <p:nvSpPr>
          <p:cNvPr id="3" name="Alaotsikko 2">
            <a:extLst>
              <a:ext uri="{FF2B5EF4-FFF2-40B4-BE49-F238E27FC236}">
                <a16:creationId xmlns:a16="http://schemas.microsoft.com/office/drawing/2014/main" id="{D9E8D9E0-6E9F-9240-0EBC-45F22561F245}"/>
              </a:ext>
            </a:extLst>
          </p:cNvPr>
          <p:cNvSpPr>
            <a:spLocks noGrp="1"/>
          </p:cNvSpPr>
          <p:nvPr>
            <p:ph type="subTitle" idx="1"/>
          </p:nvPr>
        </p:nvSpPr>
        <p:spPr>
          <a:xfrm>
            <a:off x="911424" y="3691880"/>
            <a:ext cx="8784000" cy="1656000"/>
          </a:xfrm>
        </p:spPr>
        <p:txBody>
          <a:bodyPr>
            <a:normAutofit/>
          </a:bodyPr>
          <a:lstStyle/>
          <a:p>
            <a:r>
              <a:rPr lang="fi-FI" sz="3300" dirty="0"/>
              <a:t>10.4.2024</a:t>
            </a:r>
            <a:r>
              <a:rPr lang="fi-FI" sz="2800" b="1" dirty="0"/>
              <a:t/>
            </a:r>
            <a:br>
              <a:rPr lang="fi-FI" sz="2800" b="1" dirty="0"/>
            </a:br>
            <a:endParaRPr lang="fi-FI" sz="2800" b="1" dirty="0"/>
          </a:p>
        </p:txBody>
      </p:sp>
    </p:spTree>
    <p:extLst>
      <p:ext uri="{BB962C8B-B14F-4D97-AF65-F5344CB8AC3E}">
        <p14:creationId xmlns:p14="http://schemas.microsoft.com/office/powerpoint/2010/main" val="8921222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Kuva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56145" y="135759"/>
            <a:ext cx="8959273" cy="6657586"/>
          </a:xfrm>
          <a:prstGeom prst="rect">
            <a:avLst/>
          </a:prstGeom>
        </p:spPr>
      </p:pic>
    </p:spTree>
    <p:extLst>
      <p:ext uri="{BB962C8B-B14F-4D97-AF65-F5344CB8AC3E}">
        <p14:creationId xmlns:p14="http://schemas.microsoft.com/office/powerpoint/2010/main" val="5249918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ekstiruutu 17">
            <a:extLst>
              <a:ext uri="{FF2B5EF4-FFF2-40B4-BE49-F238E27FC236}">
                <a16:creationId xmlns:a16="http://schemas.microsoft.com/office/drawing/2014/main" id="{11F644A3-F637-E6B3-5DE9-5D7508ADD837}"/>
              </a:ext>
            </a:extLst>
          </p:cNvPr>
          <p:cNvSpPr txBox="1"/>
          <p:nvPr/>
        </p:nvSpPr>
        <p:spPr>
          <a:xfrm>
            <a:off x="693254" y="256808"/>
            <a:ext cx="6097656" cy="369332"/>
          </a:xfrm>
          <a:prstGeom prst="rect">
            <a:avLst/>
          </a:prstGeom>
          <a:noFill/>
        </p:spPr>
        <p:txBody>
          <a:bodyPr wrap="square">
            <a:spAutoFit/>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kumimoji="0" lang="fi-FI" sz="1800" b="1" i="0" u="none" strike="noStrike" kern="1200" cap="none" spc="0" normalizeH="0" baseline="0" noProof="0" dirty="0">
                <a:ln>
                  <a:noFill/>
                </a:ln>
                <a:solidFill>
                  <a:srgbClr val="FFFFFF"/>
                </a:solidFill>
                <a:effectLst/>
                <a:uLnTx/>
                <a:uFillTx/>
                <a:latin typeface="Calibri"/>
                <a:ea typeface="+mn-ea"/>
                <a:cs typeface="+mn-cs"/>
              </a:rPr>
              <a:t>Osa kansallista digitaalista infrastruktuuria</a:t>
            </a:r>
            <a:endParaRPr kumimoji="0" lang="fi-FI" sz="1800" b="0" i="0" u="none" strike="noStrike" kern="1200" cap="none" spc="0" normalizeH="0" baseline="0" noProof="0" dirty="0">
              <a:ln>
                <a:noFill/>
              </a:ln>
              <a:solidFill>
                <a:srgbClr val="272827"/>
              </a:solidFill>
              <a:effectLst/>
              <a:uLnTx/>
              <a:uFillTx/>
              <a:latin typeface="Calibri"/>
              <a:ea typeface="+mn-ea"/>
              <a:cs typeface="+mn-cs"/>
            </a:endParaRPr>
          </a:p>
        </p:txBody>
      </p:sp>
      <p:grpSp>
        <p:nvGrpSpPr>
          <p:cNvPr id="6" name="Ryhmä 5">
            <a:extLst>
              <a:ext uri="{FF2B5EF4-FFF2-40B4-BE49-F238E27FC236}">
                <a16:creationId xmlns:a16="http://schemas.microsoft.com/office/drawing/2014/main" id="{A353E85B-CB4B-C364-4A08-B61AD52FD762}"/>
              </a:ext>
            </a:extLst>
          </p:cNvPr>
          <p:cNvGrpSpPr/>
          <p:nvPr/>
        </p:nvGrpSpPr>
        <p:grpSpPr>
          <a:xfrm>
            <a:off x="746620" y="1300293"/>
            <a:ext cx="6501468" cy="2162262"/>
            <a:chOff x="746620" y="1350627"/>
            <a:chExt cx="6501468" cy="2162262"/>
          </a:xfrm>
        </p:grpSpPr>
        <p:sp>
          <p:nvSpPr>
            <p:cNvPr id="2" name="Suorakulmio 1">
              <a:extLst>
                <a:ext uri="{FF2B5EF4-FFF2-40B4-BE49-F238E27FC236}">
                  <a16:creationId xmlns:a16="http://schemas.microsoft.com/office/drawing/2014/main" id="{9384AD6C-13C1-E9D7-F3CC-7D76C4A91ADC}"/>
                </a:ext>
              </a:extLst>
            </p:cNvPr>
            <p:cNvSpPr/>
            <p:nvPr/>
          </p:nvSpPr>
          <p:spPr>
            <a:xfrm>
              <a:off x="746620" y="1350627"/>
              <a:ext cx="2223082" cy="216226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377" rtl="0" eaLnBrk="1" fontAlgn="auto" latinLnBrk="0" hangingPunct="1">
                <a:lnSpc>
                  <a:spcPct val="100000"/>
                </a:lnSpc>
                <a:spcBef>
                  <a:spcPts val="0"/>
                </a:spcBef>
                <a:spcAft>
                  <a:spcPts val="0"/>
                </a:spcAft>
                <a:buClrTx/>
                <a:buSzTx/>
                <a:buFontTx/>
                <a:buNone/>
                <a:tabLst/>
                <a:defRPr/>
              </a:pPr>
              <a:r>
                <a:rPr kumimoji="0" lang="fi-FI" sz="5400" b="0" i="0" u="none" strike="noStrike" kern="1200" cap="none" spc="0" normalizeH="0" baseline="0" noProof="0" dirty="0">
                  <a:ln>
                    <a:noFill/>
                  </a:ln>
                  <a:solidFill>
                    <a:srgbClr val="002E5F"/>
                  </a:solidFill>
                  <a:effectLst/>
                  <a:uLnTx/>
                  <a:uFillTx/>
                  <a:latin typeface="Calibri"/>
                  <a:ea typeface="+mn-ea"/>
                  <a:cs typeface="+mn-cs"/>
                </a:rPr>
                <a:t>200</a:t>
              </a:r>
              <a:r>
                <a:rPr kumimoji="0" lang="fi-FI" sz="1800" b="0" i="0" u="none" strike="noStrike" kern="1200" cap="none" spc="0" normalizeH="0" baseline="0" noProof="0" dirty="0">
                  <a:ln>
                    <a:noFill/>
                  </a:ln>
                  <a:solidFill>
                    <a:srgbClr val="002E5F"/>
                  </a:solidFill>
                  <a:effectLst/>
                  <a:uLnTx/>
                  <a:uFillTx/>
                  <a:latin typeface="Calibri"/>
                  <a:ea typeface="+mn-ea"/>
                  <a:cs typeface="+mn-cs"/>
                </a:rPr>
                <a:t/>
              </a:r>
              <a:br>
                <a:rPr kumimoji="0" lang="fi-FI" sz="1800" b="0" i="0" u="none" strike="noStrike" kern="1200" cap="none" spc="0" normalizeH="0" baseline="0" noProof="0" dirty="0">
                  <a:ln>
                    <a:noFill/>
                  </a:ln>
                  <a:solidFill>
                    <a:srgbClr val="002E5F"/>
                  </a:solidFill>
                  <a:effectLst/>
                  <a:uLnTx/>
                  <a:uFillTx/>
                  <a:latin typeface="Calibri"/>
                  <a:ea typeface="+mn-ea"/>
                  <a:cs typeface="+mn-cs"/>
                </a:rPr>
              </a:br>
              <a:r>
                <a:rPr kumimoji="0" lang="fi-FI" sz="1600" b="0" i="0" u="none" strike="noStrike" kern="1200" cap="none" spc="0" normalizeH="0" baseline="0" noProof="0" dirty="0">
                  <a:ln>
                    <a:noFill/>
                  </a:ln>
                  <a:solidFill>
                    <a:srgbClr val="002E5F"/>
                  </a:solidFill>
                  <a:effectLst/>
                  <a:uLnTx/>
                  <a:uFillTx/>
                  <a:latin typeface="Calibri"/>
                  <a:ea typeface="+mn-ea"/>
                  <a:cs typeface="+mn-cs"/>
                </a:rPr>
                <a:t>miljoonaa tunnistautumista vuodessa julkisiin sähköisiin palveluihin.</a:t>
              </a:r>
              <a:endParaRPr kumimoji="0" lang="fi-FI" sz="1800" b="0" i="0" u="none" strike="noStrike" kern="1200" cap="none" spc="0" normalizeH="0" baseline="0" noProof="0" dirty="0">
                <a:ln>
                  <a:noFill/>
                </a:ln>
                <a:solidFill>
                  <a:srgbClr val="002E5F"/>
                </a:solidFill>
                <a:effectLst/>
                <a:uLnTx/>
                <a:uFillTx/>
                <a:latin typeface="Calibri"/>
                <a:ea typeface="+mn-ea"/>
                <a:cs typeface="+mn-cs"/>
              </a:endParaRPr>
            </a:p>
          </p:txBody>
        </p:sp>
        <p:sp>
          <p:nvSpPr>
            <p:cNvPr id="3" name="Suorakulmio 2">
              <a:extLst>
                <a:ext uri="{FF2B5EF4-FFF2-40B4-BE49-F238E27FC236}">
                  <a16:creationId xmlns:a16="http://schemas.microsoft.com/office/drawing/2014/main" id="{4549FC44-A8DD-72E1-17AE-362CC428416F}"/>
                </a:ext>
              </a:extLst>
            </p:cNvPr>
            <p:cNvSpPr/>
            <p:nvPr/>
          </p:nvSpPr>
          <p:spPr>
            <a:xfrm>
              <a:off x="2962711" y="1350627"/>
              <a:ext cx="4285377" cy="2162261"/>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377" rtl="0" eaLnBrk="1" fontAlgn="auto" latinLnBrk="0" hangingPunct="1">
                <a:lnSpc>
                  <a:spcPct val="100000"/>
                </a:lnSpc>
                <a:spcBef>
                  <a:spcPts val="0"/>
                </a:spcBef>
                <a:spcAft>
                  <a:spcPts val="0"/>
                </a:spcAft>
                <a:buClrTx/>
                <a:buSzTx/>
                <a:buFontTx/>
                <a:buNone/>
                <a:tabLst/>
                <a:defRPr/>
              </a:pPr>
              <a:r>
                <a:rPr kumimoji="0" lang="fi-FI" sz="5400" b="0" i="0" u="none" strike="noStrike" kern="1200" cap="none" spc="0" normalizeH="0" baseline="0" noProof="0" dirty="0">
                  <a:ln>
                    <a:noFill/>
                  </a:ln>
                  <a:solidFill>
                    <a:srgbClr val="002E5F"/>
                  </a:solidFill>
                  <a:effectLst/>
                  <a:uLnTx/>
                  <a:uFillTx/>
                  <a:latin typeface="Calibri"/>
                  <a:ea typeface="+mn-ea"/>
                  <a:cs typeface="+mn-cs"/>
                </a:rPr>
                <a:t>4 207 760</a:t>
              </a:r>
              <a:r>
                <a:rPr kumimoji="0" lang="fi-FI" sz="1800" b="0" i="0" u="none" strike="noStrike" kern="1200" cap="none" spc="0" normalizeH="0" baseline="0" noProof="0" dirty="0">
                  <a:ln>
                    <a:noFill/>
                  </a:ln>
                  <a:solidFill>
                    <a:srgbClr val="002E5F"/>
                  </a:solidFill>
                  <a:effectLst/>
                  <a:uLnTx/>
                  <a:uFillTx/>
                  <a:latin typeface="Calibri"/>
                  <a:ea typeface="+mn-ea"/>
                  <a:cs typeface="+mn-cs"/>
                </a:rPr>
                <a:t/>
              </a:r>
              <a:br>
                <a:rPr kumimoji="0" lang="fi-FI" sz="1800" b="0" i="0" u="none" strike="noStrike" kern="1200" cap="none" spc="0" normalizeH="0" baseline="0" noProof="0" dirty="0">
                  <a:ln>
                    <a:noFill/>
                  </a:ln>
                  <a:solidFill>
                    <a:srgbClr val="002E5F"/>
                  </a:solidFill>
                  <a:effectLst/>
                  <a:uLnTx/>
                  <a:uFillTx/>
                  <a:latin typeface="Calibri"/>
                  <a:ea typeface="+mn-ea"/>
                  <a:cs typeface="+mn-cs"/>
                </a:rPr>
              </a:br>
              <a:r>
                <a:rPr kumimoji="0" lang="fi-FI" sz="1600" b="0" i="0" u="none" strike="noStrike" kern="1200" cap="none" spc="0" normalizeH="0" baseline="0" noProof="0" dirty="0">
                  <a:ln>
                    <a:noFill/>
                  </a:ln>
                  <a:solidFill>
                    <a:srgbClr val="002E5F"/>
                  </a:solidFill>
                  <a:effectLst/>
                  <a:uLnTx/>
                  <a:uFillTx/>
                  <a:latin typeface="Calibri"/>
                  <a:ea typeface="+mn-ea"/>
                  <a:cs typeface="+mn-cs"/>
                </a:rPr>
                <a:t>eri henkilöä tunnistautui ja asioi sähköisesti vuonna 2022. </a:t>
              </a:r>
            </a:p>
            <a:p>
              <a:pPr marL="0" marR="0" lvl="0" indent="0" algn="ctr" defTabSz="914377" rtl="0" eaLnBrk="1" fontAlgn="auto" latinLnBrk="0" hangingPunct="1">
                <a:lnSpc>
                  <a:spcPct val="100000"/>
                </a:lnSpc>
                <a:spcBef>
                  <a:spcPts val="0"/>
                </a:spcBef>
                <a:spcAft>
                  <a:spcPts val="0"/>
                </a:spcAft>
                <a:buClrTx/>
                <a:buSzTx/>
                <a:buFontTx/>
                <a:buNone/>
                <a:tabLst/>
                <a:defRPr/>
              </a:pPr>
              <a:r>
                <a:rPr kumimoji="0" lang="fi-FI" sz="1200" b="0" i="0" u="none" strike="noStrike" kern="1200" cap="none" spc="0" normalizeH="0" baseline="0" noProof="0" dirty="0">
                  <a:ln>
                    <a:noFill/>
                  </a:ln>
                  <a:solidFill>
                    <a:srgbClr val="002E5F"/>
                  </a:solidFill>
                  <a:effectLst/>
                  <a:uLnTx/>
                  <a:uFillTx/>
                  <a:latin typeface="Calibri"/>
                  <a:ea typeface="+mn-ea"/>
                  <a:cs typeface="+mn-cs"/>
                </a:rPr>
                <a:t/>
              </a:r>
              <a:br>
                <a:rPr kumimoji="0" lang="fi-FI" sz="1200" b="0" i="0" u="none" strike="noStrike" kern="1200" cap="none" spc="0" normalizeH="0" baseline="0" noProof="0" dirty="0">
                  <a:ln>
                    <a:noFill/>
                  </a:ln>
                  <a:solidFill>
                    <a:srgbClr val="002E5F"/>
                  </a:solidFill>
                  <a:effectLst/>
                  <a:uLnTx/>
                  <a:uFillTx/>
                  <a:latin typeface="Calibri"/>
                  <a:ea typeface="+mn-ea"/>
                  <a:cs typeface="+mn-cs"/>
                </a:rPr>
              </a:br>
              <a:r>
                <a:rPr kumimoji="0" lang="fi-FI" sz="1200" b="0" i="0" u="none" strike="noStrike" kern="1200" cap="none" spc="0" normalizeH="0" baseline="0" noProof="0" dirty="0">
                  <a:ln>
                    <a:noFill/>
                  </a:ln>
                  <a:solidFill>
                    <a:srgbClr val="002E5F"/>
                  </a:solidFill>
                  <a:effectLst/>
                  <a:uLnTx/>
                  <a:uFillTx/>
                  <a:latin typeface="Calibri"/>
                  <a:ea typeface="+mn-ea"/>
                  <a:cs typeface="+mn-cs"/>
                </a:rPr>
                <a:t>Täysi-ikäisiä on 4 545 443 (äänestäjärekisteri keväällä 2023)</a:t>
              </a:r>
            </a:p>
          </p:txBody>
        </p:sp>
      </p:grpSp>
      <p:grpSp>
        <p:nvGrpSpPr>
          <p:cNvPr id="7" name="Ryhmä 6">
            <a:extLst>
              <a:ext uri="{FF2B5EF4-FFF2-40B4-BE49-F238E27FC236}">
                <a16:creationId xmlns:a16="http://schemas.microsoft.com/office/drawing/2014/main" id="{28A43E94-01EB-0B58-623A-287AEE209163}"/>
              </a:ext>
            </a:extLst>
          </p:cNvPr>
          <p:cNvGrpSpPr/>
          <p:nvPr/>
        </p:nvGrpSpPr>
        <p:grpSpPr>
          <a:xfrm>
            <a:off x="7224321" y="1291904"/>
            <a:ext cx="4446164" cy="2162262"/>
            <a:chOff x="7224321" y="1350627"/>
            <a:chExt cx="4446164" cy="2162262"/>
          </a:xfrm>
        </p:grpSpPr>
        <p:sp>
          <p:nvSpPr>
            <p:cNvPr id="4" name="Suorakulmio 3">
              <a:extLst>
                <a:ext uri="{FF2B5EF4-FFF2-40B4-BE49-F238E27FC236}">
                  <a16:creationId xmlns:a16="http://schemas.microsoft.com/office/drawing/2014/main" id="{74FF3D68-C9E0-29D3-BF6F-67DE1F6E018D}"/>
                </a:ext>
              </a:extLst>
            </p:cNvPr>
            <p:cNvSpPr/>
            <p:nvPr/>
          </p:nvSpPr>
          <p:spPr>
            <a:xfrm>
              <a:off x="7224321" y="1350627"/>
              <a:ext cx="2223082" cy="2162262"/>
            </a:xfrm>
            <a:prstGeom prst="rect">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377" rtl="0" eaLnBrk="1" fontAlgn="auto" latinLnBrk="0" hangingPunct="1">
                <a:lnSpc>
                  <a:spcPct val="100000"/>
                </a:lnSpc>
                <a:spcBef>
                  <a:spcPts val="0"/>
                </a:spcBef>
                <a:spcAft>
                  <a:spcPts val="0"/>
                </a:spcAft>
                <a:buClrTx/>
                <a:buSzTx/>
                <a:buFontTx/>
                <a:buNone/>
                <a:tabLst/>
                <a:defRPr/>
              </a:pPr>
              <a:r>
                <a:rPr kumimoji="0" lang="fi-FI" sz="5400" b="0" i="0" u="none" strike="noStrike" kern="1200" cap="none" spc="0" normalizeH="0" baseline="0" noProof="0" dirty="0">
                  <a:ln>
                    <a:noFill/>
                  </a:ln>
                  <a:solidFill>
                    <a:srgbClr val="FFFFFF"/>
                  </a:solidFill>
                  <a:effectLst/>
                  <a:uLnTx/>
                  <a:uFillTx/>
                  <a:latin typeface="Calibri"/>
                  <a:ea typeface="+mn-ea"/>
                  <a:cs typeface="+mn-cs"/>
                </a:rPr>
                <a:t>1.1</a:t>
              </a:r>
              <a:r>
                <a:rPr kumimoji="0" lang="fi-FI" sz="1800" b="0" i="0" u="none" strike="noStrike" kern="1200" cap="none" spc="0" normalizeH="0" baseline="0" noProof="0" dirty="0">
                  <a:ln>
                    <a:noFill/>
                  </a:ln>
                  <a:solidFill>
                    <a:srgbClr val="FFFFFF"/>
                  </a:solidFill>
                  <a:effectLst/>
                  <a:uLnTx/>
                  <a:uFillTx/>
                  <a:latin typeface="Calibri"/>
                  <a:ea typeface="+mn-ea"/>
                  <a:cs typeface="+mn-cs"/>
                </a:rPr>
                <a:t/>
              </a:r>
              <a:br>
                <a:rPr kumimoji="0" lang="fi-FI" sz="1800" b="0" i="0" u="none" strike="noStrike" kern="1200" cap="none" spc="0" normalizeH="0" baseline="0" noProof="0" dirty="0">
                  <a:ln>
                    <a:noFill/>
                  </a:ln>
                  <a:solidFill>
                    <a:srgbClr val="FFFFFF"/>
                  </a:solidFill>
                  <a:effectLst/>
                  <a:uLnTx/>
                  <a:uFillTx/>
                  <a:latin typeface="Calibri"/>
                  <a:ea typeface="+mn-ea"/>
                  <a:cs typeface="+mn-cs"/>
                </a:rPr>
              </a:br>
              <a:r>
                <a:rPr kumimoji="0" lang="fi-FI" sz="1600" b="0" i="0" u="none" strike="noStrike" kern="1200" cap="none" spc="0" normalizeH="0" baseline="0" noProof="0" dirty="0">
                  <a:ln>
                    <a:noFill/>
                  </a:ln>
                  <a:solidFill>
                    <a:srgbClr val="FFFFFF"/>
                  </a:solidFill>
                  <a:effectLst/>
                  <a:uLnTx/>
                  <a:uFillTx/>
                  <a:latin typeface="Calibri"/>
                  <a:ea typeface="+mn-ea"/>
                  <a:cs typeface="+mn-cs"/>
                </a:rPr>
                <a:t>miljoonaa henkilöä vastaanottaa vain sähköisiä viestejä.</a:t>
              </a:r>
              <a:endParaRPr kumimoji="0" lang="fi-FI" sz="1800" b="0" i="0" u="none" strike="noStrike" kern="1200" cap="none" spc="0" normalizeH="0" baseline="0" noProof="0" dirty="0">
                <a:ln>
                  <a:noFill/>
                </a:ln>
                <a:solidFill>
                  <a:srgbClr val="FFFFFF"/>
                </a:solidFill>
                <a:effectLst/>
                <a:uLnTx/>
                <a:uFillTx/>
                <a:latin typeface="Calibri"/>
                <a:ea typeface="+mn-ea"/>
                <a:cs typeface="+mn-cs"/>
              </a:endParaRPr>
            </a:p>
          </p:txBody>
        </p:sp>
        <p:sp>
          <p:nvSpPr>
            <p:cNvPr id="15" name="Suorakulmio 14">
              <a:extLst>
                <a:ext uri="{FF2B5EF4-FFF2-40B4-BE49-F238E27FC236}">
                  <a16:creationId xmlns:a16="http://schemas.microsoft.com/office/drawing/2014/main" id="{F202F42D-817B-6BE8-4DFC-98413C5099F3}"/>
                </a:ext>
              </a:extLst>
            </p:cNvPr>
            <p:cNvSpPr/>
            <p:nvPr/>
          </p:nvSpPr>
          <p:spPr>
            <a:xfrm>
              <a:off x="9447403" y="1350627"/>
              <a:ext cx="2223082" cy="2162262"/>
            </a:xfrm>
            <a:prstGeom prst="rect">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377" rtl="0" eaLnBrk="1" fontAlgn="auto" latinLnBrk="0" hangingPunct="1">
                <a:lnSpc>
                  <a:spcPct val="100000"/>
                </a:lnSpc>
                <a:spcBef>
                  <a:spcPts val="0"/>
                </a:spcBef>
                <a:spcAft>
                  <a:spcPts val="0"/>
                </a:spcAft>
                <a:buClrTx/>
                <a:buSzTx/>
                <a:buFontTx/>
                <a:buNone/>
                <a:tabLst/>
                <a:defRPr/>
              </a:pPr>
              <a:r>
                <a:rPr kumimoji="0" lang="fi-FI" sz="1600" b="0" i="0" u="none" strike="noStrike" kern="1200" cap="none" spc="0" normalizeH="0" baseline="0" noProof="0" dirty="0">
                  <a:ln>
                    <a:noFill/>
                  </a:ln>
                  <a:solidFill>
                    <a:srgbClr val="FFFFFF"/>
                  </a:solidFill>
                  <a:effectLst/>
                  <a:uLnTx/>
                  <a:uFillTx/>
                  <a:latin typeface="Calibri"/>
                  <a:ea typeface="+mn-ea"/>
                  <a:cs typeface="+mn-cs"/>
                </a:rPr>
                <a:t>Vuonna 2022 lähetettiin </a:t>
              </a:r>
              <a:r>
                <a:rPr kumimoji="0" lang="fi-FI" sz="1600" b="1" i="0" u="none" strike="noStrike" kern="1200" cap="none" spc="0" normalizeH="0" baseline="0" noProof="0" dirty="0">
                  <a:ln>
                    <a:noFill/>
                  </a:ln>
                  <a:solidFill>
                    <a:srgbClr val="FFFFFF"/>
                  </a:solidFill>
                  <a:effectLst/>
                  <a:uLnTx/>
                  <a:uFillTx/>
                  <a:latin typeface="Calibri"/>
                  <a:ea typeface="+mn-ea"/>
                  <a:cs typeface="+mn-cs"/>
                </a:rPr>
                <a:t>noin 13 miljoonaa sähköistä viestiä. </a:t>
              </a:r>
              <a:r>
                <a:rPr kumimoji="0" lang="fi-FI" sz="1600" b="0" i="0" u="none" strike="noStrike" kern="1200" cap="none" spc="0" normalizeH="0" baseline="0" noProof="0" dirty="0">
                  <a:ln>
                    <a:noFill/>
                  </a:ln>
                  <a:solidFill>
                    <a:srgbClr val="FFFFFF"/>
                  </a:solidFill>
                  <a:effectLst/>
                  <a:uLnTx/>
                  <a:uFillTx/>
                  <a:latin typeface="Calibri"/>
                  <a:ea typeface="+mn-ea"/>
                  <a:cs typeface="+mn-cs"/>
                </a:rPr>
                <a:t>Lisäksi lähetettiin noin 10 miljoonaa viestiä paperipostituksen kautta.</a:t>
              </a:r>
              <a:endParaRPr kumimoji="0" lang="fi-FI" sz="600" b="0" i="0" u="none" strike="noStrike" kern="1200" cap="none" spc="0" normalizeH="0" baseline="0" noProof="0" dirty="0">
                <a:ln>
                  <a:noFill/>
                </a:ln>
                <a:solidFill>
                  <a:srgbClr val="FFFFFF"/>
                </a:solidFill>
                <a:effectLst/>
                <a:uLnTx/>
                <a:uFillTx/>
                <a:latin typeface="Calibri"/>
                <a:ea typeface="+mn-ea"/>
                <a:cs typeface="+mn-cs"/>
              </a:endParaRPr>
            </a:p>
          </p:txBody>
        </p:sp>
      </p:grpSp>
      <p:sp>
        <p:nvSpPr>
          <p:cNvPr id="16" name="Suorakulmio 15">
            <a:extLst>
              <a:ext uri="{FF2B5EF4-FFF2-40B4-BE49-F238E27FC236}">
                <a16:creationId xmlns:a16="http://schemas.microsoft.com/office/drawing/2014/main" id="{B86AFEB2-4379-044E-C1A8-5AC843F30194}"/>
              </a:ext>
            </a:extLst>
          </p:cNvPr>
          <p:cNvSpPr/>
          <p:nvPr/>
        </p:nvSpPr>
        <p:spPr>
          <a:xfrm>
            <a:off x="739629" y="3776445"/>
            <a:ext cx="2223082" cy="2162262"/>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377" rtl="0" eaLnBrk="1" fontAlgn="auto" latinLnBrk="0" hangingPunct="1">
              <a:lnSpc>
                <a:spcPct val="100000"/>
              </a:lnSpc>
              <a:spcBef>
                <a:spcPts val="0"/>
              </a:spcBef>
              <a:spcAft>
                <a:spcPts val="0"/>
              </a:spcAft>
              <a:buClrTx/>
              <a:buSzTx/>
              <a:buFontTx/>
              <a:buNone/>
              <a:tabLst/>
              <a:defRPr/>
            </a:pPr>
            <a:r>
              <a:rPr kumimoji="0" lang="fi-FI" sz="5400" b="0" i="0" u="none" strike="noStrike" kern="1200" cap="none" spc="0" normalizeH="0" baseline="0" noProof="0" dirty="0">
                <a:ln>
                  <a:noFill/>
                </a:ln>
                <a:solidFill>
                  <a:srgbClr val="FFFFFF"/>
                </a:solidFill>
                <a:effectLst/>
                <a:uLnTx/>
                <a:uFillTx/>
                <a:latin typeface="Calibri"/>
                <a:ea typeface="+mn-ea"/>
                <a:cs typeface="+mn-cs"/>
              </a:rPr>
              <a:t>44</a:t>
            </a:r>
            <a:r>
              <a:rPr kumimoji="0" lang="fi-FI" sz="1800" b="0" i="0" u="none" strike="noStrike" kern="1200" cap="none" spc="0" normalizeH="0" baseline="0" noProof="0" dirty="0">
                <a:ln>
                  <a:noFill/>
                </a:ln>
                <a:solidFill>
                  <a:srgbClr val="FFFFFF"/>
                </a:solidFill>
                <a:effectLst/>
                <a:uLnTx/>
                <a:uFillTx/>
                <a:latin typeface="Calibri"/>
                <a:ea typeface="+mn-ea"/>
                <a:cs typeface="+mn-cs"/>
              </a:rPr>
              <a:t/>
            </a:r>
            <a:br>
              <a:rPr kumimoji="0" lang="fi-FI" sz="1800" b="0" i="0" u="none" strike="noStrike" kern="1200" cap="none" spc="0" normalizeH="0" baseline="0" noProof="0" dirty="0">
                <a:ln>
                  <a:noFill/>
                </a:ln>
                <a:solidFill>
                  <a:srgbClr val="FFFFFF"/>
                </a:solidFill>
                <a:effectLst/>
                <a:uLnTx/>
                <a:uFillTx/>
                <a:latin typeface="Calibri"/>
                <a:ea typeface="+mn-ea"/>
                <a:cs typeface="+mn-cs"/>
              </a:rPr>
            </a:br>
            <a:r>
              <a:rPr kumimoji="0" lang="fi-FI" sz="1600" b="0" i="0" u="none" strike="noStrike" kern="1200" cap="none" spc="0" normalizeH="0" baseline="0" noProof="0" dirty="0">
                <a:ln>
                  <a:noFill/>
                </a:ln>
                <a:solidFill>
                  <a:srgbClr val="FFFFFF"/>
                </a:solidFill>
                <a:effectLst/>
                <a:uLnTx/>
                <a:uFillTx/>
                <a:latin typeface="Calibri"/>
                <a:ea typeface="+mn-ea"/>
                <a:cs typeface="+mn-cs"/>
              </a:rPr>
              <a:t>miljoonaa sähköistä valtakirjaa vuodesta 2017 alkaen.</a:t>
            </a:r>
            <a:endParaRPr kumimoji="0" lang="fi-FI" sz="1800" b="0" i="0" u="none" strike="noStrike" kern="1200" cap="none" spc="0" normalizeH="0" baseline="0" noProof="0" dirty="0">
              <a:ln>
                <a:noFill/>
              </a:ln>
              <a:solidFill>
                <a:srgbClr val="FFFFFF"/>
              </a:solidFill>
              <a:effectLst/>
              <a:uLnTx/>
              <a:uFillTx/>
              <a:latin typeface="Calibri"/>
              <a:ea typeface="+mn-ea"/>
              <a:cs typeface="+mn-cs"/>
            </a:endParaRPr>
          </a:p>
        </p:txBody>
      </p:sp>
      <p:sp>
        <p:nvSpPr>
          <p:cNvPr id="31" name="Tekstiruutu 30">
            <a:extLst>
              <a:ext uri="{FF2B5EF4-FFF2-40B4-BE49-F238E27FC236}">
                <a16:creationId xmlns:a16="http://schemas.microsoft.com/office/drawing/2014/main" id="{141B62E5-3B8F-7C8A-B59A-15BD3A139863}"/>
              </a:ext>
            </a:extLst>
          </p:cNvPr>
          <p:cNvSpPr txBox="1"/>
          <p:nvPr/>
        </p:nvSpPr>
        <p:spPr>
          <a:xfrm>
            <a:off x="3615654" y="3850547"/>
            <a:ext cx="2659310" cy="523220"/>
          </a:xfrm>
          <a:prstGeom prst="rect">
            <a:avLst/>
          </a:prstGeom>
          <a:noFill/>
        </p:spPr>
        <p:txBody>
          <a:bodyPr wrap="square" rtlCol="0">
            <a:spAutoFit/>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kumimoji="0" lang="fi-FI" sz="1400" b="0" i="0" u="none" strike="noStrike" kern="1200" cap="none" spc="0" normalizeH="0" baseline="0" noProof="0" dirty="0">
                <a:ln>
                  <a:noFill/>
                </a:ln>
                <a:solidFill>
                  <a:srgbClr val="FFFFFF"/>
                </a:solidFill>
                <a:effectLst/>
                <a:uLnTx/>
                <a:uFillTx/>
                <a:latin typeface="Calibri"/>
                <a:ea typeface="+mn-ea"/>
                <a:cs typeface="+mn-cs"/>
              </a:rPr>
              <a:t>~5 mil. sähköistä henkilö-henkilö-valtakirjaa.</a:t>
            </a:r>
          </a:p>
        </p:txBody>
      </p:sp>
      <p:sp>
        <p:nvSpPr>
          <p:cNvPr id="32" name="Tekstiruutu 31">
            <a:extLst>
              <a:ext uri="{FF2B5EF4-FFF2-40B4-BE49-F238E27FC236}">
                <a16:creationId xmlns:a16="http://schemas.microsoft.com/office/drawing/2014/main" id="{15C0100C-506F-9D62-D94A-34763825D69A}"/>
              </a:ext>
            </a:extLst>
          </p:cNvPr>
          <p:cNvSpPr txBox="1"/>
          <p:nvPr/>
        </p:nvSpPr>
        <p:spPr>
          <a:xfrm>
            <a:off x="3615654" y="4484979"/>
            <a:ext cx="2659310" cy="738664"/>
          </a:xfrm>
          <a:prstGeom prst="rect">
            <a:avLst/>
          </a:prstGeom>
          <a:noFill/>
        </p:spPr>
        <p:txBody>
          <a:bodyPr wrap="square" rtlCol="0">
            <a:spAutoFit/>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kumimoji="0" lang="fi-FI" sz="1400" b="0" i="0" u="none" strike="noStrike" kern="1200" cap="none" spc="0" normalizeH="0" baseline="0" noProof="0" dirty="0">
                <a:ln>
                  <a:noFill/>
                </a:ln>
                <a:solidFill>
                  <a:srgbClr val="FFFFFF"/>
                </a:solidFill>
                <a:effectLst/>
                <a:uLnTx/>
                <a:uFillTx/>
                <a:latin typeface="Calibri"/>
                <a:ea typeface="+mn-ea"/>
                <a:cs typeface="+mn-cs"/>
              </a:rPr>
              <a:t>~27 mil. sähköistä organisaatio-valtakirjaa (valtaosa yritysten antamia valtuuksia).</a:t>
            </a:r>
          </a:p>
        </p:txBody>
      </p:sp>
      <p:sp>
        <p:nvSpPr>
          <p:cNvPr id="34" name="Tekstiruutu 33">
            <a:extLst>
              <a:ext uri="{FF2B5EF4-FFF2-40B4-BE49-F238E27FC236}">
                <a16:creationId xmlns:a16="http://schemas.microsoft.com/office/drawing/2014/main" id="{76D97FC2-5CBC-8BEC-5974-F7470D1478F6}"/>
              </a:ext>
            </a:extLst>
          </p:cNvPr>
          <p:cNvSpPr txBox="1"/>
          <p:nvPr/>
        </p:nvSpPr>
        <p:spPr>
          <a:xfrm>
            <a:off x="3615653" y="5329079"/>
            <a:ext cx="2969703" cy="523220"/>
          </a:xfrm>
          <a:prstGeom prst="rect">
            <a:avLst/>
          </a:prstGeom>
          <a:noFill/>
        </p:spPr>
        <p:txBody>
          <a:bodyPr wrap="square" rtlCol="0">
            <a:spAutoFit/>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kumimoji="0" lang="fi-FI" sz="1400" b="0" i="0" u="none" strike="noStrike" kern="1200" cap="none" spc="0" normalizeH="0" baseline="0" noProof="0" dirty="0">
                <a:ln>
                  <a:noFill/>
                </a:ln>
                <a:solidFill>
                  <a:srgbClr val="FFFFFF"/>
                </a:solidFill>
                <a:effectLst/>
                <a:uLnTx/>
                <a:uFillTx/>
                <a:latin typeface="Calibri"/>
                <a:ea typeface="+mn-ea"/>
                <a:cs typeface="+mn-cs"/>
              </a:rPr>
              <a:t>~2,7 mil. sähköistä valtakirjaa luotu DVV:n virkailijoiden avustamana.</a:t>
            </a:r>
          </a:p>
        </p:txBody>
      </p:sp>
      <p:sp>
        <p:nvSpPr>
          <p:cNvPr id="45" name="Suorakulmio 44">
            <a:extLst>
              <a:ext uri="{FF2B5EF4-FFF2-40B4-BE49-F238E27FC236}">
                <a16:creationId xmlns:a16="http://schemas.microsoft.com/office/drawing/2014/main" id="{D37728E7-6636-ED63-4A12-0C0D21C8757C}"/>
              </a:ext>
            </a:extLst>
          </p:cNvPr>
          <p:cNvSpPr/>
          <p:nvPr/>
        </p:nvSpPr>
        <p:spPr>
          <a:xfrm>
            <a:off x="7224321" y="3776445"/>
            <a:ext cx="2223082" cy="2162262"/>
          </a:xfrm>
          <a:prstGeom prst="rect">
            <a:avLst/>
          </a:prstGeom>
          <a:solidFill>
            <a:srgbClr val="003378"/>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377" rtl="0" eaLnBrk="1" fontAlgn="auto" latinLnBrk="0" hangingPunct="1">
              <a:lnSpc>
                <a:spcPct val="100000"/>
              </a:lnSpc>
              <a:spcBef>
                <a:spcPts val="0"/>
              </a:spcBef>
              <a:spcAft>
                <a:spcPts val="0"/>
              </a:spcAft>
              <a:buClrTx/>
              <a:buSzTx/>
              <a:buFontTx/>
              <a:buNone/>
              <a:tabLst/>
              <a:defRPr/>
            </a:pPr>
            <a:r>
              <a:rPr kumimoji="0" lang="fi-FI" sz="1600" b="0" i="0" u="none" strike="noStrike" kern="1200" cap="none" spc="0" normalizeH="0" baseline="0" noProof="0" dirty="0">
                <a:ln>
                  <a:noFill/>
                </a:ln>
                <a:solidFill>
                  <a:srgbClr val="FFFFFF"/>
                </a:solidFill>
                <a:effectLst/>
                <a:uLnTx/>
                <a:uFillTx/>
                <a:latin typeface="Calibri"/>
                <a:ea typeface="+mn-ea"/>
                <a:cs typeface="+mn-cs"/>
              </a:rPr>
              <a:t>Joka kuukausi asioidaan henkilön tai organisaation puolesta</a:t>
            </a:r>
          </a:p>
          <a:p>
            <a:pPr marL="0" marR="0" lvl="0" indent="0" algn="ctr" defTabSz="914377" rtl="0" eaLnBrk="1" fontAlgn="auto" latinLnBrk="0" hangingPunct="1">
              <a:lnSpc>
                <a:spcPct val="100000"/>
              </a:lnSpc>
              <a:spcBef>
                <a:spcPts val="0"/>
              </a:spcBef>
              <a:spcAft>
                <a:spcPts val="0"/>
              </a:spcAft>
              <a:buClrTx/>
              <a:buSzTx/>
              <a:buFontTx/>
              <a:buNone/>
              <a:tabLst/>
              <a:defRPr/>
            </a:pPr>
            <a:r>
              <a:rPr kumimoji="0" lang="fi-FI" sz="3200" b="0" i="0" u="none" strike="noStrike" kern="1200" cap="none" spc="0" normalizeH="0" baseline="0" noProof="0" dirty="0">
                <a:ln>
                  <a:noFill/>
                </a:ln>
                <a:solidFill>
                  <a:srgbClr val="FFFFFF"/>
                </a:solidFill>
                <a:effectLst/>
                <a:uLnTx/>
                <a:uFillTx/>
                <a:latin typeface="Calibri"/>
                <a:ea typeface="+mn-ea"/>
                <a:cs typeface="+mn-cs"/>
              </a:rPr>
              <a:t>4-5</a:t>
            </a:r>
            <a:br>
              <a:rPr kumimoji="0" lang="fi-FI" sz="3200" b="0" i="0" u="none" strike="noStrike" kern="1200" cap="none" spc="0" normalizeH="0" baseline="0" noProof="0" dirty="0">
                <a:ln>
                  <a:noFill/>
                </a:ln>
                <a:solidFill>
                  <a:srgbClr val="FFFFFF"/>
                </a:solidFill>
                <a:effectLst/>
                <a:uLnTx/>
                <a:uFillTx/>
                <a:latin typeface="Calibri"/>
                <a:ea typeface="+mn-ea"/>
                <a:cs typeface="+mn-cs"/>
              </a:rPr>
            </a:br>
            <a:r>
              <a:rPr kumimoji="0" lang="fi-FI" sz="1600" b="0" i="0" u="none" strike="noStrike" kern="1200" cap="none" spc="0" normalizeH="0" baseline="0" noProof="0" dirty="0">
                <a:ln>
                  <a:noFill/>
                </a:ln>
                <a:solidFill>
                  <a:srgbClr val="FFFFFF"/>
                </a:solidFill>
                <a:effectLst/>
                <a:uLnTx/>
                <a:uFillTx/>
                <a:latin typeface="Calibri"/>
                <a:ea typeface="+mn-ea"/>
                <a:cs typeface="+mn-cs"/>
              </a:rPr>
              <a:t>miljoonaa kertaa.</a:t>
            </a:r>
          </a:p>
        </p:txBody>
      </p:sp>
      <p:sp>
        <p:nvSpPr>
          <p:cNvPr id="46" name="Suorakulmio 45">
            <a:extLst>
              <a:ext uri="{FF2B5EF4-FFF2-40B4-BE49-F238E27FC236}">
                <a16:creationId xmlns:a16="http://schemas.microsoft.com/office/drawing/2014/main" id="{B3684650-3B70-0DBF-009D-46E53BDF1ED9}"/>
              </a:ext>
            </a:extLst>
          </p:cNvPr>
          <p:cNvSpPr/>
          <p:nvPr/>
        </p:nvSpPr>
        <p:spPr>
          <a:xfrm>
            <a:off x="746620" y="6274966"/>
            <a:ext cx="10923865" cy="336762"/>
          </a:xfrm>
          <a:prstGeom prst="rect">
            <a:avLst/>
          </a:prstGeom>
          <a:solidFill>
            <a:srgbClr val="92D05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377" rtl="0" eaLnBrk="1" fontAlgn="auto" latinLnBrk="0" hangingPunct="1">
              <a:lnSpc>
                <a:spcPct val="100000"/>
              </a:lnSpc>
              <a:spcBef>
                <a:spcPts val="0"/>
              </a:spcBef>
              <a:spcAft>
                <a:spcPts val="0"/>
              </a:spcAft>
              <a:buClrTx/>
              <a:buSzTx/>
              <a:buFontTx/>
              <a:buNone/>
              <a:tabLst/>
              <a:defRPr/>
            </a:pPr>
            <a:r>
              <a:rPr kumimoji="0" lang="fi-FI" sz="1400" b="0" i="0" u="none" strike="noStrike" kern="1200" cap="none" spc="0" normalizeH="0" baseline="0" noProof="0" dirty="0">
                <a:ln>
                  <a:noFill/>
                </a:ln>
                <a:solidFill>
                  <a:srgbClr val="002E5F"/>
                </a:solidFill>
                <a:effectLst/>
                <a:uLnTx/>
                <a:uFillTx/>
                <a:latin typeface="Calibri"/>
                <a:ea typeface="+mn-ea"/>
                <a:cs typeface="+mn-cs"/>
              </a:rPr>
              <a:t>Palveluväylää hyödyntää 258 organisaatiota ja 620 järjestelmää.</a:t>
            </a:r>
          </a:p>
        </p:txBody>
      </p:sp>
      <p:sp>
        <p:nvSpPr>
          <p:cNvPr id="47" name="Suorakulmio 46">
            <a:extLst>
              <a:ext uri="{FF2B5EF4-FFF2-40B4-BE49-F238E27FC236}">
                <a16:creationId xmlns:a16="http://schemas.microsoft.com/office/drawing/2014/main" id="{B3CA06C3-FD9F-BAAB-1139-185B57BACF39}"/>
              </a:ext>
            </a:extLst>
          </p:cNvPr>
          <p:cNvSpPr/>
          <p:nvPr/>
        </p:nvSpPr>
        <p:spPr>
          <a:xfrm>
            <a:off x="9445199" y="3429000"/>
            <a:ext cx="2223082" cy="2509707"/>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377" rtl="0" eaLnBrk="1" fontAlgn="auto" latinLnBrk="0" hangingPunct="1">
              <a:lnSpc>
                <a:spcPct val="100000"/>
              </a:lnSpc>
              <a:spcBef>
                <a:spcPts val="0"/>
              </a:spcBef>
              <a:spcAft>
                <a:spcPts val="0"/>
              </a:spcAft>
              <a:buClrTx/>
              <a:buSzTx/>
              <a:buFontTx/>
              <a:buNone/>
              <a:tabLst/>
              <a:defRPr/>
            </a:pPr>
            <a:r>
              <a:rPr kumimoji="0" lang="fi-FI" sz="1400" b="0" i="0" u="none" strike="noStrike" kern="1200" cap="none" spc="0" normalizeH="0" baseline="0" noProof="0" dirty="0">
                <a:ln>
                  <a:noFill/>
                </a:ln>
                <a:solidFill>
                  <a:srgbClr val="FFFFFF"/>
                </a:solidFill>
                <a:effectLst/>
                <a:uLnTx/>
                <a:uFillTx/>
                <a:latin typeface="Calibri"/>
                <a:ea typeface="+mn-ea"/>
                <a:cs typeface="+mn-cs"/>
              </a:rPr>
              <a:t>Palvelutietovarantoon on kuvattu noin 43 000 palvelua. </a:t>
            </a:r>
            <a:br>
              <a:rPr kumimoji="0" lang="fi-FI" sz="1400" b="0" i="0" u="none" strike="noStrike" kern="1200" cap="none" spc="0" normalizeH="0" baseline="0" noProof="0" dirty="0">
                <a:ln>
                  <a:noFill/>
                </a:ln>
                <a:solidFill>
                  <a:srgbClr val="FFFFFF"/>
                </a:solidFill>
                <a:effectLst/>
                <a:uLnTx/>
                <a:uFillTx/>
                <a:latin typeface="Calibri"/>
                <a:ea typeface="+mn-ea"/>
                <a:cs typeface="+mn-cs"/>
              </a:rPr>
            </a:br>
            <a:r>
              <a:rPr kumimoji="0" lang="fi-FI" sz="2000" b="0" i="0" u="none" strike="noStrike" kern="1200" cap="none" spc="0" normalizeH="0" baseline="0" noProof="0" dirty="0">
                <a:ln>
                  <a:noFill/>
                </a:ln>
                <a:solidFill>
                  <a:srgbClr val="FFFFFF"/>
                </a:solidFill>
                <a:effectLst/>
                <a:uLnTx/>
                <a:uFillTx/>
                <a:latin typeface="Calibri"/>
                <a:ea typeface="+mn-ea"/>
                <a:cs typeface="+mn-cs"/>
              </a:rPr>
              <a:t>Tietoja käytetään yli 100:lla eri verkkosivustolla.</a:t>
            </a:r>
          </a:p>
        </p:txBody>
      </p:sp>
      <p:sp>
        <p:nvSpPr>
          <p:cNvPr id="48" name="Suorakulmio 47">
            <a:extLst>
              <a:ext uri="{FF2B5EF4-FFF2-40B4-BE49-F238E27FC236}">
                <a16:creationId xmlns:a16="http://schemas.microsoft.com/office/drawing/2014/main" id="{34535A13-023A-7D42-3AF2-56833DBF58CD}"/>
              </a:ext>
            </a:extLst>
          </p:cNvPr>
          <p:cNvSpPr/>
          <p:nvPr/>
        </p:nvSpPr>
        <p:spPr>
          <a:xfrm>
            <a:off x="746620" y="5938106"/>
            <a:ext cx="10923865" cy="336762"/>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377" rtl="0" eaLnBrk="1" fontAlgn="auto" latinLnBrk="0" hangingPunct="1">
              <a:lnSpc>
                <a:spcPct val="100000"/>
              </a:lnSpc>
              <a:spcBef>
                <a:spcPts val="0"/>
              </a:spcBef>
              <a:spcAft>
                <a:spcPts val="0"/>
              </a:spcAft>
              <a:buClrTx/>
              <a:buSzTx/>
              <a:buFontTx/>
              <a:buNone/>
              <a:tabLst/>
              <a:defRPr/>
            </a:pPr>
            <a:r>
              <a:rPr kumimoji="0" lang="fi-FI" sz="1400" b="0" i="0" u="none" strike="noStrike" kern="1200" cap="none" spc="0" normalizeH="0" baseline="0" noProof="0" dirty="0">
                <a:ln>
                  <a:noFill/>
                </a:ln>
                <a:solidFill>
                  <a:srgbClr val="FFFFFF"/>
                </a:solidFill>
                <a:effectLst/>
                <a:uLnTx/>
                <a:uFillTx/>
                <a:latin typeface="Calibri"/>
                <a:ea typeface="+mn-ea"/>
                <a:cs typeface="+mn-cs"/>
              </a:rPr>
              <a:t>Suomi.fi:ssä käydään noin miljoona kertaa kuukaudessa. Suosituin opas on ”Töihin Suomeen”.</a:t>
            </a:r>
          </a:p>
        </p:txBody>
      </p:sp>
      <p:sp>
        <p:nvSpPr>
          <p:cNvPr id="9" name="Suorakulmio 8">
            <a:extLst>
              <a:ext uri="{FF2B5EF4-FFF2-40B4-BE49-F238E27FC236}">
                <a16:creationId xmlns:a16="http://schemas.microsoft.com/office/drawing/2014/main" id="{115A9CBE-00BD-9F4E-6223-D3D78AE362BA}"/>
              </a:ext>
            </a:extLst>
          </p:cNvPr>
          <p:cNvSpPr/>
          <p:nvPr/>
        </p:nvSpPr>
        <p:spPr>
          <a:xfrm>
            <a:off x="746620" y="3433775"/>
            <a:ext cx="8696375" cy="336762"/>
          </a:xfrm>
          <a:prstGeom prst="rect">
            <a:avLst/>
          </a:prstGeom>
          <a:solidFill>
            <a:schemeClr val="accent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377" rtl="0" eaLnBrk="1" fontAlgn="auto" latinLnBrk="0" hangingPunct="1">
              <a:lnSpc>
                <a:spcPct val="100000"/>
              </a:lnSpc>
              <a:spcBef>
                <a:spcPts val="0"/>
              </a:spcBef>
              <a:spcAft>
                <a:spcPts val="0"/>
              </a:spcAft>
              <a:buClrTx/>
              <a:buSzTx/>
              <a:buFontTx/>
              <a:buNone/>
              <a:tabLst/>
              <a:defRPr/>
            </a:pPr>
            <a:r>
              <a:rPr kumimoji="0" lang="fi-FI" sz="1800" b="1" i="0" u="none" strike="noStrike" kern="1200" cap="none" spc="0" normalizeH="0" baseline="0" noProof="0" dirty="0">
                <a:ln>
                  <a:noFill/>
                </a:ln>
                <a:solidFill>
                  <a:srgbClr val="FFFFFF"/>
                </a:solidFill>
                <a:effectLst/>
                <a:uLnTx/>
                <a:uFillTx/>
                <a:latin typeface="Calibri"/>
                <a:ea typeface="+mn-ea"/>
                <a:cs typeface="+mn-cs"/>
              </a:rPr>
              <a:t>VALTUUDET</a:t>
            </a:r>
            <a:endParaRPr kumimoji="0" lang="fi-FI" sz="1400" b="1" i="0" u="none" strike="noStrike" kern="1200" cap="none" spc="0" normalizeH="0" baseline="0" noProof="0" dirty="0">
              <a:ln>
                <a:noFill/>
              </a:ln>
              <a:solidFill>
                <a:srgbClr val="FFFFFF"/>
              </a:solidFill>
              <a:effectLst/>
              <a:uLnTx/>
              <a:uFillTx/>
              <a:latin typeface="Calibri"/>
              <a:ea typeface="+mn-ea"/>
              <a:cs typeface="+mn-cs"/>
            </a:endParaRPr>
          </a:p>
        </p:txBody>
      </p:sp>
      <p:sp>
        <p:nvSpPr>
          <p:cNvPr id="10" name="Suorakulmio 9">
            <a:extLst>
              <a:ext uri="{FF2B5EF4-FFF2-40B4-BE49-F238E27FC236}">
                <a16:creationId xmlns:a16="http://schemas.microsoft.com/office/drawing/2014/main" id="{C840527D-56FC-6D94-EE34-5B57344F25A2}"/>
              </a:ext>
            </a:extLst>
          </p:cNvPr>
          <p:cNvSpPr/>
          <p:nvPr/>
        </p:nvSpPr>
        <p:spPr>
          <a:xfrm>
            <a:off x="757212" y="955051"/>
            <a:ext cx="6467110" cy="336762"/>
          </a:xfrm>
          <a:prstGeom prst="rect">
            <a:avLst/>
          </a:prstGeom>
          <a:solidFill>
            <a:schemeClr val="accent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377" rtl="0" eaLnBrk="1" fontAlgn="auto" latinLnBrk="0" hangingPunct="1">
              <a:lnSpc>
                <a:spcPct val="100000"/>
              </a:lnSpc>
              <a:spcBef>
                <a:spcPts val="0"/>
              </a:spcBef>
              <a:spcAft>
                <a:spcPts val="0"/>
              </a:spcAft>
              <a:buClrTx/>
              <a:buSzTx/>
              <a:buFontTx/>
              <a:buNone/>
              <a:tabLst/>
              <a:defRPr/>
            </a:pPr>
            <a:r>
              <a:rPr kumimoji="0" lang="fi-FI" sz="1800" b="1" i="0" u="none" strike="noStrike" kern="1200" cap="none" spc="0" normalizeH="0" baseline="0" noProof="0" dirty="0">
                <a:ln>
                  <a:noFill/>
                </a:ln>
                <a:solidFill>
                  <a:srgbClr val="FFFFFF"/>
                </a:solidFill>
                <a:effectLst/>
                <a:uLnTx/>
                <a:uFillTx/>
                <a:latin typeface="Calibri"/>
                <a:ea typeface="+mn-ea"/>
                <a:cs typeface="+mn-cs"/>
              </a:rPr>
              <a:t>TUNNISTUS</a:t>
            </a:r>
            <a:endParaRPr kumimoji="0" lang="fi-FI" sz="1400" b="1" i="0" u="none" strike="noStrike" kern="1200" cap="none" spc="0" normalizeH="0" baseline="0" noProof="0" dirty="0">
              <a:ln>
                <a:noFill/>
              </a:ln>
              <a:solidFill>
                <a:srgbClr val="FFFFFF"/>
              </a:solidFill>
              <a:effectLst/>
              <a:uLnTx/>
              <a:uFillTx/>
              <a:latin typeface="Calibri"/>
              <a:ea typeface="+mn-ea"/>
              <a:cs typeface="+mn-cs"/>
            </a:endParaRPr>
          </a:p>
        </p:txBody>
      </p:sp>
      <p:sp>
        <p:nvSpPr>
          <p:cNvPr id="11" name="Suorakulmio 10">
            <a:extLst>
              <a:ext uri="{FF2B5EF4-FFF2-40B4-BE49-F238E27FC236}">
                <a16:creationId xmlns:a16="http://schemas.microsoft.com/office/drawing/2014/main" id="{C4456B4F-2083-6FF2-6B73-B4945E046CB8}"/>
              </a:ext>
            </a:extLst>
          </p:cNvPr>
          <p:cNvSpPr/>
          <p:nvPr/>
        </p:nvSpPr>
        <p:spPr>
          <a:xfrm>
            <a:off x="7224321" y="959291"/>
            <a:ext cx="4443960" cy="336762"/>
          </a:xfrm>
          <a:prstGeom prst="rect">
            <a:avLst/>
          </a:prstGeom>
          <a:solidFill>
            <a:schemeClr val="accent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377" rtl="0" eaLnBrk="1" fontAlgn="auto" latinLnBrk="0" hangingPunct="1">
              <a:lnSpc>
                <a:spcPct val="100000"/>
              </a:lnSpc>
              <a:spcBef>
                <a:spcPts val="0"/>
              </a:spcBef>
              <a:spcAft>
                <a:spcPts val="0"/>
              </a:spcAft>
              <a:buClrTx/>
              <a:buSzTx/>
              <a:buFontTx/>
              <a:buNone/>
              <a:tabLst/>
              <a:defRPr/>
            </a:pPr>
            <a:r>
              <a:rPr kumimoji="0" lang="fi-FI" sz="1800" b="1" i="0" u="none" strike="noStrike" kern="1200" cap="none" spc="0" normalizeH="0" baseline="0" noProof="0" dirty="0">
                <a:ln>
                  <a:noFill/>
                </a:ln>
                <a:solidFill>
                  <a:srgbClr val="FFFFFF"/>
                </a:solidFill>
                <a:effectLst/>
                <a:uLnTx/>
                <a:uFillTx/>
                <a:latin typeface="Calibri"/>
                <a:ea typeface="+mn-ea"/>
                <a:cs typeface="+mn-cs"/>
              </a:rPr>
              <a:t>VIESTIT</a:t>
            </a:r>
            <a:endParaRPr kumimoji="0" lang="fi-FI" sz="1400" b="1" i="0" u="none" strike="noStrike" kern="1200" cap="none" spc="0" normalizeH="0" baseline="0" noProof="0" dirty="0">
              <a:ln>
                <a:noFill/>
              </a:ln>
              <a:solidFill>
                <a:srgbClr val="FFFFFF"/>
              </a:solidFill>
              <a:effectLst/>
              <a:uLnTx/>
              <a:uFillTx/>
              <a:latin typeface="Calibri"/>
              <a:ea typeface="+mn-ea"/>
              <a:cs typeface="+mn-cs"/>
            </a:endParaRPr>
          </a:p>
        </p:txBody>
      </p:sp>
      <p:sp>
        <p:nvSpPr>
          <p:cNvPr id="12" name="Nuoli: Oikea 11">
            <a:extLst>
              <a:ext uri="{FF2B5EF4-FFF2-40B4-BE49-F238E27FC236}">
                <a16:creationId xmlns:a16="http://schemas.microsoft.com/office/drawing/2014/main" id="{C2D2FABB-3AC0-98FC-3856-A995071754E6}"/>
              </a:ext>
            </a:extLst>
          </p:cNvPr>
          <p:cNvSpPr/>
          <p:nvPr/>
        </p:nvSpPr>
        <p:spPr>
          <a:xfrm>
            <a:off x="2988818" y="3947122"/>
            <a:ext cx="466999" cy="350569"/>
          </a:xfrm>
          <a:prstGeom prst="rightArrow">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377"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srgbClr val="FFFFFF"/>
              </a:solidFill>
              <a:effectLst/>
              <a:uLnTx/>
              <a:uFillTx/>
              <a:latin typeface="Calibri"/>
              <a:ea typeface="+mn-ea"/>
              <a:cs typeface="+mn-cs"/>
            </a:endParaRPr>
          </a:p>
        </p:txBody>
      </p:sp>
      <p:sp>
        <p:nvSpPr>
          <p:cNvPr id="13" name="Nuoli: Oikea 12">
            <a:extLst>
              <a:ext uri="{FF2B5EF4-FFF2-40B4-BE49-F238E27FC236}">
                <a16:creationId xmlns:a16="http://schemas.microsoft.com/office/drawing/2014/main" id="{3EFAB485-4B95-1AA6-9212-C597658501A5}"/>
              </a:ext>
            </a:extLst>
          </p:cNvPr>
          <p:cNvSpPr/>
          <p:nvPr/>
        </p:nvSpPr>
        <p:spPr>
          <a:xfrm>
            <a:off x="2988818" y="4686084"/>
            <a:ext cx="466999" cy="350569"/>
          </a:xfrm>
          <a:prstGeom prst="rightArrow">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377"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srgbClr val="FFFFFF"/>
              </a:solidFill>
              <a:effectLst/>
              <a:uLnTx/>
              <a:uFillTx/>
              <a:latin typeface="Calibri"/>
              <a:ea typeface="+mn-ea"/>
              <a:cs typeface="+mn-cs"/>
            </a:endParaRPr>
          </a:p>
        </p:txBody>
      </p:sp>
      <p:sp>
        <p:nvSpPr>
          <p:cNvPr id="14" name="Nuoli: Oikea 13">
            <a:extLst>
              <a:ext uri="{FF2B5EF4-FFF2-40B4-BE49-F238E27FC236}">
                <a16:creationId xmlns:a16="http://schemas.microsoft.com/office/drawing/2014/main" id="{143A3FC6-6B84-C4C3-5572-63CA4447E559}"/>
              </a:ext>
            </a:extLst>
          </p:cNvPr>
          <p:cNvSpPr/>
          <p:nvPr/>
        </p:nvSpPr>
        <p:spPr>
          <a:xfrm>
            <a:off x="2988818" y="5425046"/>
            <a:ext cx="466999" cy="350569"/>
          </a:xfrm>
          <a:prstGeom prst="rightArrow">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377"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srgbClr val="FFFFFF"/>
              </a:solidFill>
              <a:effectLst/>
              <a:uLnTx/>
              <a:uFillTx/>
              <a:latin typeface="Calibri"/>
              <a:ea typeface="+mn-ea"/>
              <a:cs typeface="+mn-cs"/>
            </a:endParaRPr>
          </a:p>
        </p:txBody>
      </p:sp>
    </p:spTree>
    <p:extLst>
      <p:ext uri="{BB962C8B-B14F-4D97-AF65-F5344CB8AC3E}">
        <p14:creationId xmlns:p14="http://schemas.microsoft.com/office/powerpoint/2010/main" val="33732160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ekstiruutu 17">
            <a:extLst>
              <a:ext uri="{FF2B5EF4-FFF2-40B4-BE49-F238E27FC236}">
                <a16:creationId xmlns:a16="http://schemas.microsoft.com/office/drawing/2014/main" id="{11F644A3-F637-E6B3-5DE9-5D7508ADD837}"/>
              </a:ext>
            </a:extLst>
          </p:cNvPr>
          <p:cNvSpPr txBox="1"/>
          <p:nvPr/>
        </p:nvSpPr>
        <p:spPr>
          <a:xfrm>
            <a:off x="693254" y="256808"/>
            <a:ext cx="6097656" cy="369332"/>
          </a:xfrm>
          <a:prstGeom prst="rect">
            <a:avLst/>
          </a:prstGeom>
          <a:noFill/>
        </p:spPr>
        <p:txBody>
          <a:bodyPr wrap="square">
            <a:spAutoFit/>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kumimoji="0" lang="fi-FI" sz="1800" b="1" i="0" u="none" strike="noStrike" kern="1200" cap="none" spc="0" normalizeH="0" baseline="0" noProof="0" dirty="0">
                <a:ln>
                  <a:noFill/>
                </a:ln>
                <a:solidFill>
                  <a:srgbClr val="FFFFFF"/>
                </a:solidFill>
                <a:effectLst/>
                <a:uLnTx/>
                <a:uFillTx/>
                <a:latin typeface="Calibri"/>
                <a:ea typeface="+mn-ea"/>
                <a:cs typeface="+mn-cs"/>
              </a:rPr>
              <a:t>Osa tuottavuuden kasvua</a:t>
            </a:r>
            <a:endParaRPr kumimoji="0" lang="fi-FI" sz="1800" b="0" i="0" u="none" strike="noStrike" kern="1200" cap="none" spc="0" normalizeH="0" baseline="0" noProof="0" dirty="0">
              <a:ln>
                <a:noFill/>
              </a:ln>
              <a:solidFill>
                <a:srgbClr val="272827"/>
              </a:solidFill>
              <a:effectLst/>
              <a:uLnTx/>
              <a:uFillTx/>
              <a:latin typeface="Calibri"/>
              <a:ea typeface="+mn-ea"/>
              <a:cs typeface="+mn-cs"/>
            </a:endParaRPr>
          </a:p>
        </p:txBody>
      </p:sp>
      <p:grpSp>
        <p:nvGrpSpPr>
          <p:cNvPr id="7" name="Ryhmä 6">
            <a:extLst>
              <a:ext uri="{FF2B5EF4-FFF2-40B4-BE49-F238E27FC236}">
                <a16:creationId xmlns:a16="http://schemas.microsoft.com/office/drawing/2014/main" id="{28A43E94-01EB-0B58-623A-287AEE209163}"/>
              </a:ext>
            </a:extLst>
          </p:cNvPr>
          <p:cNvGrpSpPr/>
          <p:nvPr/>
        </p:nvGrpSpPr>
        <p:grpSpPr>
          <a:xfrm>
            <a:off x="748013" y="1291904"/>
            <a:ext cx="4446164" cy="2162262"/>
            <a:chOff x="7224321" y="1350627"/>
            <a:chExt cx="4446164" cy="2162262"/>
          </a:xfrm>
        </p:grpSpPr>
        <p:sp>
          <p:nvSpPr>
            <p:cNvPr id="4" name="Suorakulmio 3">
              <a:extLst>
                <a:ext uri="{FF2B5EF4-FFF2-40B4-BE49-F238E27FC236}">
                  <a16:creationId xmlns:a16="http://schemas.microsoft.com/office/drawing/2014/main" id="{74FF3D68-C9E0-29D3-BF6F-67DE1F6E018D}"/>
                </a:ext>
              </a:extLst>
            </p:cNvPr>
            <p:cNvSpPr/>
            <p:nvPr/>
          </p:nvSpPr>
          <p:spPr>
            <a:xfrm>
              <a:off x="7224321" y="1350627"/>
              <a:ext cx="2223082" cy="2162262"/>
            </a:xfrm>
            <a:prstGeom prst="rect">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377" rtl="0" eaLnBrk="1" fontAlgn="auto" latinLnBrk="0" hangingPunct="1">
                <a:lnSpc>
                  <a:spcPct val="100000"/>
                </a:lnSpc>
                <a:spcBef>
                  <a:spcPts val="0"/>
                </a:spcBef>
                <a:spcAft>
                  <a:spcPts val="0"/>
                </a:spcAft>
                <a:buClrTx/>
                <a:buSzTx/>
                <a:buFontTx/>
                <a:buNone/>
                <a:tabLst/>
                <a:defRPr/>
              </a:pPr>
              <a:r>
                <a:rPr kumimoji="0" lang="fi-FI" sz="5400" b="0" i="0" u="none" strike="noStrike" kern="1200" cap="none" spc="0" normalizeH="0" baseline="0" noProof="0" dirty="0">
                  <a:ln>
                    <a:noFill/>
                  </a:ln>
                  <a:solidFill>
                    <a:srgbClr val="FFFFFF"/>
                  </a:solidFill>
                  <a:effectLst/>
                  <a:uLnTx/>
                  <a:uFillTx/>
                  <a:latin typeface="Calibri"/>
                  <a:ea typeface="+mn-ea"/>
                  <a:cs typeface="+mn-cs"/>
                </a:rPr>
                <a:t>1.1</a:t>
              </a:r>
              <a:r>
                <a:rPr kumimoji="0" lang="fi-FI" sz="1800" b="0" i="0" u="none" strike="noStrike" kern="1200" cap="none" spc="0" normalizeH="0" baseline="0" noProof="0" dirty="0">
                  <a:ln>
                    <a:noFill/>
                  </a:ln>
                  <a:solidFill>
                    <a:srgbClr val="FFFFFF"/>
                  </a:solidFill>
                  <a:effectLst/>
                  <a:uLnTx/>
                  <a:uFillTx/>
                  <a:latin typeface="Calibri"/>
                  <a:ea typeface="+mn-ea"/>
                  <a:cs typeface="+mn-cs"/>
                </a:rPr>
                <a:t/>
              </a:r>
              <a:br>
                <a:rPr kumimoji="0" lang="fi-FI" sz="1800" b="0" i="0" u="none" strike="noStrike" kern="1200" cap="none" spc="0" normalizeH="0" baseline="0" noProof="0" dirty="0">
                  <a:ln>
                    <a:noFill/>
                  </a:ln>
                  <a:solidFill>
                    <a:srgbClr val="FFFFFF"/>
                  </a:solidFill>
                  <a:effectLst/>
                  <a:uLnTx/>
                  <a:uFillTx/>
                  <a:latin typeface="Calibri"/>
                  <a:ea typeface="+mn-ea"/>
                  <a:cs typeface="+mn-cs"/>
                </a:rPr>
              </a:br>
              <a:r>
                <a:rPr kumimoji="0" lang="fi-FI" sz="1600" b="0" i="0" u="none" strike="noStrike" kern="1200" cap="none" spc="0" normalizeH="0" baseline="0" noProof="0" dirty="0">
                  <a:ln>
                    <a:noFill/>
                  </a:ln>
                  <a:solidFill>
                    <a:srgbClr val="FFFFFF"/>
                  </a:solidFill>
                  <a:effectLst/>
                  <a:uLnTx/>
                  <a:uFillTx/>
                  <a:latin typeface="Calibri"/>
                  <a:ea typeface="+mn-ea"/>
                  <a:cs typeface="+mn-cs"/>
                </a:rPr>
                <a:t>miljoonaa henkilöä vastaanottaa vain sähköisiä viestejä.</a:t>
              </a:r>
              <a:endParaRPr kumimoji="0" lang="fi-FI" sz="1800" b="0" i="0" u="none" strike="noStrike" kern="1200" cap="none" spc="0" normalizeH="0" baseline="0" noProof="0" dirty="0">
                <a:ln>
                  <a:noFill/>
                </a:ln>
                <a:solidFill>
                  <a:srgbClr val="FFFFFF"/>
                </a:solidFill>
                <a:effectLst/>
                <a:uLnTx/>
                <a:uFillTx/>
                <a:latin typeface="Calibri"/>
                <a:ea typeface="+mn-ea"/>
                <a:cs typeface="+mn-cs"/>
              </a:endParaRPr>
            </a:p>
          </p:txBody>
        </p:sp>
        <p:sp>
          <p:nvSpPr>
            <p:cNvPr id="15" name="Suorakulmio 14">
              <a:extLst>
                <a:ext uri="{FF2B5EF4-FFF2-40B4-BE49-F238E27FC236}">
                  <a16:creationId xmlns:a16="http://schemas.microsoft.com/office/drawing/2014/main" id="{F202F42D-817B-6BE8-4DFC-98413C5099F3}"/>
                </a:ext>
              </a:extLst>
            </p:cNvPr>
            <p:cNvSpPr/>
            <p:nvPr/>
          </p:nvSpPr>
          <p:spPr>
            <a:xfrm>
              <a:off x="9447403" y="1350627"/>
              <a:ext cx="2223082" cy="2162262"/>
            </a:xfrm>
            <a:prstGeom prst="rect">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377" rtl="0" eaLnBrk="1" fontAlgn="auto" latinLnBrk="0" hangingPunct="1">
                <a:lnSpc>
                  <a:spcPct val="100000"/>
                </a:lnSpc>
                <a:spcBef>
                  <a:spcPts val="0"/>
                </a:spcBef>
                <a:spcAft>
                  <a:spcPts val="0"/>
                </a:spcAft>
                <a:buClrTx/>
                <a:buSzTx/>
                <a:buFontTx/>
                <a:buNone/>
                <a:tabLst/>
                <a:defRPr/>
              </a:pPr>
              <a:r>
                <a:rPr kumimoji="0" lang="fi-FI" sz="1600" b="0" i="0" u="none" strike="noStrike" kern="1200" cap="none" spc="0" normalizeH="0" baseline="0" noProof="0" dirty="0">
                  <a:ln>
                    <a:noFill/>
                  </a:ln>
                  <a:solidFill>
                    <a:srgbClr val="FFFFFF"/>
                  </a:solidFill>
                  <a:effectLst/>
                  <a:uLnTx/>
                  <a:uFillTx/>
                  <a:latin typeface="Calibri"/>
                  <a:ea typeface="+mn-ea"/>
                  <a:cs typeface="+mn-cs"/>
                </a:rPr>
                <a:t>Vuonna 2022 lähetettiin </a:t>
              </a:r>
              <a:r>
                <a:rPr kumimoji="0" lang="fi-FI" sz="1600" b="1" i="0" u="none" strike="noStrike" kern="1200" cap="none" spc="0" normalizeH="0" baseline="0" noProof="0" dirty="0">
                  <a:ln>
                    <a:noFill/>
                  </a:ln>
                  <a:solidFill>
                    <a:srgbClr val="FFFFFF"/>
                  </a:solidFill>
                  <a:effectLst/>
                  <a:uLnTx/>
                  <a:uFillTx/>
                  <a:latin typeface="Calibri"/>
                  <a:ea typeface="+mn-ea"/>
                  <a:cs typeface="+mn-cs"/>
                </a:rPr>
                <a:t>noin 13 miljoonaa sähköistä viestiä. </a:t>
              </a:r>
              <a:r>
                <a:rPr kumimoji="0" lang="fi-FI" sz="1600" b="0" i="0" u="none" strike="noStrike" kern="1200" cap="none" spc="0" normalizeH="0" baseline="0" noProof="0" dirty="0">
                  <a:ln>
                    <a:noFill/>
                  </a:ln>
                  <a:solidFill>
                    <a:srgbClr val="FFFFFF"/>
                  </a:solidFill>
                  <a:effectLst/>
                  <a:uLnTx/>
                  <a:uFillTx/>
                  <a:latin typeface="Calibri"/>
                  <a:ea typeface="+mn-ea"/>
                  <a:cs typeface="+mn-cs"/>
                </a:rPr>
                <a:t>Lisäksi lähetettiin noin 10 miljoonaa viestiä paperipostituksen kautta.</a:t>
              </a:r>
              <a:endParaRPr kumimoji="0" lang="fi-FI" sz="600" b="0" i="0" u="none" strike="noStrike" kern="1200" cap="none" spc="0" normalizeH="0" baseline="0" noProof="0" dirty="0">
                <a:ln>
                  <a:noFill/>
                </a:ln>
                <a:solidFill>
                  <a:srgbClr val="FFFFFF"/>
                </a:solidFill>
                <a:effectLst/>
                <a:uLnTx/>
                <a:uFillTx/>
                <a:latin typeface="Calibri"/>
                <a:ea typeface="+mn-ea"/>
                <a:cs typeface="+mn-cs"/>
              </a:endParaRPr>
            </a:p>
          </p:txBody>
        </p:sp>
      </p:grpSp>
      <p:sp>
        <p:nvSpPr>
          <p:cNvPr id="9" name="Suorakulmio 8">
            <a:extLst>
              <a:ext uri="{FF2B5EF4-FFF2-40B4-BE49-F238E27FC236}">
                <a16:creationId xmlns:a16="http://schemas.microsoft.com/office/drawing/2014/main" id="{115A9CBE-00BD-9F4E-6223-D3D78AE362BA}"/>
              </a:ext>
            </a:extLst>
          </p:cNvPr>
          <p:cNvSpPr/>
          <p:nvPr/>
        </p:nvSpPr>
        <p:spPr>
          <a:xfrm>
            <a:off x="746620" y="3433775"/>
            <a:ext cx="10921074" cy="336762"/>
          </a:xfrm>
          <a:prstGeom prst="rect">
            <a:avLst/>
          </a:prstGeom>
          <a:solidFill>
            <a:schemeClr val="accent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377" rtl="0" eaLnBrk="1" fontAlgn="auto" latinLnBrk="0" hangingPunct="1">
              <a:lnSpc>
                <a:spcPct val="100000"/>
              </a:lnSpc>
              <a:spcBef>
                <a:spcPts val="0"/>
              </a:spcBef>
              <a:spcAft>
                <a:spcPts val="0"/>
              </a:spcAft>
              <a:buClrTx/>
              <a:buSzTx/>
              <a:buFontTx/>
              <a:buNone/>
              <a:tabLst/>
              <a:defRPr/>
            </a:pPr>
            <a:r>
              <a:rPr kumimoji="0" lang="fi-FI" sz="1800" b="1" i="0" u="none" strike="noStrike" kern="1200" cap="none" spc="0" normalizeH="0" baseline="0" noProof="0" dirty="0">
                <a:ln>
                  <a:noFill/>
                </a:ln>
                <a:solidFill>
                  <a:srgbClr val="FFFFFF"/>
                </a:solidFill>
                <a:effectLst/>
                <a:uLnTx/>
                <a:uFillTx/>
                <a:latin typeface="Calibri"/>
                <a:ea typeface="+mn-ea"/>
                <a:cs typeface="+mn-cs"/>
              </a:rPr>
              <a:t>VALTUUDET</a:t>
            </a:r>
            <a:endParaRPr kumimoji="0" lang="fi-FI" sz="1400" b="1" i="0" u="none" strike="noStrike" kern="1200" cap="none" spc="0" normalizeH="0" baseline="0" noProof="0" dirty="0">
              <a:ln>
                <a:noFill/>
              </a:ln>
              <a:solidFill>
                <a:srgbClr val="FFFFFF"/>
              </a:solidFill>
              <a:effectLst/>
              <a:uLnTx/>
              <a:uFillTx/>
              <a:latin typeface="Calibri"/>
              <a:ea typeface="+mn-ea"/>
              <a:cs typeface="+mn-cs"/>
            </a:endParaRPr>
          </a:p>
        </p:txBody>
      </p:sp>
      <p:sp>
        <p:nvSpPr>
          <p:cNvPr id="11" name="Suorakulmio 10">
            <a:extLst>
              <a:ext uri="{FF2B5EF4-FFF2-40B4-BE49-F238E27FC236}">
                <a16:creationId xmlns:a16="http://schemas.microsoft.com/office/drawing/2014/main" id="{C4456B4F-2083-6FF2-6B73-B4945E046CB8}"/>
              </a:ext>
            </a:extLst>
          </p:cNvPr>
          <p:cNvSpPr/>
          <p:nvPr/>
        </p:nvSpPr>
        <p:spPr>
          <a:xfrm>
            <a:off x="748012" y="959291"/>
            <a:ext cx="10921074" cy="336762"/>
          </a:xfrm>
          <a:prstGeom prst="rect">
            <a:avLst/>
          </a:prstGeom>
          <a:solidFill>
            <a:schemeClr val="accent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377" rtl="0" eaLnBrk="1" fontAlgn="auto" latinLnBrk="0" hangingPunct="1">
              <a:lnSpc>
                <a:spcPct val="100000"/>
              </a:lnSpc>
              <a:spcBef>
                <a:spcPts val="0"/>
              </a:spcBef>
              <a:spcAft>
                <a:spcPts val="0"/>
              </a:spcAft>
              <a:buClrTx/>
              <a:buSzTx/>
              <a:buFontTx/>
              <a:buNone/>
              <a:tabLst/>
              <a:defRPr/>
            </a:pPr>
            <a:r>
              <a:rPr kumimoji="0" lang="fi-FI" sz="1800" b="1" i="0" u="none" strike="noStrike" kern="1200" cap="none" spc="0" normalizeH="0" baseline="0" noProof="0" dirty="0">
                <a:ln>
                  <a:noFill/>
                </a:ln>
                <a:solidFill>
                  <a:srgbClr val="FFFFFF"/>
                </a:solidFill>
                <a:effectLst/>
                <a:uLnTx/>
                <a:uFillTx/>
                <a:latin typeface="Calibri"/>
                <a:ea typeface="+mn-ea"/>
                <a:cs typeface="+mn-cs"/>
              </a:rPr>
              <a:t>VIESTIT</a:t>
            </a:r>
            <a:endParaRPr kumimoji="0" lang="fi-FI" sz="1400" b="1" i="0" u="none" strike="noStrike" kern="1200" cap="none" spc="0" normalizeH="0" baseline="0" noProof="0" dirty="0">
              <a:ln>
                <a:noFill/>
              </a:ln>
              <a:solidFill>
                <a:srgbClr val="FFFFFF"/>
              </a:solidFill>
              <a:effectLst/>
              <a:uLnTx/>
              <a:uFillTx/>
              <a:latin typeface="Calibri"/>
              <a:ea typeface="+mn-ea"/>
              <a:cs typeface="+mn-cs"/>
            </a:endParaRPr>
          </a:p>
        </p:txBody>
      </p:sp>
      <p:sp>
        <p:nvSpPr>
          <p:cNvPr id="12" name="Nuoli: Oikea 11">
            <a:extLst>
              <a:ext uri="{FF2B5EF4-FFF2-40B4-BE49-F238E27FC236}">
                <a16:creationId xmlns:a16="http://schemas.microsoft.com/office/drawing/2014/main" id="{E57F2831-E068-483E-DBEF-937771AFB281}"/>
              </a:ext>
            </a:extLst>
          </p:cNvPr>
          <p:cNvSpPr/>
          <p:nvPr/>
        </p:nvSpPr>
        <p:spPr>
          <a:xfrm>
            <a:off x="3248877" y="3947122"/>
            <a:ext cx="466999" cy="350569"/>
          </a:xfrm>
          <a:prstGeom prst="rightArrow">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377"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srgbClr val="FFFFFF"/>
              </a:solidFill>
              <a:effectLst/>
              <a:uLnTx/>
              <a:uFillTx/>
              <a:latin typeface="Calibri"/>
              <a:ea typeface="+mn-ea"/>
              <a:cs typeface="+mn-cs"/>
            </a:endParaRPr>
          </a:p>
        </p:txBody>
      </p:sp>
      <p:sp>
        <p:nvSpPr>
          <p:cNvPr id="13" name="Tekstiruutu 12">
            <a:extLst>
              <a:ext uri="{FF2B5EF4-FFF2-40B4-BE49-F238E27FC236}">
                <a16:creationId xmlns:a16="http://schemas.microsoft.com/office/drawing/2014/main" id="{4E217FC5-D3B6-A20E-CD9F-98C5B6A13402}"/>
              </a:ext>
            </a:extLst>
          </p:cNvPr>
          <p:cNvSpPr txBox="1"/>
          <p:nvPr/>
        </p:nvSpPr>
        <p:spPr>
          <a:xfrm>
            <a:off x="6442744" y="1484897"/>
            <a:ext cx="2024400" cy="276999"/>
          </a:xfrm>
          <a:prstGeom prst="rect">
            <a:avLst/>
          </a:prstGeom>
          <a:noFill/>
        </p:spPr>
        <p:txBody>
          <a:bodyPr wrap="none" rtlCol="0">
            <a:spAutoFit/>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kumimoji="0" lang="fi-FI" sz="1200" b="0" i="0" u="none" strike="noStrike" kern="1200" cap="none" spc="0" normalizeH="0" baseline="0" noProof="0" dirty="0">
                <a:ln>
                  <a:noFill/>
                </a:ln>
                <a:solidFill>
                  <a:srgbClr val="FFFFFF"/>
                </a:solidFill>
                <a:effectLst/>
                <a:uLnTx/>
                <a:uFillTx/>
                <a:latin typeface="Calibri"/>
                <a:ea typeface="+mn-ea"/>
                <a:cs typeface="+mn-cs"/>
              </a:rPr>
              <a:t>Säästö 1 € / sähköinen viesti*</a:t>
            </a:r>
          </a:p>
        </p:txBody>
      </p:sp>
      <p:sp>
        <p:nvSpPr>
          <p:cNvPr id="20" name="Tekstiruutu 19">
            <a:extLst>
              <a:ext uri="{FF2B5EF4-FFF2-40B4-BE49-F238E27FC236}">
                <a16:creationId xmlns:a16="http://schemas.microsoft.com/office/drawing/2014/main" id="{796B7E45-B1B7-26CB-3742-E26C66E1CC10}"/>
              </a:ext>
            </a:extLst>
          </p:cNvPr>
          <p:cNvSpPr txBox="1"/>
          <p:nvPr/>
        </p:nvSpPr>
        <p:spPr>
          <a:xfrm>
            <a:off x="6417577" y="1767651"/>
            <a:ext cx="2137096" cy="1200329"/>
          </a:xfrm>
          <a:prstGeom prst="rect">
            <a:avLst/>
          </a:prstGeom>
          <a:noFill/>
        </p:spPr>
        <p:txBody>
          <a:bodyPr wrap="square">
            <a:spAutoFit/>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kumimoji="0" lang="fi-FI" sz="2400" b="0" i="0" u="none" strike="noStrike" kern="1200" cap="none" spc="0" normalizeH="0" baseline="0" noProof="0" dirty="0">
                <a:ln>
                  <a:noFill/>
                </a:ln>
                <a:solidFill>
                  <a:srgbClr val="FFFFFF"/>
                </a:solidFill>
                <a:effectLst/>
                <a:uLnTx/>
                <a:uFillTx/>
                <a:latin typeface="Calibri"/>
                <a:ea typeface="+mn-ea"/>
                <a:cs typeface="+mn-cs"/>
              </a:rPr>
              <a:t>13 mil. € säästö yhteiskunnalle vuonna 2022</a:t>
            </a:r>
            <a:endParaRPr kumimoji="0" lang="en-GB" sz="2400" b="0" i="0" u="none" strike="noStrike" kern="1200" cap="none" spc="0" normalizeH="0" baseline="0" noProof="0" dirty="0">
              <a:ln>
                <a:noFill/>
              </a:ln>
              <a:solidFill>
                <a:srgbClr val="FFFFFF"/>
              </a:solidFill>
              <a:effectLst/>
              <a:uLnTx/>
              <a:uFillTx/>
              <a:latin typeface="Calibri"/>
              <a:ea typeface="+mn-ea"/>
              <a:cs typeface="+mn-cs"/>
            </a:endParaRPr>
          </a:p>
        </p:txBody>
      </p:sp>
      <p:sp>
        <p:nvSpPr>
          <p:cNvPr id="21" name="Nuoli: Oikea 20">
            <a:extLst>
              <a:ext uri="{FF2B5EF4-FFF2-40B4-BE49-F238E27FC236}">
                <a16:creationId xmlns:a16="http://schemas.microsoft.com/office/drawing/2014/main" id="{23104AFB-E528-10A2-6548-7579DBB4B466}"/>
              </a:ext>
            </a:extLst>
          </p:cNvPr>
          <p:cNvSpPr/>
          <p:nvPr/>
        </p:nvSpPr>
        <p:spPr>
          <a:xfrm>
            <a:off x="8741918" y="1953936"/>
            <a:ext cx="1007492" cy="756309"/>
          </a:xfrm>
          <a:prstGeom prst="rightArrow">
            <a:avLst/>
          </a:prstGeom>
          <a:noFill/>
          <a:ln w="28575">
            <a:solidFill>
              <a:schemeClr val="accent3"/>
            </a:solidFill>
            <a:prstDash val="dash"/>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377"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srgbClr val="FFFFFF"/>
              </a:solidFill>
              <a:effectLst/>
              <a:uLnTx/>
              <a:uFillTx/>
              <a:latin typeface="Calibri"/>
              <a:ea typeface="+mn-ea"/>
              <a:cs typeface="+mn-cs"/>
            </a:endParaRPr>
          </a:p>
        </p:txBody>
      </p:sp>
      <p:sp>
        <p:nvSpPr>
          <p:cNvPr id="22" name="Tekstiruutu 21">
            <a:extLst>
              <a:ext uri="{FF2B5EF4-FFF2-40B4-BE49-F238E27FC236}">
                <a16:creationId xmlns:a16="http://schemas.microsoft.com/office/drawing/2014/main" id="{BC6687DB-8FCD-81D6-17DA-E3FDEB62D8F1}"/>
              </a:ext>
            </a:extLst>
          </p:cNvPr>
          <p:cNvSpPr txBox="1"/>
          <p:nvPr/>
        </p:nvSpPr>
        <p:spPr>
          <a:xfrm>
            <a:off x="10037323" y="1757086"/>
            <a:ext cx="1707264" cy="1077218"/>
          </a:xfrm>
          <a:prstGeom prst="rect">
            <a:avLst/>
          </a:prstGeom>
          <a:noFill/>
        </p:spPr>
        <p:txBody>
          <a:bodyPr wrap="square">
            <a:spAutoFit/>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kumimoji="0" lang="fi-FI" sz="1600" b="0" i="0" u="none" strike="noStrike" kern="1200" cap="none" spc="0" normalizeH="0" baseline="0" noProof="0" dirty="0">
                <a:ln>
                  <a:noFill/>
                </a:ln>
                <a:solidFill>
                  <a:srgbClr val="FFFFFF"/>
                </a:solidFill>
                <a:effectLst/>
                <a:uLnTx/>
                <a:uFillTx/>
                <a:latin typeface="Calibri"/>
                <a:ea typeface="+mn-ea"/>
                <a:cs typeface="+mn-cs"/>
              </a:rPr>
              <a:t>Tuottavuuden kasvu käyttäjä- ja viestimäärän kasvattamisella.</a:t>
            </a:r>
          </a:p>
        </p:txBody>
      </p:sp>
      <p:sp>
        <p:nvSpPr>
          <p:cNvPr id="23" name="Nuoli: Oikea 22">
            <a:extLst>
              <a:ext uri="{FF2B5EF4-FFF2-40B4-BE49-F238E27FC236}">
                <a16:creationId xmlns:a16="http://schemas.microsoft.com/office/drawing/2014/main" id="{845FBB5F-7995-76B1-B035-6BECD63A92CE}"/>
              </a:ext>
            </a:extLst>
          </p:cNvPr>
          <p:cNvSpPr/>
          <p:nvPr/>
        </p:nvSpPr>
        <p:spPr>
          <a:xfrm>
            <a:off x="5335984" y="1959844"/>
            <a:ext cx="1007492" cy="756309"/>
          </a:xfrm>
          <a:prstGeom prst="rightArrow">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377"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srgbClr val="FFFFFF"/>
              </a:solidFill>
              <a:effectLst/>
              <a:uLnTx/>
              <a:uFillTx/>
              <a:latin typeface="Calibri"/>
              <a:ea typeface="+mn-ea"/>
              <a:cs typeface="+mn-cs"/>
            </a:endParaRPr>
          </a:p>
        </p:txBody>
      </p:sp>
      <p:sp>
        <p:nvSpPr>
          <p:cNvPr id="24" name="Tekstiruutu 23">
            <a:extLst>
              <a:ext uri="{FF2B5EF4-FFF2-40B4-BE49-F238E27FC236}">
                <a16:creationId xmlns:a16="http://schemas.microsoft.com/office/drawing/2014/main" id="{55FD94AD-1BC9-0F86-D58F-869552DF1FC7}"/>
              </a:ext>
            </a:extLst>
          </p:cNvPr>
          <p:cNvSpPr txBox="1"/>
          <p:nvPr/>
        </p:nvSpPr>
        <p:spPr>
          <a:xfrm>
            <a:off x="3769796" y="3802755"/>
            <a:ext cx="2950577" cy="738664"/>
          </a:xfrm>
          <a:prstGeom prst="rect">
            <a:avLst/>
          </a:prstGeom>
          <a:noFill/>
        </p:spPr>
        <p:txBody>
          <a:bodyPr wrap="square" rtlCol="0">
            <a:spAutoFit/>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kumimoji="0" lang="fi-FI" sz="1400" b="0" i="0" u="none" strike="noStrike" kern="1200" cap="none" spc="0" normalizeH="0" baseline="0" noProof="0" dirty="0">
                <a:ln>
                  <a:noFill/>
                </a:ln>
                <a:solidFill>
                  <a:srgbClr val="FFFFFF"/>
                </a:solidFill>
                <a:effectLst/>
                <a:uLnTx/>
                <a:uFillTx/>
                <a:latin typeface="Calibri"/>
                <a:ea typeface="+mn-ea"/>
                <a:cs typeface="+mn-cs"/>
              </a:rPr>
              <a:t>Vuonna 2023 on asioitu toisen henkilön puolesta 10,5 miljoonaa kertaa (lapsi, aikuinen, 19.10.2023).</a:t>
            </a:r>
          </a:p>
        </p:txBody>
      </p:sp>
      <p:sp>
        <p:nvSpPr>
          <p:cNvPr id="25" name="Tekstiruutu 24">
            <a:extLst>
              <a:ext uri="{FF2B5EF4-FFF2-40B4-BE49-F238E27FC236}">
                <a16:creationId xmlns:a16="http://schemas.microsoft.com/office/drawing/2014/main" id="{F5ECFB17-FCAB-9801-3454-6F3F6820240A}"/>
              </a:ext>
            </a:extLst>
          </p:cNvPr>
          <p:cNvSpPr txBox="1"/>
          <p:nvPr/>
        </p:nvSpPr>
        <p:spPr>
          <a:xfrm>
            <a:off x="7474591" y="3837705"/>
            <a:ext cx="4193103" cy="830997"/>
          </a:xfrm>
          <a:prstGeom prst="rect">
            <a:avLst/>
          </a:prstGeom>
          <a:noFill/>
        </p:spPr>
        <p:txBody>
          <a:bodyPr wrap="square">
            <a:spAutoFit/>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kumimoji="0" lang="fi-FI" sz="1600" b="0" i="0" u="none" strike="noStrike" kern="1200" cap="none" spc="0" normalizeH="0" baseline="0" noProof="0" dirty="0">
                <a:ln>
                  <a:noFill/>
                </a:ln>
                <a:solidFill>
                  <a:srgbClr val="FFFFFF"/>
                </a:solidFill>
                <a:effectLst/>
                <a:uLnTx/>
                <a:uFillTx/>
                <a:latin typeface="Calibri"/>
                <a:ea typeface="+mn-ea"/>
                <a:cs typeface="+mn-cs"/>
              </a:rPr>
              <a:t>Merkittäviä  kustannussäästöjä kun asiointi siirtyy puhelin- ja käyntiasioinnista sähköisiin kanaviin.</a:t>
            </a:r>
            <a:endParaRPr kumimoji="0" lang="en-GB" sz="1600" b="0" i="0" u="none" strike="noStrike" kern="1200" cap="none" spc="0" normalizeH="0" baseline="0" noProof="0" dirty="0">
              <a:ln>
                <a:noFill/>
              </a:ln>
              <a:solidFill>
                <a:srgbClr val="FFFFFF"/>
              </a:solidFill>
              <a:effectLst/>
              <a:uLnTx/>
              <a:uFillTx/>
              <a:latin typeface="Calibri"/>
              <a:ea typeface="+mn-ea"/>
              <a:cs typeface="+mn-cs"/>
            </a:endParaRPr>
          </a:p>
        </p:txBody>
      </p:sp>
      <p:sp>
        <p:nvSpPr>
          <p:cNvPr id="26" name="Nuoli: Oikea 25">
            <a:extLst>
              <a:ext uri="{FF2B5EF4-FFF2-40B4-BE49-F238E27FC236}">
                <a16:creationId xmlns:a16="http://schemas.microsoft.com/office/drawing/2014/main" id="{4EEA7740-7FBE-A029-9781-5C7858E38E08}"/>
              </a:ext>
            </a:extLst>
          </p:cNvPr>
          <p:cNvSpPr/>
          <p:nvPr/>
        </p:nvSpPr>
        <p:spPr>
          <a:xfrm>
            <a:off x="3248877" y="4686084"/>
            <a:ext cx="466999" cy="350569"/>
          </a:xfrm>
          <a:prstGeom prst="rightArrow">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377"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srgbClr val="FFFFFF"/>
              </a:solidFill>
              <a:effectLst/>
              <a:uLnTx/>
              <a:uFillTx/>
              <a:latin typeface="Calibri"/>
              <a:ea typeface="+mn-ea"/>
              <a:cs typeface="+mn-cs"/>
            </a:endParaRPr>
          </a:p>
        </p:txBody>
      </p:sp>
      <p:sp>
        <p:nvSpPr>
          <p:cNvPr id="27" name="Tekstiruutu 26">
            <a:extLst>
              <a:ext uri="{FF2B5EF4-FFF2-40B4-BE49-F238E27FC236}">
                <a16:creationId xmlns:a16="http://schemas.microsoft.com/office/drawing/2014/main" id="{9229220F-D1E3-F93D-13AE-FF4375DB6D53}"/>
              </a:ext>
            </a:extLst>
          </p:cNvPr>
          <p:cNvSpPr txBox="1"/>
          <p:nvPr/>
        </p:nvSpPr>
        <p:spPr>
          <a:xfrm>
            <a:off x="3760361" y="4606043"/>
            <a:ext cx="2659310" cy="523220"/>
          </a:xfrm>
          <a:prstGeom prst="rect">
            <a:avLst/>
          </a:prstGeom>
          <a:noFill/>
        </p:spPr>
        <p:txBody>
          <a:bodyPr wrap="square" rtlCol="0">
            <a:spAutoFit/>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kumimoji="0" lang="fi-FI" sz="1400" b="0" i="0" u="none" strike="noStrike" kern="1200" cap="none" spc="0" normalizeH="0" baseline="0" noProof="0" dirty="0">
                <a:ln>
                  <a:noFill/>
                </a:ln>
                <a:solidFill>
                  <a:srgbClr val="FFFFFF"/>
                </a:solidFill>
                <a:effectLst/>
                <a:uLnTx/>
                <a:uFillTx/>
                <a:latin typeface="Calibri"/>
                <a:ea typeface="+mn-ea"/>
                <a:cs typeface="+mn-cs"/>
              </a:rPr>
              <a:t>Valtuudet korvasi vanhan KATSO tunnistautumisen.</a:t>
            </a:r>
          </a:p>
        </p:txBody>
      </p:sp>
      <p:sp>
        <p:nvSpPr>
          <p:cNvPr id="28" name="Tekstiruutu 27">
            <a:extLst>
              <a:ext uri="{FF2B5EF4-FFF2-40B4-BE49-F238E27FC236}">
                <a16:creationId xmlns:a16="http://schemas.microsoft.com/office/drawing/2014/main" id="{7EB35AC1-1FC8-8C5F-BBB6-08C9E432E8B3}"/>
              </a:ext>
            </a:extLst>
          </p:cNvPr>
          <p:cNvSpPr txBox="1"/>
          <p:nvPr/>
        </p:nvSpPr>
        <p:spPr>
          <a:xfrm>
            <a:off x="7474591" y="4760120"/>
            <a:ext cx="3704479" cy="338554"/>
          </a:xfrm>
          <a:prstGeom prst="rect">
            <a:avLst/>
          </a:prstGeom>
          <a:noFill/>
        </p:spPr>
        <p:txBody>
          <a:bodyPr wrap="square">
            <a:spAutoFit/>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kumimoji="0" lang="fi-FI" sz="1600" b="0" i="0" u="none" strike="noStrike" kern="1200" cap="none" spc="0" normalizeH="0" baseline="0" noProof="0" dirty="0">
                <a:ln>
                  <a:noFill/>
                </a:ln>
                <a:solidFill>
                  <a:srgbClr val="FFFFFF"/>
                </a:solidFill>
                <a:effectLst/>
                <a:uLnTx/>
                <a:uFillTx/>
                <a:latin typeface="Calibri"/>
                <a:ea typeface="+mn-ea"/>
                <a:cs typeface="+mn-cs"/>
              </a:rPr>
              <a:t>Vahva tunnistautuminen organisaatioille.</a:t>
            </a:r>
            <a:endParaRPr kumimoji="0" lang="en-GB" sz="1600" b="0" i="0" u="none" strike="noStrike" kern="1200" cap="none" spc="0" normalizeH="0" baseline="0" noProof="0" dirty="0">
              <a:ln>
                <a:noFill/>
              </a:ln>
              <a:solidFill>
                <a:srgbClr val="FFFFFF"/>
              </a:solidFill>
              <a:effectLst/>
              <a:uLnTx/>
              <a:uFillTx/>
              <a:latin typeface="Calibri"/>
              <a:ea typeface="+mn-ea"/>
              <a:cs typeface="+mn-cs"/>
            </a:endParaRPr>
          </a:p>
        </p:txBody>
      </p:sp>
      <p:sp>
        <p:nvSpPr>
          <p:cNvPr id="29" name="Nuoli: Oikea 28">
            <a:extLst>
              <a:ext uri="{FF2B5EF4-FFF2-40B4-BE49-F238E27FC236}">
                <a16:creationId xmlns:a16="http://schemas.microsoft.com/office/drawing/2014/main" id="{755EDC76-ED93-3A81-33EB-4B9B3EBC841D}"/>
              </a:ext>
            </a:extLst>
          </p:cNvPr>
          <p:cNvSpPr/>
          <p:nvPr/>
        </p:nvSpPr>
        <p:spPr>
          <a:xfrm>
            <a:off x="3248877" y="5425046"/>
            <a:ext cx="466999" cy="350569"/>
          </a:xfrm>
          <a:prstGeom prst="rightArrow">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377"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srgbClr val="FFFFFF"/>
              </a:solidFill>
              <a:effectLst/>
              <a:uLnTx/>
              <a:uFillTx/>
              <a:latin typeface="Calibri"/>
              <a:ea typeface="+mn-ea"/>
              <a:cs typeface="+mn-cs"/>
            </a:endParaRPr>
          </a:p>
        </p:txBody>
      </p:sp>
      <p:sp>
        <p:nvSpPr>
          <p:cNvPr id="30" name="Tekstiruutu 29">
            <a:extLst>
              <a:ext uri="{FF2B5EF4-FFF2-40B4-BE49-F238E27FC236}">
                <a16:creationId xmlns:a16="http://schemas.microsoft.com/office/drawing/2014/main" id="{1322D425-2A23-236C-2774-F9DEA4F427D7}"/>
              </a:ext>
            </a:extLst>
          </p:cNvPr>
          <p:cNvSpPr txBox="1"/>
          <p:nvPr/>
        </p:nvSpPr>
        <p:spPr>
          <a:xfrm>
            <a:off x="3760361" y="5280477"/>
            <a:ext cx="2659310" cy="954107"/>
          </a:xfrm>
          <a:prstGeom prst="rect">
            <a:avLst/>
          </a:prstGeom>
          <a:noFill/>
        </p:spPr>
        <p:txBody>
          <a:bodyPr wrap="square" rtlCol="0">
            <a:spAutoFit/>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kumimoji="0" lang="fi-FI" sz="1400" b="0" i="0" u="none" strike="noStrike" kern="1200" cap="none" spc="0" normalizeH="0" baseline="0" noProof="0" dirty="0">
                <a:ln>
                  <a:noFill/>
                </a:ln>
                <a:solidFill>
                  <a:srgbClr val="FFFFFF"/>
                </a:solidFill>
                <a:effectLst/>
                <a:uLnTx/>
                <a:uFillTx/>
                <a:latin typeface="Calibri"/>
                <a:ea typeface="+mn-ea"/>
                <a:cs typeface="+mn-cs"/>
              </a:rPr>
              <a:t>Virkailijatyönä tehtävät valtakirjat aiheuttavat kustannuksia DVV:lle ja hidastavat yhteiskunnan prosesseja.</a:t>
            </a:r>
          </a:p>
        </p:txBody>
      </p:sp>
      <p:sp>
        <p:nvSpPr>
          <p:cNvPr id="33" name="Tekstiruutu 32">
            <a:extLst>
              <a:ext uri="{FF2B5EF4-FFF2-40B4-BE49-F238E27FC236}">
                <a16:creationId xmlns:a16="http://schemas.microsoft.com/office/drawing/2014/main" id="{51DD1CAC-2278-6830-8152-73360BC8E5F3}"/>
              </a:ext>
            </a:extLst>
          </p:cNvPr>
          <p:cNvSpPr txBox="1"/>
          <p:nvPr/>
        </p:nvSpPr>
        <p:spPr>
          <a:xfrm>
            <a:off x="7474591" y="5314280"/>
            <a:ext cx="3880304" cy="584775"/>
          </a:xfrm>
          <a:prstGeom prst="rect">
            <a:avLst/>
          </a:prstGeom>
          <a:noFill/>
        </p:spPr>
        <p:txBody>
          <a:bodyPr wrap="square">
            <a:spAutoFit/>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kumimoji="0" lang="fi-FI" sz="1600" b="0" i="0" u="none" strike="noStrike" kern="1200" cap="none" spc="0" normalizeH="0" baseline="0" noProof="0" dirty="0">
                <a:ln>
                  <a:noFill/>
                </a:ln>
                <a:solidFill>
                  <a:srgbClr val="FFFFFF"/>
                </a:solidFill>
                <a:effectLst/>
                <a:uLnTx/>
                <a:uFillTx/>
                <a:latin typeface="Calibri"/>
                <a:ea typeface="+mn-ea"/>
                <a:cs typeface="+mn-cs"/>
              </a:rPr>
              <a:t>Prosessien nopeutuminen perusrekisteritietoja parantamalla.</a:t>
            </a:r>
            <a:endParaRPr kumimoji="0" lang="en-GB" sz="1600" b="0" i="0" u="none" strike="noStrike" kern="1200" cap="none" spc="0" normalizeH="0" baseline="0" noProof="0" dirty="0">
              <a:ln>
                <a:noFill/>
              </a:ln>
              <a:solidFill>
                <a:srgbClr val="FFFFFF"/>
              </a:solidFill>
              <a:effectLst/>
              <a:uLnTx/>
              <a:uFillTx/>
              <a:latin typeface="Calibri"/>
              <a:ea typeface="+mn-ea"/>
              <a:cs typeface="+mn-cs"/>
            </a:endParaRPr>
          </a:p>
        </p:txBody>
      </p:sp>
      <p:sp>
        <p:nvSpPr>
          <p:cNvPr id="35" name="Suorakulmio 34">
            <a:extLst>
              <a:ext uri="{FF2B5EF4-FFF2-40B4-BE49-F238E27FC236}">
                <a16:creationId xmlns:a16="http://schemas.microsoft.com/office/drawing/2014/main" id="{DEF1DDDE-F097-F452-BA43-8018289A32F8}"/>
              </a:ext>
            </a:extLst>
          </p:cNvPr>
          <p:cNvSpPr/>
          <p:nvPr/>
        </p:nvSpPr>
        <p:spPr>
          <a:xfrm>
            <a:off x="746620" y="6274966"/>
            <a:ext cx="10923865" cy="336762"/>
          </a:xfrm>
          <a:prstGeom prst="rect">
            <a:avLst/>
          </a:prstGeom>
          <a:solidFill>
            <a:srgbClr val="92D05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377" rtl="0" eaLnBrk="1" fontAlgn="auto" latinLnBrk="0" hangingPunct="1">
              <a:lnSpc>
                <a:spcPct val="100000"/>
              </a:lnSpc>
              <a:spcBef>
                <a:spcPts val="0"/>
              </a:spcBef>
              <a:spcAft>
                <a:spcPts val="0"/>
              </a:spcAft>
              <a:buClrTx/>
              <a:buSzTx/>
              <a:buFontTx/>
              <a:buNone/>
              <a:tabLst/>
              <a:defRPr/>
            </a:pPr>
            <a:r>
              <a:rPr kumimoji="0" lang="fi-FI" sz="1400" b="0" i="0" u="none" strike="noStrike" kern="1200" cap="none" spc="0" normalizeH="0" baseline="0" noProof="0" dirty="0">
                <a:ln>
                  <a:noFill/>
                </a:ln>
                <a:solidFill>
                  <a:srgbClr val="002E5F"/>
                </a:solidFill>
                <a:effectLst/>
                <a:uLnTx/>
                <a:uFillTx/>
                <a:latin typeface="Calibri"/>
                <a:ea typeface="+mn-ea"/>
                <a:cs typeface="+mn-cs"/>
              </a:rPr>
              <a:t>Palveluväylää hyödyntää 258 organisaatiota ja 620 järjestelmää. </a:t>
            </a:r>
            <a:r>
              <a:rPr kumimoji="0" lang="fi-FI" sz="1600" b="1" i="0" u="none" strike="noStrike" kern="1200" cap="none" spc="0" normalizeH="0" baseline="0" noProof="0" dirty="0">
                <a:ln>
                  <a:noFill/>
                </a:ln>
                <a:solidFill>
                  <a:srgbClr val="FFFFFF"/>
                </a:solidFill>
                <a:effectLst/>
                <a:uLnTx/>
                <a:uFillTx/>
                <a:latin typeface="Calibri"/>
                <a:ea typeface="+mn-ea"/>
                <a:cs typeface="+mn-cs"/>
              </a:rPr>
              <a:t>Tiedon liikkuvuuden tehostuminen.</a:t>
            </a:r>
            <a:endParaRPr kumimoji="0" lang="fi-FI" sz="1400" b="1" i="0" u="none" strike="noStrike" kern="1200" cap="none" spc="0" normalizeH="0" baseline="0" noProof="0" dirty="0">
              <a:ln>
                <a:noFill/>
              </a:ln>
              <a:solidFill>
                <a:srgbClr val="FFFFFF"/>
              </a:solidFill>
              <a:effectLst/>
              <a:uLnTx/>
              <a:uFillTx/>
              <a:latin typeface="Calibri"/>
              <a:ea typeface="+mn-ea"/>
              <a:cs typeface="+mn-cs"/>
            </a:endParaRPr>
          </a:p>
        </p:txBody>
      </p:sp>
      <p:sp>
        <p:nvSpPr>
          <p:cNvPr id="49" name="Tekstiruutu 48">
            <a:extLst>
              <a:ext uri="{FF2B5EF4-FFF2-40B4-BE49-F238E27FC236}">
                <a16:creationId xmlns:a16="http://schemas.microsoft.com/office/drawing/2014/main" id="{4EADC988-A902-3C0A-1668-846E00303991}"/>
              </a:ext>
            </a:extLst>
          </p:cNvPr>
          <p:cNvSpPr txBox="1"/>
          <p:nvPr/>
        </p:nvSpPr>
        <p:spPr>
          <a:xfrm>
            <a:off x="9130867" y="346417"/>
            <a:ext cx="2924113" cy="461665"/>
          </a:xfrm>
          <a:prstGeom prst="rect">
            <a:avLst/>
          </a:prstGeom>
          <a:noFill/>
        </p:spPr>
        <p:txBody>
          <a:bodyPr wrap="square" rtlCol="0">
            <a:spAutoFit/>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kumimoji="0" lang="fi-FI" sz="1200" b="0" i="0" u="none" strike="noStrike" kern="1200" cap="none" spc="0" normalizeH="0" baseline="0" noProof="0" dirty="0">
                <a:ln>
                  <a:noFill/>
                </a:ln>
                <a:solidFill>
                  <a:srgbClr val="FFFFFF"/>
                </a:solidFill>
                <a:effectLst/>
                <a:uLnTx/>
                <a:uFillTx/>
                <a:latin typeface="Calibri"/>
                <a:ea typeface="+mn-ea"/>
                <a:cs typeface="+mn-cs"/>
              </a:rPr>
              <a:t>*Yksi Viestit-palvelun kautta toimitettu paperikirje maksaa keskimäärin 1 €.</a:t>
            </a:r>
          </a:p>
        </p:txBody>
      </p:sp>
      <p:sp>
        <p:nvSpPr>
          <p:cNvPr id="51" name="Suorakulmio 50">
            <a:extLst>
              <a:ext uri="{FF2B5EF4-FFF2-40B4-BE49-F238E27FC236}">
                <a16:creationId xmlns:a16="http://schemas.microsoft.com/office/drawing/2014/main" id="{DD33283E-CE71-A28E-9F11-DC0F57682F18}"/>
              </a:ext>
            </a:extLst>
          </p:cNvPr>
          <p:cNvSpPr/>
          <p:nvPr/>
        </p:nvSpPr>
        <p:spPr>
          <a:xfrm>
            <a:off x="748013" y="3776445"/>
            <a:ext cx="2223082" cy="2162262"/>
          </a:xfrm>
          <a:prstGeom prst="rect">
            <a:avLst/>
          </a:prstGeom>
          <a:solidFill>
            <a:srgbClr val="003378"/>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377" rtl="0" eaLnBrk="1" fontAlgn="auto" latinLnBrk="0" hangingPunct="1">
              <a:lnSpc>
                <a:spcPct val="100000"/>
              </a:lnSpc>
              <a:spcBef>
                <a:spcPts val="0"/>
              </a:spcBef>
              <a:spcAft>
                <a:spcPts val="0"/>
              </a:spcAft>
              <a:buClrTx/>
              <a:buSzTx/>
              <a:buFontTx/>
              <a:buNone/>
              <a:tabLst/>
              <a:defRPr/>
            </a:pPr>
            <a:r>
              <a:rPr kumimoji="0" lang="fi-FI" sz="1600" b="0" i="0" u="none" strike="noStrike" kern="1200" cap="none" spc="0" normalizeH="0" baseline="0" noProof="0" dirty="0">
                <a:ln>
                  <a:noFill/>
                </a:ln>
                <a:solidFill>
                  <a:srgbClr val="FFFFFF"/>
                </a:solidFill>
                <a:effectLst/>
                <a:uLnTx/>
                <a:uFillTx/>
                <a:latin typeface="Calibri"/>
                <a:ea typeface="+mn-ea"/>
                <a:cs typeface="+mn-cs"/>
              </a:rPr>
              <a:t>Joka kuukausi asioidaan henkilön tai organisaation puolesta</a:t>
            </a:r>
          </a:p>
          <a:p>
            <a:pPr marL="0" marR="0" lvl="0" indent="0" algn="ctr" defTabSz="914377" rtl="0" eaLnBrk="1" fontAlgn="auto" latinLnBrk="0" hangingPunct="1">
              <a:lnSpc>
                <a:spcPct val="100000"/>
              </a:lnSpc>
              <a:spcBef>
                <a:spcPts val="0"/>
              </a:spcBef>
              <a:spcAft>
                <a:spcPts val="0"/>
              </a:spcAft>
              <a:buClrTx/>
              <a:buSzTx/>
              <a:buFontTx/>
              <a:buNone/>
              <a:tabLst/>
              <a:defRPr/>
            </a:pPr>
            <a:r>
              <a:rPr kumimoji="0" lang="fi-FI" sz="3200" b="0" i="0" u="none" strike="noStrike" kern="1200" cap="none" spc="0" normalizeH="0" baseline="0" noProof="0" dirty="0">
                <a:ln>
                  <a:noFill/>
                </a:ln>
                <a:solidFill>
                  <a:srgbClr val="FFFFFF"/>
                </a:solidFill>
                <a:effectLst/>
                <a:uLnTx/>
                <a:uFillTx/>
                <a:latin typeface="Calibri"/>
                <a:ea typeface="+mn-ea"/>
                <a:cs typeface="+mn-cs"/>
              </a:rPr>
              <a:t>4-5</a:t>
            </a:r>
            <a:br>
              <a:rPr kumimoji="0" lang="fi-FI" sz="3200" b="0" i="0" u="none" strike="noStrike" kern="1200" cap="none" spc="0" normalizeH="0" baseline="0" noProof="0" dirty="0">
                <a:ln>
                  <a:noFill/>
                </a:ln>
                <a:solidFill>
                  <a:srgbClr val="FFFFFF"/>
                </a:solidFill>
                <a:effectLst/>
                <a:uLnTx/>
                <a:uFillTx/>
                <a:latin typeface="Calibri"/>
                <a:ea typeface="+mn-ea"/>
                <a:cs typeface="+mn-cs"/>
              </a:rPr>
            </a:br>
            <a:r>
              <a:rPr kumimoji="0" lang="fi-FI" sz="1600" b="0" i="0" u="none" strike="noStrike" kern="1200" cap="none" spc="0" normalizeH="0" baseline="0" noProof="0" dirty="0">
                <a:ln>
                  <a:noFill/>
                </a:ln>
                <a:solidFill>
                  <a:srgbClr val="FFFFFF"/>
                </a:solidFill>
                <a:effectLst/>
                <a:uLnTx/>
                <a:uFillTx/>
                <a:latin typeface="Calibri"/>
                <a:ea typeface="+mn-ea"/>
                <a:cs typeface="+mn-cs"/>
              </a:rPr>
              <a:t>miljoonaa kertaa.</a:t>
            </a:r>
          </a:p>
        </p:txBody>
      </p:sp>
    </p:spTree>
    <p:extLst>
      <p:ext uri="{BB962C8B-B14F-4D97-AF65-F5344CB8AC3E}">
        <p14:creationId xmlns:p14="http://schemas.microsoft.com/office/powerpoint/2010/main" val="32235595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ekstiruutu 17">
            <a:extLst>
              <a:ext uri="{FF2B5EF4-FFF2-40B4-BE49-F238E27FC236}">
                <a16:creationId xmlns:a16="http://schemas.microsoft.com/office/drawing/2014/main" id="{11F644A3-F637-E6B3-5DE9-5D7508ADD837}"/>
              </a:ext>
            </a:extLst>
          </p:cNvPr>
          <p:cNvSpPr txBox="1"/>
          <p:nvPr/>
        </p:nvSpPr>
        <p:spPr>
          <a:xfrm>
            <a:off x="693254" y="256808"/>
            <a:ext cx="8568192" cy="369332"/>
          </a:xfrm>
          <a:prstGeom prst="rect">
            <a:avLst/>
          </a:prstGeom>
          <a:noFill/>
        </p:spPr>
        <p:txBody>
          <a:bodyPr wrap="square">
            <a:spAutoFit/>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kumimoji="0" lang="fi-FI" sz="1800" b="1" i="0" u="none" strike="noStrike" kern="1200" cap="none" spc="0" normalizeH="0" baseline="0" noProof="0" dirty="0">
                <a:ln>
                  <a:noFill/>
                </a:ln>
                <a:solidFill>
                  <a:srgbClr val="FFFFFF"/>
                </a:solidFill>
                <a:effectLst/>
                <a:uLnTx/>
                <a:uFillTx/>
                <a:latin typeface="Calibri"/>
                <a:ea typeface="+mn-ea"/>
                <a:cs typeface="+mn-cs"/>
              </a:rPr>
              <a:t>Asiakkaat</a:t>
            </a:r>
            <a:endParaRPr kumimoji="0" lang="fi-FI" sz="1800" b="0" i="0" u="none" strike="noStrike" kern="1200" cap="none" spc="0" normalizeH="0" baseline="0" noProof="0" dirty="0">
              <a:ln>
                <a:noFill/>
              </a:ln>
              <a:solidFill>
                <a:srgbClr val="272827"/>
              </a:solidFill>
              <a:effectLst/>
              <a:uLnTx/>
              <a:uFillTx/>
              <a:latin typeface="Calibri"/>
              <a:ea typeface="+mn-ea"/>
              <a:cs typeface="+mn-cs"/>
            </a:endParaRPr>
          </a:p>
        </p:txBody>
      </p:sp>
      <p:grpSp>
        <p:nvGrpSpPr>
          <p:cNvPr id="12" name="Ryhmä 11">
            <a:extLst>
              <a:ext uri="{FF2B5EF4-FFF2-40B4-BE49-F238E27FC236}">
                <a16:creationId xmlns:a16="http://schemas.microsoft.com/office/drawing/2014/main" id="{D8AAB4F8-E332-A534-A7FD-CB727115AED6}"/>
              </a:ext>
            </a:extLst>
          </p:cNvPr>
          <p:cNvGrpSpPr/>
          <p:nvPr/>
        </p:nvGrpSpPr>
        <p:grpSpPr>
          <a:xfrm>
            <a:off x="7160163" y="343948"/>
            <a:ext cx="4626369" cy="4018327"/>
            <a:chOff x="6983994" y="729842"/>
            <a:chExt cx="4626369" cy="4018327"/>
          </a:xfrm>
        </p:grpSpPr>
        <p:sp>
          <p:nvSpPr>
            <p:cNvPr id="14" name="Suorakulmio 13">
              <a:extLst>
                <a:ext uri="{FF2B5EF4-FFF2-40B4-BE49-F238E27FC236}">
                  <a16:creationId xmlns:a16="http://schemas.microsoft.com/office/drawing/2014/main" id="{63299325-F961-4163-AC6A-4E713345A842}"/>
                </a:ext>
              </a:extLst>
            </p:cNvPr>
            <p:cNvSpPr/>
            <p:nvPr/>
          </p:nvSpPr>
          <p:spPr>
            <a:xfrm>
              <a:off x="6983994" y="729842"/>
              <a:ext cx="4626369" cy="40183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377" rtl="0" eaLnBrk="1" fontAlgn="auto" latinLnBrk="0" hangingPunct="1">
                <a:lnSpc>
                  <a:spcPct val="100000"/>
                </a:lnSpc>
                <a:spcBef>
                  <a:spcPts val="0"/>
                </a:spcBef>
                <a:spcAft>
                  <a:spcPts val="0"/>
                </a:spcAft>
                <a:buClrTx/>
                <a:buSzTx/>
                <a:buFontTx/>
                <a:buNone/>
                <a:tabLst/>
                <a:defRPr/>
              </a:pPr>
              <a:endParaRPr kumimoji="0" lang="fi-FI" sz="1800" b="0" i="0" u="none" strike="noStrike" kern="1200" cap="none" spc="0" normalizeH="0" baseline="0" noProof="0" dirty="0">
                <a:ln>
                  <a:noFill/>
                </a:ln>
                <a:solidFill>
                  <a:srgbClr val="FFFFFF"/>
                </a:solidFill>
                <a:effectLst/>
                <a:uLnTx/>
                <a:uFillTx/>
                <a:latin typeface="Calibri"/>
                <a:ea typeface="+mn-ea"/>
                <a:cs typeface="+mn-cs"/>
              </a:endParaRPr>
            </a:p>
          </p:txBody>
        </p:sp>
        <p:grpSp>
          <p:nvGrpSpPr>
            <p:cNvPr id="13" name="Ryhmä 12">
              <a:extLst>
                <a:ext uri="{FF2B5EF4-FFF2-40B4-BE49-F238E27FC236}">
                  <a16:creationId xmlns:a16="http://schemas.microsoft.com/office/drawing/2014/main" id="{E487D9E2-7133-1CBC-EEB2-8DE67B8509D3}"/>
                </a:ext>
              </a:extLst>
            </p:cNvPr>
            <p:cNvGrpSpPr/>
            <p:nvPr/>
          </p:nvGrpSpPr>
          <p:grpSpPr>
            <a:xfrm>
              <a:off x="7160165" y="982839"/>
              <a:ext cx="4175187" cy="2979600"/>
              <a:chOff x="6761528" y="982839"/>
              <a:chExt cx="4175187" cy="2979600"/>
            </a:xfrm>
          </p:grpSpPr>
          <p:sp>
            <p:nvSpPr>
              <p:cNvPr id="4" name="Tekstiruutu 3">
                <a:extLst>
                  <a:ext uri="{FF2B5EF4-FFF2-40B4-BE49-F238E27FC236}">
                    <a16:creationId xmlns:a16="http://schemas.microsoft.com/office/drawing/2014/main" id="{27F982D0-DC36-BB1A-AD54-C818978B354E}"/>
                  </a:ext>
                </a:extLst>
              </p:cNvPr>
              <p:cNvSpPr txBox="1"/>
              <p:nvPr/>
            </p:nvSpPr>
            <p:spPr>
              <a:xfrm>
                <a:off x="6761528" y="982839"/>
                <a:ext cx="3837802" cy="2893100"/>
              </a:xfrm>
              <a:prstGeom prst="rect">
                <a:avLst/>
              </a:prstGeom>
              <a:noFill/>
            </p:spPr>
            <p:txBody>
              <a:bodyPr wrap="square" rtlCol="0">
                <a:spAutoFit/>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kumimoji="0" lang="fi-FI" sz="1600" b="0" i="0" u="none" strike="noStrike" kern="1200" cap="none" spc="0" normalizeH="0" baseline="0" noProof="0" dirty="0">
                    <a:ln>
                      <a:noFill/>
                    </a:ln>
                    <a:solidFill>
                      <a:srgbClr val="FFFFFF"/>
                    </a:solidFill>
                    <a:effectLst/>
                    <a:uLnTx/>
                    <a:uFillTx/>
                    <a:latin typeface="Calibri"/>
                    <a:ea typeface="+mn-ea"/>
                    <a:cs typeface="+mn-cs"/>
                  </a:rPr>
                  <a:t>Mainetutkimus 2022 (Suomi.fi-palvelut)*</a:t>
                </a:r>
                <a:endParaRPr kumimoji="0" lang="fi-FI" sz="1800" b="0" i="0" u="none" strike="noStrike" kern="1200" cap="none" spc="0" normalizeH="0" baseline="0" noProof="0" dirty="0">
                  <a:ln>
                    <a:noFill/>
                  </a:ln>
                  <a:solidFill>
                    <a:srgbClr val="FFFFFF"/>
                  </a:solidFill>
                  <a:effectLst/>
                  <a:uLnTx/>
                  <a:uFillTx/>
                  <a:latin typeface="Calibri"/>
                  <a:ea typeface="+mn-ea"/>
                  <a:cs typeface="+mn-cs"/>
                </a:endParaRPr>
              </a:p>
              <a:p>
                <a:pPr marL="0" marR="0" lvl="0" indent="0" algn="l" defTabSz="914377" rtl="0" eaLnBrk="1" fontAlgn="auto" latinLnBrk="0" hangingPunct="1">
                  <a:lnSpc>
                    <a:spcPct val="100000"/>
                  </a:lnSpc>
                  <a:spcBef>
                    <a:spcPts val="0"/>
                  </a:spcBef>
                  <a:spcAft>
                    <a:spcPts val="0"/>
                  </a:spcAft>
                  <a:buClrTx/>
                  <a:buSzTx/>
                  <a:buFontTx/>
                  <a:buNone/>
                  <a:tabLst/>
                  <a:defRPr/>
                </a:pPr>
                <a:endParaRPr kumimoji="0" lang="fi-FI" sz="1800" b="0" i="0" u="none" strike="noStrike" kern="1200" cap="none" spc="0" normalizeH="0" baseline="0" noProof="0" dirty="0">
                  <a:ln>
                    <a:noFill/>
                  </a:ln>
                  <a:solidFill>
                    <a:srgbClr val="FFFFFF"/>
                  </a:solidFill>
                  <a:effectLst/>
                  <a:uLnTx/>
                  <a:uFillTx/>
                  <a:latin typeface="Calibri"/>
                  <a:ea typeface="+mn-ea"/>
                  <a:cs typeface="+mn-cs"/>
                </a:endParaRPr>
              </a:p>
              <a:p>
                <a:pPr marL="0" marR="0" lvl="0" indent="0" algn="l" defTabSz="914377" rtl="0" eaLnBrk="1" fontAlgn="auto" latinLnBrk="0" hangingPunct="1">
                  <a:lnSpc>
                    <a:spcPct val="100000"/>
                  </a:lnSpc>
                  <a:spcBef>
                    <a:spcPts val="0"/>
                  </a:spcBef>
                  <a:spcAft>
                    <a:spcPts val="0"/>
                  </a:spcAft>
                  <a:buClrTx/>
                  <a:buSzTx/>
                  <a:buFontTx/>
                  <a:buNone/>
                  <a:tabLst/>
                  <a:defRPr/>
                </a:pPr>
                <a:endParaRPr kumimoji="0" lang="fi-FI" sz="1800" b="0" i="0" u="none" strike="noStrike" kern="1200" cap="none" spc="0" normalizeH="0" baseline="0" noProof="0" dirty="0">
                  <a:ln>
                    <a:noFill/>
                  </a:ln>
                  <a:solidFill>
                    <a:srgbClr val="FFFFFF"/>
                  </a:solidFill>
                  <a:effectLst/>
                  <a:uLnTx/>
                  <a:uFillTx/>
                  <a:latin typeface="Calibri"/>
                  <a:ea typeface="+mn-ea"/>
                  <a:cs typeface="+mn-cs"/>
                </a:endParaRPr>
              </a:p>
              <a:p>
                <a:pPr marL="0" marR="0" lvl="0" indent="0" algn="l" defTabSz="914377" rtl="0" eaLnBrk="1" fontAlgn="auto" latinLnBrk="0" hangingPunct="1">
                  <a:lnSpc>
                    <a:spcPct val="100000"/>
                  </a:lnSpc>
                  <a:spcBef>
                    <a:spcPts val="0"/>
                  </a:spcBef>
                  <a:spcAft>
                    <a:spcPts val="0"/>
                  </a:spcAft>
                  <a:buClrTx/>
                  <a:buSzTx/>
                  <a:buFontTx/>
                  <a:buNone/>
                  <a:tabLst/>
                  <a:defRPr/>
                </a:pPr>
                <a:endParaRPr kumimoji="0" lang="fi-FI" sz="1800" b="0" i="0" u="none" strike="noStrike" kern="1200" cap="none" spc="0" normalizeH="0" baseline="0" noProof="0" dirty="0">
                  <a:ln>
                    <a:noFill/>
                  </a:ln>
                  <a:solidFill>
                    <a:srgbClr val="FFFFFF"/>
                  </a:solidFill>
                  <a:effectLst/>
                  <a:uLnTx/>
                  <a:uFillTx/>
                  <a:latin typeface="Calibri"/>
                  <a:ea typeface="+mn-ea"/>
                  <a:cs typeface="+mn-cs"/>
                </a:endParaRPr>
              </a:p>
              <a:p>
                <a:pPr marL="0" marR="0" lvl="0" indent="0" algn="l" defTabSz="914377" rtl="0" eaLnBrk="1" fontAlgn="auto" latinLnBrk="0" hangingPunct="1">
                  <a:lnSpc>
                    <a:spcPct val="100000"/>
                  </a:lnSpc>
                  <a:spcBef>
                    <a:spcPts val="0"/>
                  </a:spcBef>
                  <a:spcAft>
                    <a:spcPts val="0"/>
                  </a:spcAft>
                  <a:buClrTx/>
                  <a:buSzTx/>
                  <a:buFontTx/>
                  <a:buNone/>
                  <a:tabLst/>
                  <a:defRPr/>
                </a:pPr>
                <a:r>
                  <a:rPr kumimoji="0" lang="fi-FI" sz="1400" b="0" i="0" u="none" strike="noStrike" kern="1200" cap="none" spc="0" normalizeH="0" baseline="0" noProof="0" dirty="0">
                    <a:ln>
                      <a:noFill/>
                    </a:ln>
                    <a:solidFill>
                      <a:srgbClr val="FFFFFF"/>
                    </a:solidFill>
                    <a:effectLst/>
                    <a:uLnTx/>
                    <a:uFillTx/>
                    <a:latin typeface="Calibri"/>
                    <a:ea typeface="+mn-ea"/>
                    <a:cs typeface="+mn-cs"/>
                  </a:rPr>
                  <a:t>Palvelusta välittyy</a:t>
                </a:r>
                <a:br>
                  <a:rPr kumimoji="0" lang="fi-FI" sz="1400" b="0" i="0" u="none" strike="noStrike" kern="1200" cap="none" spc="0" normalizeH="0" baseline="0" noProof="0" dirty="0">
                    <a:ln>
                      <a:noFill/>
                    </a:ln>
                    <a:solidFill>
                      <a:srgbClr val="FFFFFF"/>
                    </a:solidFill>
                    <a:effectLst/>
                    <a:uLnTx/>
                    <a:uFillTx/>
                    <a:latin typeface="Calibri"/>
                    <a:ea typeface="+mn-ea"/>
                    <a:cs typeface="+mn-cs"/>
                  </a:rPr>
                </a:br>
                <a:r>
                  <a:rPr kumimoji="0" lang="fi-FI" sz="1400" b="0" i="0" u="none" strike="noStrike" kern="1200" cap="none" spc="0" normalizeH="0" baseline="0" noProof="0" dirty="0">
                    <a:ln>
                      <a:noFill/>
                    </a:ln>
                    <a:solidFill>
                      <a:srgbClr val="FFFFFF"/>
                    </a:solidFill>
                    <a:effectLst/>
                    <a:uLnTx/>
                    <a:uFillTx/>
                    <a:latin typeface="Calibri"/>
                    <a:ea typeface="+mn-ea"/>
                    <a:cs typeface="+mn-cs"/>
                  </a:rPr>
                  <a:t>positiivinen mielikuva</a:t>
                </a:r>
              </a:p>
              <a:p>
                <a:pPr marL="0" marR="0" lvl="0" indent="0" algn="l" defTabSz="914377" rtl="0" eaLnBrk="1" fontAlgn="auto" latinLnBrk="0" hangingPunct="1">
                  <a:lnSpc>
                    <a:spcPct val="100000"/>
                  </a:lnSpc>
                  <a:spcBef>
                    <a:spcPts val="0"/>
                  </a:spcBef>
                  <a:spcAft>
                    <a:spcPts val="0"/>
                  </a:spcAft>
                  <a:buClrTx/>
                  <a:buSzTx/>
                  <a:buFontTx/>
                  <a:buNone/>
                  <a:tabLst/>
                  <a:defRPr/>
                </a:pPr>
                <a:endParaRPr kumimoji="0" lang="fi-FI" sz="1400" b="0" i="0" u="none" strike="noStrike" kern="1200" cap="none" spc="0" normalizeH="0" baseline="0" noProof="0" dirty="0">
                  <a:ln>
                    <a:noFill/>
                  </a:ln>
                  <a:solidFill>
                    <a:srgbClr val="FFFFFF"/>
                  </a:solidFill>
                  <a:effectLst/>
                  <a:uLnTx/>
                  <a:uFillTx/>
                  <a:latin typeface="Calibri"/>
                  <a:ea typeface="+mn-ea"/>
                  <a:cs typeface="+mn-cs"/>
                </a:endParaRPr>
              </a:p>
              <a:p>
                <a:pPr marL="0" marR="0" lvl="0" indent="0" algn="l" defTabSz="914377" rtl="0" eaLnBrk="1" fontAlgn="auto" latinLnBrk="0" hangingPunct="1">
                  <a:lnSpc>
                    <a:spcPct val="100000"/>
                  </a:lnSpc>
                  <a:spcBef>
                    <a:spcPts val="0"/>
                  </a:spcBef>
                  <a:spcAft>
                    <a:spcPts val="0"/>
                  </a:spcAft>
                  <a:buClrTx/>
                  <a:buSzTx/>
                  <a:buFontTx/>
                  <a:buNone/>
                  <a:tabLst/>
                  <a:defRPr/>
                </a:pPr>
                <a:endParaRPr kumimoji="0" lang="fi-FI" sz="1400" b="0" i="0" u="none" strike="noStrike" kern="1200" cap="none" spc="0" normalizeH="0" baseline="0" noProof="0" dirty="0">
                  <a:ln>
                    <a:noFill/>
                  </a:ln>
                  <a:solidFill>
                    <a:srgbClr val="FFFFFF"/>
                  </a:solidFill>
                  <a:effectLst/>
                  <a:uLnTx/>
                  <a:uFillTx/>
                  <a:latin typeface="Calibri"/>
                  <a:ea typeface="+mn-ea"/>
                  <a:cs typeface="+mn-cs"/>
                </a:endParaRPr>
              </a:p>
              <a:p>
                <a:pPr marL="0" marR="0" lvl="0" indent="0" algn="l" defTabSz="914377" rtl="0" eaLnBrk="1" fontAlgn="auto" latinLnBrk="0" hangingPunct="1">
                  <a:lnSpc>
                    <a:spcPct val="100000"/>
                  </a:lnSpc>
                  <a:spcBef>
                    <a:spcPts val="0"/>
                  </a:spcBef>
                  <a:spcAft>
                    <a:spcPts val="0"/>
                  </a:spcAft>
                  <a:buClrTx/>
                  <a:buSzTx/>
                  <a:buFontTx/>
                  <a:buNone/>
                  <a:tabLst/>
                  <a:defRPr/>
                </a:pPr>
                <a:r>
                  <a:rPr kumimoji="0" lang="fi-FI" sz="1400" b="0" i="0" u="none" strike="noStrike" kern="1200" cap="none" spc="0" normalizeH="0" baseline="0" noProof="0" dirty="0">
                    <a:ln>
                      <a:noFill/>
                    </a:ln>
                    <a:solidFill>
                      <a:srgbClr val="FFFFFF"/>
                    </a:solidFill>
                    <a:effectLst/>
                    <a:uLnTx/>
                    <a:uFillTx/>
                    <a:latin typeface="Calibri"/>
                    <a:ea typeface="+mn-ea"/>
                    <a:cs typeface="+mn-cs"/>
                  </a:rPr>
                  <a:t>Palvelu on nykyaikainen</a:t>
                </a:r>
              </a:p>
              <a:p>
                <a:pPr marL="0" marR="0" lvl="0" indent="0" algn="l" defTabSz="914377" rtl="0" eaLnBrk="1" fontAlgn="auto" latinLnBrk="0" hangingPunct="1">
                  <a:lnSpc>
                    <a:spcPct val="100000"/>
                  </a:lnSpc>
                  <a:spcBef>
                    <a:spcPts val="0"/>
                  </a:spcBef>
                  <a:spcAft>
                    <a:spcPts val="0"/>
                  </a:spcAft>
                  <a:buClrTx/>
                  <a:buSzTx/>
                  <a:buFontTx/>
                  <a:buNone/>
                  <a:tabLst/>
                  <a:defRPr/>
                </a:pPr>
                <a:endParaRPr kumimoji="0" lang="fi-FI" sz="1400" b="0" i="0" u="none" strike="noStrike" kern="1200" cap="none" spc="0" normalizeH="0" baseline="0" noProof="0" dirty="0">
                  <a:ln>
                    <a:noFill/>
                  </a:ln>
                  <a:solidFill>
                    <a:srgbClr val="FFFFFF"/>
                  </a:solidFill>
                  <a:effectLst/>
                  <a:uLnTx/>
                  <a:uFillTx/>
                  <a:latin typeface="Calibri"/>
                  <a:ea typeface="+mn-ea"/>
                  <a:cs typeface="+mn-cs"/>
                </a:endParaRPr>
              </a:p>
              <a:p>
                <a:pPr marL="0" marR="0" lvl="0" indent="0" algn="l" defTabSz="914377" rtl="0" eaLnBrk="1" fontAlgn="auto" latinLnBrk="0" hangingPunct="1">
                  <a:lnSpc>
                    <a:spcPct val="100000"/>
                  </a:lnSpc>
                  <a:spcBef>
                    <a:spcPts val="0"/>
                  </a:spcBef>
                  <a:spcAft>
                    <a:spcPts val="0"/>
                  </a:spcAft>
                  <a:buClrTx/>
                  <a:buSzTx/>
                  <a:buFontTx/>
                  <a:buNone/>
                  <a:tabLst/>
                  <a:defRPr/>
                </a:pPr>
                <a:endParaRPr kumimoji="0" lang="fi-FI" sz="1400" b="0" i="0" u="none" strike="noStrike" kern="1200" cap="none" spc="0" normalizeH="0" baseline="0" noProof="0" dirty="0">
                  <a:ln>
                    <a:noFill/>
                  </a:ln>
                  <a:solidFill>
                    <a:srgbClr val="FFFFFF"/>
                  </a:solidFill>
                  <a:effectLst/>
                  <a:uLnTx/>
                  <a:uFillTx/>
                  <a:latin typeface="Calibri"/>
                  <a:ea typeface="+mn-ea"/>
                  <a:cs typeface="+mn-cs"/>
                </a:endParaRPr>
              </a:p>
              <a:p>
                <a:pPr marL="0" marR="0" lvl="0" indent="0" algn="l" defTabSz="914377" rtl="0" eaLnBrk="1" fontAlgn="auto" latinLnBrk="0" hangingPunct="1">
                  <a:lnSpc>
                    <a:spcPct val="100000"/>
                  </a:lnSpc>
                  <a:spcBef>
                    <a:spcPts val="0"/>
                  </a:spcBef>
                  <a:spcAft>
                    <a:spcPts val="0"/>
                  </a:spcAft>
                  <a:buClrTx/>
                  <a:buSzTx/>
                  <a:buFontTx/>
                  <a:buNone/>
                  <a:tabLst/>
                  <a:defRPr/>
                </a:pPr>
                <a:r>
                  <a:rPr kumimoji="0" lang="fi-FI" sz="1400" b="0" i="0" u="none" strike="noStrike" kern="1200" cap="none" spc="0" normalizeH="0" baseline="0" noProof="0" dirty="0">
                    <a:ln>
                      <a:noFill/>
                    </a:ln>
                    <a:solidFill>
                      <a:srgbClr val="FFFFFF"/>
                    </a:solidFill>
                    <a:effectLst/>
                    <a:uLnTx/>
                    <a:uFillTx/>
                    <a:latin typeface="Calibri"/>
                    <a:ea typeface="+mn-ea"/>
                    <a:cs typeface="+mn-cs"/>
                  </a:rPr>
                  <a:t>Palvelua on helppo käyttää</a:t>
                </a:r>
              </a:p>
            </p:txBody>
          </p:sp>
          <p:sp>
            <p:nvSpPr>
              <p:cNvPr id="5" name="Tekstiruutu 4">
                <a:extLst>
                  <a:ext uri="{FF2B5EF4-FFF2-40B4-BE49-F238E27FC236}">
                    <a16:creationId xmlns:a16="http://schemas.microsoft.com/office/drawing/2014/main" id="{C3E2CE87-14B2-98FD-6DC8-1EDEE8EEA1DC}"/>
                  </a:ext>
                </a:extLst>
              </p:cNvPr>
              <p:cNvSpPr txBox="1"/>
              <p:nvPr/>
            </p:nvSpPr>
            <p:spPr>
              <a:xfrm>
                <a:off x="8858774" y="1538794"/>
                <a:ext cx="2077941" cy="307777"/>
              </a:xfrm>
              <a:prstGeom prst="rect">
                <a:avLst/>
              </a:prstGeom>
              <a:noFill/>
            </p:spPr>
            <p:txBody>
              <a:bodyPr wrap="none" rtlCol="0">
                <a:spAutoFit/>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kumimoji="0" lang="fi-FI" sz="1400" b="0" i="0" u="none" strike="noStrike" kern="1200" cap="none" spc="0" normalizeH="0" baseline="0" noProof="0" dirty="0">
                    <a:ln>
                      <a:noFill/>
                    </a:ln>
                    <a:solidFill>
                      <a:srgbClr val="FFFFFF"/>
                    </a:solidFill>
                    <a:effectLst/>
                    <a:uLnTx/>
                    <a:uFillTx/>
                    <a:latin typeface="Calibri"/>
                    <a:ea typeface="+mn-ea"/>
                    <a:cs typeface="+mn-cs"/>
                  </a:rPr>
                  <a:t>Kansalaiset | Sidosryhmät</a:t>
                </a:r>
              </a:p>
            </p:txBody>
          </p:sp>
          <p:sp>
            <p:nvSpPr>
              <p:cNvPr id="6" name="Suorakulmio 5">
                <a:extLst>
                  <a:ext uri="{FF2B5EF4-FFF2-40B4-BE49-F238E27FC236}">
                    <a16:creationId xmlns:a16="http://schemas.microsoft.com/office/drawing/2014/main" id="{A9DBCFB9-BC52-54F3-98B5-7ABF6C6DB0D7}"/>
                  </a:ext>
                </a:extLst>
              </p:cNvPr>
              <p:cNvSpPr/>
              <p:nvPr/>
            </p:nvSpPr>
            <p:spPr>
              <a:xfrm>
                <a:off x="9114641" y="2069438"/>
                <a:ext cx="511728" cy="511728"/>
              </a:xfrm>
              <a:prstGeom prst="rect">
                <a:avLst/>
              </a:prstGeom>
              <a:solidFill>
                <a:srgbClr val="92D05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377" rtl="0" eaLnBrk="1" fontAlgn="auto" latinLnBrk="0" hangingPunct="1">
                  <a:lnSpc>
                    <a:spcPct val="100000"/>
                  </a:lnSpc>
                  <a:spcBef>
                    <a:spcPts val="0"/>
                  </a:spcBef>
                  <a:spcAft>
                    <a:spcPts val="0"/>
                  </a:spcAft>
                  <a:buClrTx/>
                  <a:buSzTx/>
                  <a:buFontTx/>
                  <a:buNone/>
                  <a:tabLst/>
                  <a:defRPr/>
                </a:pPr>
                <a:r>
                  <a:rPr kumimoji="0" lang="fi-FI" sz="1400" b="0" i="0" u="none" strike="noStrike" kern="1200" cap="none" spc="0" normalizeH="0" baseline="0" noProof="0" dirty="0">
                    <a:ln>
                      <a:noFill/>
                    </a:ln>
                    <a:solidFill>
                      <a:srgbClr val="002E5F"/>
                    </a:solidFill>
                    <a:effectLst/>
                    <a:uLnTx/>
                    <a:uFillTx/>
                    <a:latin typeface="Calibri"/>
                    <a:ea typeface="+mn-ea"/>
                    <a:cs typeface="+mn-cs"/>
                  </a:rPr>
                  <a:t>87%</a:t>
                </a:r>
              </a:p>
            </p:txBody>
          </p:sp>
          <p:sp>
            <p:nvSpPr>
              <p:cNvPr id="7" name="Suorakulmio 6">
                <a:extLst>
                  <a:ext uri="{FF2B5EF4-FFF2-40B4-BE49-F238E27FC236}">
                    <a16:creationId xmlns:a16="http://schemas.microsoft.com/office/drawing/2014/main" id="{5E93FC77-F57B-A54E-C9E2-BA2DC70D503D}"/>
                  </a:ext>
                </a:extLst>
              </p:cNvPr>
              <p:cNvSpPr/>
              <p:nvPr/>
            </p:nvSpPr>
            <p:spPr>
              <a:xfrm>
                <a:off x="9114641" y="2748637"/>
                <a:ext cx="511728" cy="511728"/>
              </a:xfrm>
              <a:prstGeom prst="rect">
                <a:avLst/>
              </a:prstGeom>
              <a:solidFill>
                <a:srgbClr val="92D05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377" rtl="0" eaLnBrk="1" fontAlgn="auto" latinLnBrk="0" hangingPunct="1">
                  <a:lnSpc>
                    <a:spcPct val="100000"/>
                  </a:lnSpc>
                  <a:spcBef>
                    <a:spcPts val="0"/>
                  </a:spcBef>
                  <a:spcAft>
                    <a:spcPts val="0"/>
                  </a:spcAft>
                  <a:buClrTx/>
                  <a:buSzTx/>
                  <a:buFontTx/>
                  <a:buNone/>
                  <a:tabLst/>
                  <a:defRPr/>
                </a:pPr>
                <a:r>
                  <a:rPr kumimoji="0" lang="fi-FI" sz="1400" b="0" i="0" u="none" strike="noStrike" kern="1200" cap="none" spc="0" normalizeH="0" baseline="0" noProof="0" dirty="0">
                    <a:ln>
                      <a:noFill/>
                    </a:ln>
                    <a:solidFill>
                      <a:srgbClr val="002E5F"/>
                    </a:solidFill>
                    <a:effectLst/>
                    <a:uLnTx/>
                    <a:uFillTx/>
                    <a:latin typeface="Calibri"/>
                    <a:ea typeface="+mn-ea"/>
                    <a:cs typeface="+mn-cs"/>
                  </a:rPr>
                  <a:t>90%</a:t>
                </a:r>
              </a:p>
            </p:txBody>
          </p:sp>
          <p:sp>
            <p:nvSpPr>
              <p:cNvPr id="8" name="Suorakulmio 7">
                <a:extLst>
                  <a:ext uri="{FF2B5EF4-FFF2-40B4-BE49-F238E27FC236}">
                    <a16:creationId xmlns:a16="http://schemas.microsoft.com/office/drawing/2014/main" id="{720006CC-16DA-0158-F656-8D14752B7A87}"/>
                  </a:ext>
                </a:extLst>
              </p:cNvPr>
              <p:cNvSpPr/>
              <p:nvPr/>
            </p:nvSpPr>
            <p:spPr>
              <a:xfrm>
                <a:off x="9114641" y="3450711"/>
                <a:ext cx="511728" cy="511728"/>
              </a:xfrm>
              <a:prstGeom prst="rect">
                <a:avLst/>
              </a:prstGeom>
              <a:solidFill>
                <a:srgbClr val="92D05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377" rtl="0" eaLnBrk="1" fontAlgn="auto" latinLnBrk="0" hangingPunct="1">
                  <a:lnSpc>
                    <a:spcPct val="100000"/>
                  </a:lnSpc>
                  <a:spcBef>
                    <a:spcPts val="0"/>
                  </a:spcBef>
                  <a:spcAft>
                    <a:spcPts val="0"/>
                  </a:spcAft>
                  <a:buClrTx/>
                  <a:buSzTx/>
                  <a:buFontTx/>
                  <a:buNone/>
                  <a:tabLst/>
                  <a:defRPr/>
                </a:pPr>
                <a:r>
                  <a:rPr kumimoji="0" lang="fi-FI" sz="1400" b="0" i="0" u="none" strike="noStrike" kern="1200" cap="none" spc="0" normalizeH="0" baseline="0" noProof="0" dirty="0">
                    <a:ln>
                      <a:noFill/>
                    </a:ln>
                    <a:solidFill>
                      <a:srgbClr val="002E5F"/>
                    </a:solidFill>
                    <a:effectLst/>
                    <a:uLnTx/>
                    <a:uFillTx/>
                    <a:latin typeface="Calibri"/>
                    <a:ea typeface="+mn-ea"/>
                    <a:cs typeface="+mn-cs"/>
                  </a:rPr>
                  <a:t>87%</a:t>
                </a:r>
              </a:p>
            </p:txBody>
          </p:sp>
          <p:sp>
            <p:nvSpPr>
              <p:cNvPr id="9" name="Suorakulmio 8">
                <a:extLst>
                  <a:ext uri="{FF2B5EF4-FFF2-40B4-BE49-F238E27FC236}">
                    <a16:creationId xmlns:a16="http://schemas.microsoft.com/office/drawing/2014/main" id="{080DE61D-AEF1-05C8-89BE-53F69D85C89A}"/>
                  </a:ext>
                </a:extLst>
              </p:cNvPr>
              <p:cNvSpPr/>
              <p:nvPr/>
            </p:nvSpPr>
            <p:spPr>
              <a:xfrm>
                <a:off x="10122717" y="2069438"/>
                <a:ext cx="511728" cy="511728"/>
              </a:xfrm>
              <a:prstGeom prst="rect">
                <a:avLst/>
              </a:prstGeom>
              <a:solidFill>
                <a:srgbClr val="92D05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377" rtl="0" eaLnBrk="1" fontAlgn="auto" latinLnBrk="0" hangingPunct="1">
                  <a:lnSpc>
                    <a:spcPct val="100000"/>
                  </a:lnSpc>
                  <a:spcBef>
                    <a:spcPts val="0"/>
                  </a:spcBef>
                  <a:spcAft>
                    <a:spcPts val="0"/>
                  </a:spcAft>
                  <a:buClrTx/>
                  <a:buSzTx/>
                  <a:buFontTx/>
                  <a:buNone/>
                  <a:tabLst/>
                  <a:defRPr/>
                </a:pPr>
                <a:r>
                  <a:rPr kumimoji="0" lang="fi-FI" sz="1400" b="0" i="0" u="none" strike="noStrike" kern="1200" cap="none" spc="0" normalizeH="0" baseline="0" noProof="0" dirty="0">
                    <a:ln>
                      <a:noFill/>
                    </a:ln>
                    <a:solidFill>
                      <a:srgbClr val="002E5F"/>
                    </a:solidFill>
                    <a:effectLst/>
                    <a:uLnTx/>
                    <a:uFillTx/>
                    <a:latin typeface="Calibri"/>
                    <a:ea typeface="+mn-ea"/>
                    <a:cs typeface="+mn-cs"/>
                  </a:rPr>
                  <a:t>87%</a:t>
                </a:r>
              </a:p>
            </p:txBody>
          </p:sp>
          <p:sp>
            <p:nvSpPr>
              <p:cNvPr id="10" name="Suorakulmio 9">
                <a:extLst>
                  <a:ext uri="{FF2B5EF4-FFF2-40B4-BE49-F238E27FC236}">
                    <a16:creationId xmlns:a16="http://schemas.microsoft.com/office/drawing/2014/main" id="{F6939F07-9D2C-EDD0-8C1B-C07194400C0B}"/>
                  </a:ext>
                </a:extLst>
              </p:cNvPr>
              <p:cNvSpPr/>
              <p:nvPr/>
            </p:nvSpPr>
            <p:spPr>
              <a:xfrm>
                <a:off x="10122717" y="2748637"/>
                <a:ext cx="511728" cy="511728"/>
              </a:xfrm>
              <a:prstGeom prst="rect">
                <a:avLst/>
              </a:prstGeom>
              <a:solidFill>
                <a:srgbClr val="92D05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377" rtl="0" eaLnBrk="1" fontAlgn="auto" latinLnBrk="0" hangingPunct="1">
                  <a:lnSpc>
                    <a:spcPct val="100000"/>
                  </a:lnSpc>
                  <a:spcBef>
                    <a:spcPts val="0"/>
                  </a:spcBef>
                  <a:spcAft>
                    <a:spcPts val="0"/>
                  </a:spcAft>
                  <a:buClrTx/>
                  <a:buSzTx/>
                  <a:buFontTx/>
                  <a:buNone/>
                  <a:tabLst/>
                  <a:defRPr/>
                </a:pPr>
                <a:r>
                  <a:rPr kumimoji="0" lang="fi-FI" sz="1400" b="0" i="0" u="none" strike="noStrike" kern="1200" cap="none" spc="0" normalizeH="0" baseline="0" noProof="0" dirty="0">
                    <a:ln>
                      <a:noFill/>
                    </a:ln>
                    <a:solidFill>
                      <a:srgbClr val="002E5F"/>
                    </a:solidFill>
                    <a:effectLst/>
                    <a:uLnTx/>
                    <a:uFillTx/>
                    <a:latin typeface="Calibri"/>
                    <a:ea typeface="+mn-ea"/>
                    <a:cs typeface="+mn-cs"/>
                  </a:rPr>
                  <a:t>89%</a:t>
                </a:r>
              </a:p>
            </p:txBody>
          </p:sp>
          <p:sp>
            <p:nvSpPr>
              <p:cNvPr id="11" name="Suorakulmio 10">
                <a:extLst>
                  <a:ext uri="{FF2B5EF4-FFF2-40B4-BE49-F238E27FC236}">
                    <a16:creationId xmlns:a16="http://schemas.microsoft.com/office/drawing/2014/main" id="{3172BAE7-EEA4-C0B3-1A2A-F3EE9A2DA198}"/>
                  </a:ext>
                </a:extLst>
              </p:cNvPr>
              <p:cNvSpPr/>
              <p:nvPr/>
            </p:nvSpPr>
            <p:spPr>
              <a:xfrm>
                <a:off x="10122717" y="3450711"/>
                <a:ext cx="511728" cy="511728"/>
              </a:xfrm>
              <a:prstGeom prst="rect">
                <a:avLst/>
              </a:prstGeom>
              <a:solidFill>
                <a:srgbClr val="92D05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377" rtl="0" eaLnBrk="1" fontAlgn="auto" latinLnBrk="0" hangingPunct="1">
                  <a:lnSpc>
                    <a:spcPct val="100000"/>
                  </a:lnSpc>
                  <a:spcBef>
                    <a:spcPts val="0"/>
                  </a:spcBef>
                  <a:spcAft>
                    <a:spcPts val="0"/>
                  </a:spcAft>
                  <a:buClrTx/>
                  <a:buSzTx/>
                  <a:buFontTx/>
                  <a:buNone/>
                  <a:tabLst/>
                  <a:defRPr/>
                </a:pPr>
                <a:r>
                  <a:rPr kumimoji="0" lang="fi-FI" sz="1400" b="0" i="0" u="none" strike="noStrike" kern="1200" cap="none" spc="0" normalizeH="0" baseline="0" noProof="0" dirty="0">
                    <a:ln>
                      <a:noFill/>
                    </a:ln>
                    <a:solidFill>
                      <a:srgbClr val="002E5F"/>
                    </a:solidFill>
                    <a:effectLst/>
                    <a:uLnTx/>
                    <a:uFillTx/>
                    <a:latin typeface="Calibri"/>
                    <a:ea typeface="+mn-ea"/>
                    <a:cs typeface="+mn-cs"/>
                  </a:rPr>
                  <a:t>79%</a:t>
                </a:r>
              </a:p>
            </p:txBody>
          </p:sp>
        </p:grpSp>
        <p:sp>
          <p:nvSpPr>
            <p:cNvPr id="15" name="Tekstiruutu 14">
              <a:extLst>
                <a:ext uri="{FF2B5EF4-FFF2-40B4-BE49-F238E27FC236}">
                  <a16:creationId xmlns:a16="http://schemas.microsoft.com/office/drawing/2014/main" id="{F14D36EF-10F6-B50C-DA0D-8DF2DB9E761A}"/>
                </a:ext>
              </a:extLst>
            </p:cNvPr>
            <p:cNvSpPr txBox="1"/>
            <p:nvPr/>
          </p:nvSpPr>
          <p:spPr>
            <a:xfrm>
              <a:off x="9433581" y="4022414"/>
              <a:ext cx="1951175" cy="430887"/>
            </a:xfrm>
            <a:prstGeom prst="rect">
              <a:avLst/>
            </a:prstGeom>
            <a:noFill/>
          </p:spPr>
          <p:txBody>
            <a:bodyPr wrap="none" rtlCol="0">
              <a:spAutoFit/>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kumimoji="0" lang="fi-FI" sz="1100" b="0" i="0" u="none" strike="noStrike" kern="1200" cap="none" spc="0" normalizeH="0" baseline="0" noProof="0" dirty="0">
                  <a:ln>
                    <a:noFill/>
                  </a:ln>
                  <a:solidFill>
                    <a:srgbClr val="FFFFFF"/>
                  </a:solidFill>
                  <a:effectLst/>
                  <a:uLnTx/>
                  <a:uFillTx/>
                  <a:latin typeface="Calibri"/>
                  <a:ea typeface="+mn-ea"/>
                  <a:cs typeface="+mn-cs"/>
                </a:rPr>
                <a:t>*Kansalaisia 2098 kpl ja</a:t>
              </a:r>
            </a:p>
            <a:p>
              <a:pPr marL="0" marR="0" lvl="0" indent="0" algn="l" defTabSz="914377" rtl="0" eaLnBrk="1" fontAlgn="auto" latinLnBrk="0" hangingPunct="1">
                <a:lnSpc>
                  <a:spcPct val="100000"/>
                </a:lnSpc>
                <a:spcBef>
                  <a:spcPts val="0"/>
                </a:spcBef>
                <a:spcAft>
                  <a:spcPts val="0"/>
                </a:spcAft>
                <a:buClrTx/>
                <a:buSzTx/>
                <a:buFontTx/>
                <a:buNone/>
                <a:tabLst/>
                <a:defRPr/>
              </a:pPr>
              <a:r>
                <a:rPr kumimoji="0" lang="fi-FI" sz="1100" b="0" i="0" u="none" strike="noStrike" kern="1200" cap="none" spc="0" normalizeH="0" baseline="0" noProof="0" dirty="0">
                  <a:ln>
                    <a:noFill/>
                  </a:ln>
                  <a:solidFill>
                    <a:srgbClr val="FFFFFF"/>
                  </a:solidFill>
                  <a:effectLst/>
                  <a:uLnTx/>
                  <a:uFillTx/>
                  <a:latin typeface="Calibri"/>
                  <a:ea typeface="+mn-ea"/>
                  <a:cs typeface="+mn-cs"/>
                </a:rPr>
                <a:t>sidosryhmien edustajia 878 kpl</a:t>
              </a:r>
            </a:p>
          </p:txBody>
        </p:sp>
      </p:grpSp>
      <p:sp>
        <p:nvSpPr>
          <p:cNvPr id="16" name="Tekstiruutu 15">
            <a:extLst>
              <a:ext uri="{FF2B5EF4-FFF2-40B4-BE49-F238E27FC236}">
                <a16:creationId xmlns:a16="http://schemas.microsoft.com/office/drawing/2014/main" id="{42D3BFFB-B3D1-17B2-3B65-289E92D50C74}"/>
              </a:ext>
            </a:extLst>
          </p:cNvPr>
          <p:cNvSpPr txBox="1"/>
          <p:nvPr/>
        </p:nvSpPr>
        <p:spPr>
          <a:xfrm>
            <a:off x="693648" y="722780"/>
            <a:ext cx="4255853" cy="338554"/>
          </a:xfrm>
          <a:prstGeom prst="rect">
            <a:avLst/>
          </a:prstGeom>
          <a:noFill/>
        </p:spPr>
        <p:txBody>
          <a:bodyPr wrap="square" rtlCol="0">
            <a:spAutoFit/>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kumimoji="0" lang="fi-FI" sz="1600" b="0" i="0" u="none" strike="noStrike" kern="1200" cap="none" spc="0" normalizeH="0" baseline="0" noProof="0" dirty="0">
                <a:ln>
                  <a:noFill/>
                </a:ln>
                <a:solidFill>
                  <a:srgbClr val="FFFFFF"/>
                </a:solidFill>
                <a:effectLst/>
                <a:uLnTx/>
                <a:uFillTx/>
                <a:latin typeface="Calibri"/>
                <a:ea typeface="+mn-ea"/>
                <a:cs typeface="+mn-cs"/>
              </a:rPr>
              <a:t>Suomi.fi-palveluiden asiakasyhteistyöryhmät</a:t>
            </a:r>
            <a:endParaRPr kumimoji="0" lang="fi-FI" sz="1800" b="0" i="0" u="none" strike="noStrike" kern="1200" cap="none" spc="0" normalizeH="0" baseline="0" noProof="0" dirty="0">
              <a:ln>
                <a:noFill/>
              </a:ln>
              <a:solidFill>
                <a:srgbClr val="FFFFFF"/>
              </a:solidFill>
              <a:effectLst/>
              <a:uLnTx/>
              <a:uFillTx/>
              <a:latin typeface="Calibri"/>
              <a:ea typeface="+mn-ea"/>
              <a:cs typeface="+mn-cs"/>
            </a:endParaRPr>
          </a:p>
        </p:txBody>
      </p:sp>
      <p:grpSp>
        <p:nvGrpSpPr>
          <p:cNvPr id="52" name="Ryhmä 51">
            <a:extLst>
              <a:ext uri="{FF2B5EF4-FFF2-40B4-BE49-F238E27FC236}">
                <a16:creationId xmlns:a16="http://schemas.microsoft.com/office/drawing/2014/main" id="{0F68BA6B-3973-B7A0-ACD7-2BE8FA4DBDDD}"/>
              </a:ext>
            </a:extLst>
          </p:cNvPr>
          <p:cNvGrpSpPr/>
          <p:nvPr/>
        </p:nvGrpSpPr>
        <p:grpSpPr>
          <a:xfrm>
            <a:off x="7336872" y="4476342"/>
            <a:ext cx="3908580" cy="913625"/>
            <a:chOff x="7336872" y="5097128"/>
            <a:chExt cx="3908580" cy="913625"/>
          </a:xfrm>
        </p:grpSpPr>
        <p:sp>
          <p:nvSpPr>
            <p:cNvPr id="25" name="Suorakulmio 24">
              <a:extLst>
                <a:ext uri="{FF2B5EF4-FFF2-40B4-BE49-F238E27FC236}">
                  <a16:creationId xmlns:a16="http://schemas.microsoft.com/office/drawing/2014/main" id="{BAB7BE42-C985-2DCC-9043-062A703148B4}"/>
                </a:ext>
              </a:extLst>
            </p:cNvPr>
            <p:cNvSpPr/>
            <p:nvPr/>
          </p:nvSpPr>
          <p:spPr>
            <a:xfrm>
              <a:off x="9688829" y="5499025"/>
              <a:ext cx="511728" cy="511728"/>
            </a:xfrm>
            <a:prstGeom prst="rect">
              <a:avLst/>
            </a:prstGeom>
            <a:solidFill>
              <a:srgbClr val="92D05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377" rtl="0" eaLnBrk="1" fontAlgn="auto" latinLnBrk="0" hangingPunct="1">
                <a:lnSpc>
                  <a:spcPct val="100000"/>
                </a:lnSpc>
                <a:spcBef>
                  <a:spcPts val="0"/>
                </a:spcBef>
                <a:spcAft>
                  <a:spcPts val="0"/>
                </a:spcAft>
                <a:buClrTx/>
                <a:buSzTx/>
                <a:buFontTx/>
                <a:buNone/>
                <a:tabLst/>
                <a:defRPr/>
              </a:pPr>
              <a:r>
                <a:rPr kumimoji="0" lang="fi-FI" sz="1400" b="0" i="0" u="none" strike="noStrike" kern="1200" cap="none" spc="0" normalizeH="0" baseline="0" noProof="0" dirty="0">
                  <a:ln>
                    <a:noFill/>
                  </a:ln>
                  <a:solidFill>
                    <a:srgbClr val="002E5F"/>
                  </a:solidFill>
                  <a:effectLst/>
                  <a:uLnTx/>
                  <a:uFillTx/>
                  <a:latin typeface="Calibri"/>
                  <a:ea typeface="+mn-ea"/>
                  <a:cs typeface="+mn-cs"/>
                </a:rPr>
                <a:t>84%</a:t>
              </a:r>
            </a:p>
          </p:txBody>
        </p:sp>
        <p:sp>
          <p:nvSpPr>
            <p:cNvPr id="26" name="Tekstiruutu 25">
              <a:extLst>
                <a:ext uri="{FF2B5EF4-FFF2-40B4-BE49-F238E27FC236}">
                  <a16:creationId xmlns:a16="http://schemas.microsoft.com/office/drawing/2014/main" id="{42384B79-C4D0-6D5D-BB9E-CE9E2EF46ACE}"/>
                </a:ext>
              </a:extLst>
            </p:cNvPr>
            <p:cNvSpPr txBox="1"/>
            <p:nvPr/>
          </p:nvSpPr>
          <p:spPr>
            <a:xfrm>
              <a:off x="9451756" y="5097128"/>
              <a:ext cx="1793696" cy="307777"/>
            </a:xfrm>
            <a:prstGeom prst="rect">
              <a:avLst/>
            </a:prstGeom>
            <a:noFill/>
          </p:spPr>
          <p:txBody>
            <a:bodyPr wrap="none" rtlCol="0">
              <a:spAutoFit/>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kumimoji="0" lang="fi-FI" sz="1400" b="0" i="0" u="none" strike="noStrike" kern="1200" cap="none" spc="0" normalizeH="0" baseline="0" noProof="0" dirty="0">
                  <a:ln>
                    <a:noFill/>
                  </a:ln>
                  <a:solidFill>
                    <a:srgbClr val="FFFFFF"/>
                  </a:solidFill>
                  <a:effectLst/>
                  <a:uLnTx/>
                  <a:uFillTx/>
                  <a:latin typeface="Calibri"/>
                  <a:ea typeface="+mn-ea"/>
                  <a:cs typeface="+mn-cs"/>
                </a:rPr>
                <a:t>Kansalaiset | Yritykset</a:t>
              </a:r>
            </a:p>
          </p:txBody>
        </p:sp>
        <p:sp>
          <p:nvSpPr>
            <p:cNvPr id="28" name="Tekstiruutu 27">
              <a:extLst>
                <a:ext uri="{FF2B5EF4-FFF2-40B4-BE49-F238E27FC236}">
                  <a16:creationId xmlns:a16="http://schemas.microsoft.com/office/drawing/2014/main" id="{29223FF6-899E-3A8B-0BD8-4420AAE67C3C}"/>
                </a:ext>
              </a:extLst>
            </p:cNvPr>
            <p:cNvSpPr txBox="1"/>
            <p:nvPr/>
          </p:nvSpPr>
          <p:spPr>
            <a:xfrm>
              <a:off x="7336872" y="5625205"/>
              <a:ext cx="2380376" cy="307777"/>
            </a:xfrm>
            <a:prstGeom prst="rect">
              <a:avLst/>
            </a:prstGeom>
            <a:noFill/>
          </p:spPr>
          <p:txBody>
            <a:bodyPr wrap="square">
              <a:spAutoFit/>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kumimoji="0" lang="fi-FI" sz="1400" b="0" i="0" u="none" strike="noStrike" kern="1200" cap="none" spc="0" normalizeH="0" baseline="0" noProof="0" dirty="0">
                  <a:ln>
                    <a:noFill/>
                  </a:ln>
                  <a:solidFill>
                    <a:srgbClr val="FFFFFF"/>
                  </a:solidFill>
                  <a:effectLst/>
                  <a:uLnTx/>
                  <a:uFillTx/>
                  <a:latin typeface="Calibri"/>
                  <a:ea typeface="+mn-ea"/>
                  <a:cs typeface="+mn-cs"/>
                </a:rPr>
                <a:t>Suomi.fi tunnettuus 2021</a:t>
              </a:r>
            </a:p>
          </p:txBody>
        </p:sp>
        <p:sp>
          <p:nvSpPr>
            <p:cNvPr id="29" name="Suorakulmio 28">
              <a:extLst>
                <a:ext uri="{FF2B5EF4-FFF2-40B4-BE49-F238E27FC236}">
                  <a16:creationId xmlns:a16="http://schemas.microsoft.com/office/drawing/2014/main" id="{D22DF006-C7CE-7A6D-FC90-7603BF8F6AE4}"/>
                </a:ext>
              </a:extLst>
            </p:cNvPr>
            <p:cNvSpPr/>
            <p:nvPr/>
          </p:nvSpPr>
          <p:spPr>
            <a:xfrm>
              <a:off x="10707310" y="5499025"/>
              <a:ext cx="511728" cy="511728"/>
            </a:xfrm>
            <a:prstGeom prst="rect">
              <a:avLst/>
            </a:prstGeom>
            <a:solidFill>
              <a:srgbClr val="92D05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377" rtl="0" eaLnBrk="1" fontAlgn="auto" latinLnBrk="0" hangingPunct="1">
                <a:lnSpc>
                  <a:spcPct val="100000"/>
                </a:lnSpc>
                <a:spcBef>
                  <a:spcPts val="0"/>
                </a:spcBef>
                <a:spcAft>
                  <a:spcPts val="0"/>
                </a:spcAft>
                <a:buClrTx/>
                <a:buSzTx/>
                <a:buFontTx/>
                <a:buNone/>
                <a:tabLst/>
                <a:defRPr/>
              </a:pPr>
              <a:r>
                <a:rPr kumimoji="0" lang="fi-FI" sz="1400" b="0" i="0" u="none" strike="noStrike" kern="1200" cap="none" spc="0" normalizeH="0" baseline="0" noProof="0" dirty="0">
                  <a:ln>
                    <a:noFill/>
                  </a:ln>
                  <a:solidFill>
                    <a:srgbClr val="002E5F"/>
                  </a:solidFill>
                  <a:effectLst/>
                  <a:uLnTx/>
                  <a:uFillTx/>
                  <a:latin typeface="Calibri"/>
                  <a:ea typeface="+mn-ea"/>
                  <a:cs typeface="+mn-cs"/>
                </a:rPr>
                <a:t>78%</a:t>
              </a:r>
            </a:p>
          </p:txBody>
        </p:sp>
      </p:grpSp>
      <p:sp>
        <p:nvSpPr>
          <p:cNvPr id="35" name="Suorakulmio 34">
            <a:extLst>
              <a:ext uri="{FF2B5EF4-FFF2-40B4-BE49-F238E27FC236}">
                <a16:creationId xmlns:a16="http://schemas.microsoft.com/office/drawing/2014/main" id="{446446EF-E737-268E-A19D-3AE1EE0A3453}"/>
              </a:ext>
            </a:extLst>
          </p:cNvPr>
          <p:cNvSpPr/>
          <p:nvPr/>
        </p:nvSpPr>
        <p:spPr>
          <a:xfrm>
            <a:off x="743588" y="1187817"/>
            <a:ext cx="2894202" cy="780177"/>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377" rtl="0" eaLnBrk="1" fontAlgn="auto" latinLnBrk="0" hangingPunct="1">
              <a:lnSpc>
                <a:spcPct val="100000"/>
              </a:lnSpc>
              <a:spcBef>
                <a:spcPts val="0"/>
              </a:spcBef>
              <a:spcAft>
                <a:spcPts val="0"/>
              </a:spcAft>
              <a:buClrTx/>
              <a:buSzTx/>
              <a:buFontTx/>
              <a:buNone/>
              <a:tabLst/>
              <a:defRPr/>
            </a:pPr>
            <a:r>
              <a:rPr kumimoji="0" lang="fi-FI" sz="1200" b="1" i="0" u="none" strike="noStrike" kern="1200" cap="none" spc="0" normalizeH="0" baseline="0" noProof="0" dirty="0">
                <a:ln>
                  <a:noFill/>
                </a:ln>
                <a:solidFill>
                  <a:srgbClr val="002E5F"/>
                </a:solidFill>
                <a:effectLst/>
                <a:uLnTx/>
                <a:uFillTx/>
                <a:latin typeface="Calibri"/>
                <a:ea typeface="+mn-ea"/>
                <a:cs typeface="+mn-cs"/>
              </a:rPr>
              <a:t>Johdon asiakasryhmä</a:t>
            </a:r>
          </a:p>
          <a:p>
            <a:pPr marL="0" marR="0" lvl="0" indent="0" algn="ctr" defTabSz="914377" rtl="0" eaLnBrk="1" fontAlgn="auto" latinLnBrk="0" hangingPunct="1">
              <a:lnSpc>
                <a:spcPct val="100000"/>
              </a:lnSpc>
              <a:spcBef>
                <a:spcPts val="0"/>
              </a:spcBef>
              <a:spcAft>
                <a:spcPts val="0"/>
              </a:spcAft>
              <a:buClrTx/>
              <a:buSzTx/>
              <a:buFontTx/>
              <a:buNone/>
              <a:tabLst/>
              <a:defRPr/>
            </a:pPr>
            <a:r>
              <a:rPr kumimoji="0" lang="fi-FI" sz="1200" b="0" i="0" u="none" strike="noStrike" kern="1200" cap="none" spc="0" normalizeH="0" baseline="0" noProof="0" dirty="0">
                <a:ln>
                  <a:noFill/>
                </a:ln>
                <a:solidFill>
                  <a:srgbClr val="002E5F"/>
                </a:solidFill>
                <a:effectLst/>
                <a:uLnTx/>
                <a:uFillTx/>
                <a:latin typeface="Calibri"/>
                <a:ea typeface="+mn-ea"/>
                <a:cs typeface="+mn-cs"/>
              </a:rPr>
              <a:t>5 organisaatiota</a:t>
            </a:r>
          </a:p>
          <a:p>
            <a:pPr marL="0" marR="0" lvl="0" indent="0" algn="ctr" defTabSz="914377" rtl="0" eaLnBrk="1" fontAlgn="auto" latinLnBrk="0" hangingPunct="1">
              <a:lnSpc>
                <a:spcPct val="100000"/>
              </a:lnSpc>
              <a:spcBef>
                <a:spcPts val="0"/>
              </a:spcBef>
              <a:spcAft>
                <a:spcPts val="0"/>
              </a:spcAft>
              <a:buClrTx/>
              <a:buSzTx/>
              <a:buFontTx/>
              <a:buNone/>
              <a:tabLst/>
              <a:defRPr/>
            </a:pPr>
            <a:r>
              <a:rPr kumimoji="0" lang="fi-FI" sz="1200" b="0" i="0" u="none" strike="noStrike" kern="1200" cap="none" spc="0" normalizeH="0" baseline="0" noProof="0" dirty="0">
                <a:ln>
                  <a:noFill/>
                </a:ln>
                <a:solidFill>
                  <a:srgbClr val="002E5F"/>
                </a:solidFill>
                <a:effectLst/>
                <a:uLnTx/>
                <a:uFillTx/>
                <a:latin typeface="Calibri"/>
                <a:ea typeface="+mn-ea"/>
                <a:cs typeface="+mn-cs"/>
              </a:rPr>
              <a:t>Kokoontuu 10 kertaa vuodessa</a:t>
            </a:r>
          </a:p>
        </p:txBody>
      </p:sp>
      <p:sp>
        <p:nvSpPr>
          <p:cNvPr id="36" name="Suorakulmio 35">
            <a:extLst>
              <a:ext uri="{FF2B5EF4-FFF2-40B4-BE49-F238E27FC236}">
                <a16:creationId xmlns:a16="http://schemas.microsoft.com/office/drawing/2014/main" id="{022635FF-426A-C6CD-9E2A-29CBBE85EFD3}"/>
              </a:ext>
            </a:extLst>
          </p:cNvPr>
          <p:cNvSpPr/>
          <p:nvPr/>
        </p:nvSpPr>
        <p:spPr>
          <a:xfrm>
            <a:off x="3813961" y="1209565"/>
            <a:ext cx="2894202" cy="780177"/>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377" rtl="0" eaLnBrk="1" fontAlgn="auto" latinLnBrk="0" hangingPunct="1">
              <a:lnSpc>
                <a:spcPct val="100000"/>
              </a:lnSpc>
              <a:spcBef>
                <a:spcPts val="0"/>
              </a:spcBef>
              <a:spcAft>
                <a:spcPts val="0"/>
              </a:spcAft>
              <a:buClrTx/>
              <a:buSzTx/>
              <a:buFontTx/>
              <a:buNone/>
              <a:tabLst/>
              <a:defRPr/>
            </a:pPr>
            <a:r>
              <a:rPr kumimoji="0" lang="fi-FI" sz="1200" b="1" i="0" u="none" strike="noStrike" kern="1200" cap="none" spc="0" normalizeH="0" baseline="0" noProof="0" dirty="0">
                <a:ln>
                  <a:noFill/>
                </a:ln>
                <a:solidFill>
                  <a:srgbClr val="002E5F"/>
                </a:solidFill>
                <a:effectLst/>
                <a:uLnTx/>
                <a:uFillTx/>
                <a:latin typeface="Calibri"/>
                <a:ea typeface="+mn-ea"/>
                <a:cs typeface="+mn-cs"/>
              </a:rPr>
              <a:t>Kuntien käyttäjäryhmä</a:t>
            </a:r>
          </a:p>
          <a:p>
            <a:pPr marL="0" marR="0" lvl="0" indent="0" algn="ctr" defTabSz="914377" rtl="0" eaLnBrk="1" fontAlgn="auto" latinLnBrk="0" hangingPunct="1">
              <a:lnSpc>
                <a:spcPct val="100000"/>
              </a:lnSpc>
              <a:spcBef>
                <a:spcPts val="0"/>
              </a:spcBef>
              <a:spcAft>
                <a:spcPts val="0"/>
              </a:spcAft>
              <a:buClrTx/>
              <a:buSzTx/>
              <a:buFontTx/>
              <a:buNone/>
              <a:tabLst/>
              <a:defRPr/>
            </a:pPr>
            <a:r>
              <a:rPr kumimoji="0" lang="fi-FI" sz="1200" b="0" i="0" u="none" strike="noStrike" kern="1200" cap="none" spc="0" normalizeH="0" baseline="0" noProof="0" dirty="0">
                <a:ln>
                  <a:noFill/>
                </a:ln>
                <a:solidFill>
                  <a:srgbClr val="002E5F"/>
                </a:solidFill>
                <a:effectLst/>
                <a:uLnTx/>
                <a:uFillTx/>
                <a:latin typeface="Calibri"/>
                <a:ea typeface="+mn-ea"/>
                <a:cs typeface="+mn-cs"/>
              </a:rPr>
              <a:t>10 kuntaa</a:t>
            </a:r>
          </a:p>
          <a:p>
            <a:pPr marL="0" marR="0" lvl="0" indent="0" algn="ctr" defTabSz="914377" rtl="0" eaLnBrk="1" fontAlgn="auto" latinLnBrk="0" hangingPunct="1">
              <a:lnSpc>
                <a:spcPct val="100000"/>
              </a:lnSpc>
              <a:spcBef>
                <a:spcPts val="0"/>
              </a:spcBef>
              <a:spcAft>
                <a:spcPts val="0"/>
              </a:spcAft>
              <a:buClrTx/>
              <a:buSzTx/>
              <a:buFontTx/>
              <a:buNone/>
              <a:tabLst/>
              <a:defRPr/>
            </a:pPr>
            <a:r>
              <a:rPr kumimoji="0" lang="fi-FI" sz="1200" b="0" i="0" u="none" strike="noStrike" kern="1200" cap="none" spc="0" normalizeH="0" baseline="0" noProof="0" dirty="0">
                <a:ln>
                  <a:noFill/>
                </a:ln>
                <a:solidFill>
                  <a:srgbClr val="002E5F"/>
                </a:solidFill>
                <a:effectLst/>
                <a:uLnTx/>
                <a:uFillTx/>
                <a:latin typeface="Calibri"/>
                <a:ea typeface="+mn-ea"/>
                <a:cs typeface="+mn-cs"/>
              </a:rPr>
              <a:t>Kokoontuu 4 kertaa vuodessa</a:t>
            </a:r>
          </a:p>
        </p:txBody>
      </p:sp>
      <p:sp>
        <p:nvSpPr>
          <p:cNvPr id="37" name="Suorakulmio 36">
            <a:extLst>
              <a:ext uri="{FF2B5EF4-FFF2-40B4-BE49-F238E27FC236}">
                <a16:creationId xmlns:a16="http://schemas.microsoft.com/office/drawing/2014/main" id="{4977D41B-902D-A564-1C7F-8D2B34B6FBB5}"/>
              </a:ext>
            </a:extLst>
          </p:cNvPr>
          <p:cNvSpPr/>
          <p:nvPr/>
        </p:nvSpPr>
        <p:spPr>
          <a:xfrm>
            <a:off x="743588" y="2056296"/>
            <a:ext cx="2894202" cy="780177"/>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377" rtl="0" eaLnBrk="1" fontAlgn="auto" latinLnBrk="0" hangingPunct="1">
              <a:lnSpc>
                <a:spcPct val="100000"/>
              </a:lnSpc>
              <a:spcBef>
                <a:spcPts val="0"/>
              </a:spcBef>
              <a:spcAft>
                <a:spcPts val="0"/>
              </a:spcAft>
              <a:buClrTx/>
              <a:buSzTx/>
              <a:buFontTx/>
              <a:buNone/>
              <a:tabLst/>
              <a:defRPr/>
            </a:pPr>
            <a:r>
              <a:rPr kumimoji="0" lang="fi-FI" sz="1200" b="1" i="0" u="none" strike="noStrike" kern="1200" cap="none" spc="0" normalizeH="0" baseline="0" noProof="0" dirty="0">
                <a:ln>
                  <a:noFill/>
                </a:ln>
                <a:solidFill>
                  <a:srgbClr val="002E5F"/>
                </a:solidFill>
                <a:effectLst/>
                <a:uLnTx/>
                <a:uFillTx/>
                <a:latin typeface="Calibri"/>
                <a:ea typeface="+mn-ea"/>
                <a:cs typeface="+mn-cs"/>
              </a:rPr>
              <a:t>Valtion käyttäjäryhmä</a:t>
            </a:r>
          </a:p>
          <a:p>
            <a:pPr marL="0" marR="0" lvl="0" indent="0" algn="ctr" defTabSz="914377" rtl="0" eaLnBrk="1" fontAlgn="auto" latinLnBrk="0" hangingPunct="1">
              <a:lnSpc>
                <a:spcPct val="100000"/>
              </a:lnSpc>
              <a:spcBef>
                <a:spcPts val="0"/>
              </a:spcBef>
              <a:spcAft>
                <a:spcPts val="0"/>
              </a:spcAft>
              <a:buClrTx/>
              <a:buSzTx/>
              <a:buFontTx/>
              <a:buNone/>
              <a:tabLst/>
              <a:defRPr/>
            </a:pPr>
            <a:r>
              <a:rPr kumimoji="0" lang="fi-FI" sz="1200" b="0" i="0" u="none" strike="noStrike" kern="1200" cap="none" spc="0" normalizeH="0" baseline="0" noProof="0" dirty="0">
                <a:ln>
                  <a:noFill/>
                </a:ln>
                <a:solidFill>
                  <a:srgbClr val="002E5F"/>
                </a:solidFill>
                <a:effectLst/>
                <a:uLnTx/>
                <a:uFillTx/>
                <a:latin typeface="Calibri"/>
                <a:ea typeface="+mn-ea"/>
                <a:cs typeface="+mn-cs"/>
              </a:rPr>
              <a:t>9 organisaatiota</a:t>
            </a:r>
          </a:p>
          <a:p>
            <a:pPr marL="0" marR="0" lvl="0" indent="0" algn="ctr" defTabSz="914377" rtl="0" eaLnBrk="1" fontAlgn="auto" latinLnBrk="0" hangingPunct="1">
              <a:lnSpc>
                <a:spcPct val="100000"/>
              </a:lnSpc>
              <a:spcBef>
                <a:spcPts val="0"/>
              </a:spcBef>
              <a:spcAft>
                <a:spcPts val="0"/>
              </a:spcAft>
              <a:buClrTx/>
              <a:buSzTx/>
              <a:buFontTx/>
              <a:buNone/>
              <a:tabLst/>
              <a:defRPr/>
            </a:pPr>
            <a:r>
              <a:rPr kumimoji="0" lang="fi-FI" sz="1200" b="0" i="0" u="none" strike="noStrike" kern="1200" cap="none" spc="0" normalizeH="0" baseline="0" noProof="0" dirty="0">
                <a:ln>
                  <a:noFill/>
                </a:ln>
                <a:solidFill>
                  <a:srgbClr val="002E5F"/>
                </a:solidFill>
                <a:effectLst/>
                <a:uLnTx/>
                <a:uFillTx/>
                <a:latin typeface="Calibri"/>
                <a:ea typeface="+mn-ea"/>
                <a:cs typeface="+mn-cs"/>
              </a:rPr>
              <a:t>Kokoontuu 6 kertaa vuodessa</a:t>
            </a:r>
          </a:p>
        </p:txBody>
      </p:sp>
      <p:sp>
        <p:nvSpPr>
          <p:cNvPr id="38" name="Suorakulmio 37">
            <a:extLst>
              <a:ext uri="{FF2B5EF4-FFF2-40B4-BE49-F238E27FC236}">
                <a16:creationId xmlns:a16="http://schemas.microsoft.com/office/drawing/2014/main" id="{E1D760EA-5E37-3A3F-8547-E955EBE75990}"/>
              </a:ext>
            </a:extLst>
          </p:cNvPr>
          <p:cNvSpPr/>
          <p:nvPr/>
        </p:nvSpPr>
        <p:spPr>
          <a:xfrm>
            <a:off x="3813961" y="2078044"/>
            <a:ext cx="2894202" cy="780177"/>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377" rtl="0" eaLnBrk="1" fontAlgn="auto" latinLnBrk="0" hangingPunct="1">
              <a:lnSpc>
                <a:spcPct val="100000"/>
              </a:lnSpc>
              <a:spcBef>
                <a:spcPts val="0"/>
              </a:spcBef>
              <a:spcAft>
                <a:spcPts val="0"/>
              </a:spcAft>
              <a:buClrTx/>
              <a:buSzTx/>
              <a:buFontTx/>
              <a:buNone/>
              <a:tabLst/>
              <a:defRPr/>
            </a:pPr>
            <a:r>
              <a:rPr kumimoji="0" lang="fi-FI" sz="1200" b="1" i="0" u="none" strike="noStrike" kern="1200" cap="none" spc="0" normalizeH="0" baseline="0" noProof="0" dirty="0">
                <a:ln>
                  <a:noFill/>
                </a:ln>
                <a:solidFill>
                  <a:srgbClr val="002E5F"/>
                </a:solidFill>
                <a:effectLst/>
                <a:uLnTx/>
                <a:uFillTx/>
                <a:latin typeface="Calibri"/>
                <a:ea typeface="+mn-ea"/>
                <a:cs typeface="+mn-cs"/>
              </a:rPr>
              <a:t>Yritysten käyttäjäryhmä</a:t>
            </a:r>
          </a:p>
          <a:p>
            <a:pPr marL="0" marR="0" lvl="0" indent="0" algn="ctr" defTabSz="914377" rtl="0" eaLnBrk="1" fontAlgn="auto" latinLnBrk="0" hangingPunct="1">
              <a:lnSpc>
                <a:spcPct val="100000"/>
              </a:lnSpc>
              <a:spcBef>
                <a:spcPts val="0"/>
              </a:spcBef>
              <a:spcAft>
                <a:spcPts val="0"/>
              </a:spcAft>
              <a:buClrTx/>
              <a:buSzTx/>
              <a:buFontTx/>
              <a:buNone/>
              <a:tabLst/>
              <a:defRPr/>
            </a:pPr>
            <a:r>
              <a:rPr kumimoji="0" lang="fi-FI" sz="1200" b="0" i="0" u="none" strike="noStrike" kern="1200" cap="none" spc="0" normalizeH="0" baseline="0" noProof="0" dirty="0">
                <a:ln>
                  <a:noFill/>
                </a:ln>
                <a:solidFill>
                  <a:srgbClr val="002E5F"/>
                </a:solidFill>
                <a:effectLst/>
                <a:uLnTx/>
                <a:uFillTx/>
                <a:latin typeface="Calibri"/>
                <a:ea typeface="+mn-ea"/>
                <a:cs typeface="+mn-cs"/>
              </a:rPr>
              <a:t>21 organisaatiota</a:t>
            </a:r>
          </a:p>
          <a:p>
            <a:pPr marL="0" marR="0" lvl="0" indent="0" algn="ctr" defTabSz="914377" rtl="0" eaLnBrk="1" fontAlgn="auto" latinLnBrk="0" hangingPunct="1">
              <a:lnSpc>
                <a:spcPct val="100000"/>
              </a:lnSpc>
              <a:spcBef>
                <a:spcPts val="0"/>
              </a:spcBef>
              <a:spcAft>
                <a:spcPts val="0"/>
              </a:spcAft>
              <a:buClrTx/>
              <a:buSzTx/>
              <a:buFontTx/>
              <a:buNone/>
              <a:tabLst/>
              <a:defRPr/>
            </a:pPr>
            <a:r>
              <a:rPr kumimoji="0" lang="fi-FI" sz="1200" b="0" i="0" u="none" strike="noStrike" kern="1200" cap="none" spc="0" normalizeH="0" baseline="0" noProof="0" dirty="0">
                <a:ln>
                  <a:noFill/>
                </a:ln>
                <a:solidFill>
                  <a:srgbClr val="002E5F"/>
                </a:solidFill>
                <a:effectLst/>
                <a:uLnTx/>
                <a:uFillTx/>
                <a:latin typeface="Calibri"/>
                <a:ea typeface="+mn-ea"/>
                <a:cs typeface="+mn-cs"/>
              </a:rPr>
              <a:t>Kokoontuu 4 kertaa vuodessa</a:t>
            </a:r>
          </a:p>
        </p:txBody>
      </p:sp>
      <p:sp>
        <p:nvSpPr>
          <p:cNvPr id="39" name="Suorakulmio 38">
            <a:extLst>
              <a:ext uri="{FF2B5EF4-FFF2-40B4-BE49-F238E27FC236}">
                <a16:creationId xmlns:a16="http://schemas.microsoft.com/office/drawing/2014/main" id="{E359A808-B4BA-F914-10C1-52A577326E2F}"/>
              </a:ext>
            </a:extLst>
          </p:cNvPr>
          <p:cNvSpPr/>
          <p:nvPr/>
        </p:nvSpPr>
        <p:spPr>
          <a:xfrm>
            <a:off x="743588" y="2947299"/>
            <a:ext cx="2894202" cy="780177"/>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377" rtl="0" eaLnBrk="1" fontAlgn="auto" latinLnBrk="0" hangingPunct="1">
              <a:lnSpc>
                <a:spcPct val="100000"/>
              </a:lnSpc>
              <a:spcBef>
                <a:spcPts val="0"/>
              </a:spcBef>
              <a:spcAft>
                <a:spcPts val="0"/>
              </a:spcAft>
              <a:buClrTx/>
              <a:buSzTx/>
              <a:buFontTx/>
              <a:buNone/>
              <a:tabLst/>
              <a:defRPr/>
            </a:pPr>
            <a:r>
              <a:rPr kumimoji="0" lang="fi-FI" sz="1200" b="1" i="0" u="none" strike="noStrike" kern="1200" cap="none" spc="0" normalizeH="0" baseline="0" noProof="0" dirty="0">
                <a:ln>
                  <a:noFill/>
                </a:ln>
                <a:solidFill>
                  <a:srgbClr val="002E5F"/>
                </a:solidFill>
                <a:effectLst/>
                <a:uLnTx/>
                <a:uFillTx/>
                <a:latin typeface="Calibri"/>
                <a:ea typeface="+mn-ea"/>
                <a:cs typeface="+mn-cs"/>
              </a:rPr>
              <a:t>Hyvinvointialueiden yhteistyöryhmä</a:t>
            </a:r>
          </a:p>
          <a:p>
            <a:pPr marL="0" marR="0" lvl="0" indent="0" algn="ctr" defTabSz="914377" rtl="0" eaLnBrk="1" fontAlgn="auto" latinLnBrk="0" hangingPunct="1">
              <a:lnSpc>
                <a:spcPct val="100000"/>
              </a:lnSpc>
              <a:spcBef>
                <a:spcPts val="0"/>
              </a:spcBef>
              <a:spcAft>
                <a:spcPts val="0"/>
              </a:spcAft>
              <a:buClrTx/>
              <a:buSzTx/>
              <a:buFontTx/>
              <a:buNone/>
              <a:tabLst/>
              <a:defRPr/>
            </a:pPr>
            <a:r>
              <a:rPr kumimoji="0" lang="fi-FI" sz="1200" b="0" i="0" u="none" strike="noStrike" kern="1200" cap="none" spc="0" normalizeH="0" baseline="0" noProof="0" dirty="0">
                <a:ln>
                  <a:noFill/>
                </a:ln>
                <a:solidFill>
                  <a:srgbClr val="002E5F"/>
                </a:solidFill>
                <a:effectLst/>
                <a:uLnTx/>
                <a:uFillTx/>
                <a:latin typeface="Calibri"/>
                <a:ea typeface="+mn-ea"/>
                <a:cs typeface="+mn-cs"/>
              </a:rPr>
              <a:t>Kaikki alueet</a:t>
            </a:r>
          </a:p>
          <a:p>
            <a:pPr marL="0" marR="0" lvl="0" indent="0" algn="ctr" defTabSz="914377" rtl="0" eaLnBrk="1" fontAlgn="auto" latinLnBrk="0" hangingPunct="1">
              <a:lnSpc>
                <a:spcPct val="100000"/>
              </a:lnSpc>
              <a:spcBef>
                <a:spcPts val="0"/>
              </a:spcBef>
              <a:spcAft>
                <a:spcPts val="0"/>
              </a:spcAft>
              <a:buClrTx/>
              <a:buSzTx/>
              <a:buFontTx/>
              <a:buNone/>
              <a:tabLst/>
              <a:defRPr/>
            </a:pPr>
            <a:r>
              <a:rPr kumimoji="0" lang="fi-FI" sz="1200" b="0" i="0" u="none" strike="noStrike" kern="1200" cap="none" spc="0" normalizeH="0" baseline="0" noProof="0" dirty="0">
                <a:ln>
                  <a:noFill/>
                </a:ln>
                <a:solidFill>
                  <a:srgbClr val="002E5F"/>
                </a:solidFill>
                <a:effectLst/>
                <a:uLnTx/>
                <a:uFillTx/>
                <a:latin typeface="Calibri"/>
                <a:ea typeface="+mn-ea"/>
                <a:cs typeface="+mn-cs"/>
              </a:rPr>
              <a:t>Kokoontuu 4 kertaa vuodessa</a:t>
            </a:r>
          </a:p>
        </p:txBody>
      </p:sp>
      <p:sp>
        <p:nvSpPr>
          <p:cNvPr id="40" name="Suorakulmio 39">
            <a:extLst>
              <a:ext uri="{FF2B5EF4-FFF2-40B4-BE49-F238E27FC236}">
                <a16:creationId xmlns:a16="http://schemas.microsoft.com/office/drawing/2014/main" id="{D7CE8FD3-E6BD-3630-7D5B-C7C23778B0D8}"/>
              </a:ext>
            </a:extLst>
          </p:cNvPr>
          <p:cNvSpPr/>
          <p:nvPr/>
        </p:nvSpPr>
        <p:spPr>
          <a:xfrm>
            <a:off x="3813961" y="2946523"/>
            <a:ext cx="2894202" cy="780177"/>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377" rtl="0" eaLnBrk="1" fontAlgn="auto" latinLnBrk="0" hangingPunct="1">
              <a:lnSpc>
                <a:spcPct val="100000"/>
              </a:lnSpc>
              <a:spcBef>
                <a:spcPts val="0"/>
              </a:spcBef>
              <a:spcAft>
                <a:spcPts val="0"/>
              </a:spcAft>
              <a:buClrTx/>
              <a:buSzTx/>
              <a:buFontTx/>
              <a:buNone/>
              <a:tabLst/>
              <a:defRPr/>
            </a:pPr>
            <a:r>
              <a:rPr kumimoji="0" lang="fi-FI" sz="1200" b="1" i="0" u="none" strike="noStrike" kern="1200" cap="none" spc="0" normalizeH="0" baseline="0" noProof="0" dirty="0">
                <a:ln>
                  <a:noFill/>
                </a:ln>
                <a:solidFill>
                  <a:srgbClr val="002E5F"/>
                </a:solidFill>
                <a:effectLst/>
                <a:uLnTx/>
                <a:uFillTx/>
                <a:latin typeface="Calibri"/>
                <a:ea typeface="+mn-ea"/>
                <a:cs typeface="+mn-cs"/>
              </a:rPr>
              <a:t>Hyvinvointialueiden yhteistyöverkosto</a:t>
            </a:r>
          </a:p>
          <a:p>
            <a:pPr marL="0" marR="0" lvl="0" indent="0" algn="ctr" defTabSz="914377" rtl="0" eaLnBrk="1" fontAlgn="auto" latinLnBrk="0" hangingPunct="1">
              <a:lnSpc>
                <a:spcPct val="100000"/>
              </a:lnSpc>
              <a:spcBef>
                <a:spcPts val="0"/>
              </a:spcBef>
              <a:spcAft>
                <a:spcPts val="0"/>
              </a:spcAft>
              <a:buClrTx/>
              <a:buSzTx/>
              <a:buFontTx/>
              <a:buNone/>
              <a:tabLst/>
              <a:defRPr/>
            </a:pPr>
            <a:r>
              <a:rPr kumimoji="0" lang="fi-FI" sz="1200" b="0" i="0" u="none" strike="noStrike" kern="1200" cap="none" spc="0" normalizeH="0" baseline="0" noProof="0" dirty="0">
                <a:ln>
                  <a:noFill/>
                </a:ln>
                <a:solidFill>
                  <a:srgbClr val="002E5F"/>
                </a:solidFill>
                <a:effectLst/>
                <a:uLnTx/>
                <a:uFillTx/>
                <a:latin typeface="Calibri"/>
                <a:ea typeface="+mn-ea"/>
                <a:cs typeface="+mn-cs"/>
              </a:rPr>
              <a:t>Kaikki alueet</a:t>
            </a:r>
          </a:p>
          <a:p>
            <a:pPr marL="0" marR="0" lvl="0" indent="0" algn="ctr" defTabSz="914377" rtl="0" eaLnBrk="1" fontAlgn="auto" latinLnBrk="0" hangingPunct="1">
              <a:lnSpc>
                <a:spcPct val="100000"/>
              </a:lnSpc>
              <a:spcBef>
                <a:spcPts val="0"/>
              </a:spcBef>
              <a:spcAft>
                <a:spcPts val="0"/>
              </a:spcAft>
              <a:buClrTx/>
              <a:buSzTx/>
              <a:buFontTx/>
              <a:buNone/>
              <a:tabLst/>
              <a:defRPr/>
            </a:pPr>
            <a:r>
              <a:rPr kumimoji="0" lang="fi-FI" sz="1200" b="0" i="0" u="none" strike="noStrike" kern="1200" cap="none" spc="0" normalizeH="0" baseline="0" noProof="0" dirty="0">
                <a:ln>
                  <a:noFill/>
                </a:ln>
                <a:solidFill>
                  <a:srgbClr val="002E5F"/>
                </a:solidFill>
                <a:effectLst/>
                <a:uLnTx/>
                <a:uFillTx/>
                <a:latin typeface="Calibri"/>
                <a:ea typeface="+mn-ea"/>
                <a:cs typeface="+mn-cs"/>
              </a:rPr>
              <a:t>Kokoontuu 10 kertaa vuodessa</a:t>
            </a:r>
          </a:p>
        </p:txBody>
      </p:sp>
      <p:sp>
        <p:nvSpPr>
          <p:cNvPr id="41" name="Tekstiruutu 40">
            <a:extLst>
              <a:ext uri="{FF2B5EF4-FFF2-40B4-BE49-F238E27FC236}">
                <a16:creationId xmlns:a16="http://schemas.microsoft.com/office/drawing/2014/main" id="{D3CE17B5-3C94-EE66-97B0-6629A294AE62}"/>
              </a:ext>
            </a:extLst>
          </p:cNvPr>
          <p:cNvSpPr txBox="1"/>
          <p:nvPr/>
        </p:nvSpPr>
        <p:spPr>
          <a:xfrm>
            <a:off x="688298" y="3952435"/>
            <a:ext cx="5407702" cy="338554"/>
          </a:xfrm>
          <a:prstGeom prst="rect">
            <a:avLst/>
          </a:prstGeom>
          <a:noFill/>
        </p:spPr>
        <p:txBody>
          <a:bodyPr wrap="square" rtlCol="0">
            <a:spAutoFit/>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kumimoji="0" lang="fi-FI" sz="1600" b="0" i="0" u="none" strike="noStrike" kern="1200" cap="none" spc="0" normalizeH="0" baseline="0" noProof="0" dirty="0">
                <a:ln>
                  <a:noFill/>
                </a:ln>
                <a:solidFill>
                  <a:srgbClr val="FFFFFF"/>
                </a:solidFill>
                <a:effectLst/>
                <a:uLnTx/>
                <a:uFillTx/>
                <a:latin typeface="Calibri"/>
                <a:ea typeface="+mn-ea"/>
                <a:cs typeface="+mn-cs"/>
              </a:rPr>
              <a:t>Jatkuva asiakastyytyväisyyskysely (1.1.2023 -) asteikolla 1-5</a:t>
            </a:r>
            <a:endParaRPr kumimoji="0" lang="fi-FI" sz="1800" b="0" i="0" u="none" strike="noStrike" kern="1200" cap="none" spc="0" normalizeH="0" baseline="0" noProof="0" dirty="0">
              <a:ln>
                <a:noFill/>
              </a:ln>
              <a:solidFill>
                <a:srgbClr val="FFFFFF"/>
              </a:solidFill>
              <a:effectLst/>
              <a:uLnTx/>
              <a:uFillTx/>
              <a:latin typeface="Calibri"/>
              <a:ea typeface="+mn-ea"/>
              <a:cs typeface="+mn-cs"/>
            </a:endParaRPr>
          </a:p>
        </p:txBody>
      </p:sp>
      <p:sp>
        <p:nvSpPr>
          <p:cNvPr id="42" name="Tekstiruutu 41">
            <a:extLst>
              <a:ext uri="{FF2B5EF4-FFF2-40B4-BE49-F238E27FC236}">
                <a16:creationId xmlns:a16="http://schemas.microsoft.com/office/drawing/2014/main" id="{049A1C65-30A5-9BC3-CEAB-5750E1BEBEE8}"/>
              </a:ext>
            </a:extLst>
          </p:cNvPr>
          <p:cNvSpPr txBox="1"/>
          <p:nvPr/>
        </p:nvSpPr>
        <p:spPr>
          <a:xfrm>
            <a:off x="688298" y="4290989"/>
            <a:ext cx="5343787" cy="646331"/>
          </a:xfrm>
          <a:prstGeom prst="rect">
            <a:avLst/>
          </a:prstGeom>
          <a:noFill/>
        </p:spPr>
        <p:txBody>
          <a:bodyPr wrap="square" rtlCol="0">
            <a:spAutoFit/>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kumimoji="0" lang="fi-FI" sz="1200" b="0" i="0" u="none" strike="noStrike" kern="1200" cap="none" spc="0" normalizeH="0" baseline="0" noProof="0" dirty="0">
                <a:ln>
                  <a:noFill/>
                </a:ln>
                <a:solidFill>
                  <a:srgbClr val="FFFFFF"/>
                </a:solidFill>
                <a:effectLst/>
                <a:uLnTx/>
                <a:uFillTx/>
                <a:latin typeface="Calibri"/>
                <a:ea typeface="+mn-ea"/>
                <a:cs typeface="+mn-cs"/>
              </a:rPr>
              <a:t>Suomi.fi-Valtuudet, Viestit, Verkkopalvelu , Palvelutietovaranto,  tiedon avaaminen ja hyödyntäminen (palveluväylä, liityntäkatalogi, avoindata, yhteentoimivuusalusta) ja organisaatioasiakaspalvelu yhteensä. </a:t>
            </a:r>
          </a:p>
        </p:txBody>
      </p:sp>
      <p:grpSp>
        <p:nvGrpSpPr>
          <p:cNvPr id="51" name="Ryhmä 50">
            <a:extLst>
              <a:ext uri="{FF2B5EF4-FFF2-40B4-BE49-F238E27FC236}">
                <a16:creationId xmlns:a16="http://schemas.microsoft.com/office/drawing/2014/main" id="{DAA4E27F-C9FD-02F3-D71E-06975F2C31C2}"/>
              </a:ext>
            </a:extLst>
          </p:cNvPr>
          <p:cNvGrpSpPr/>
          <p:nvPr/>
        </p:nvGrpSpPr>
        <p:grpSpPr>
          <a:xfrm>
            <a:off x="995258" y="5211959"/>
            <a:ext cx="5173019" cy="1468546"/>
            <a:chOff x="684865" y="5044179"/>
            <a:chExt cx="5173019" cy="1468546"/>
          </a:xfrm>
        </p:grpSpPr>
        <p:sp>
          <p:nvSpPr>
            <p:cNvPr id="43" name="Tekstiruutu 42">
              <a:extLst>
                <a:ext uri="{FF2B5EF4-FFF2-40B4-BE49-F238E27FC236}">
                  <a16:creationId xmlns:a16="http://schemas.microsoft.com/office/drawing/2014/main" id="{EF757A7A-470A-A9AD-F792-12115B256DD1}"/>
                </a:ext>
              </a:extLst>
            </p:cNvPr>
            <p:cNvSpPr txBox="1"/>
            <p:nvPr/>
          </p:nvSpPr>
          <p:spPr>
            <a:xfrm>
              <a:off x="684865" y="6204948"/>
              <a:ext cx="5173019" cy="307777"/>
            </a:xfrm>
            <a:prstGeom prst="rect">
              <a:avLst/>
            </a:prstGeom>
            <a:noFill/>
          </p:spPr>
          <p:txBody>
            <a:bodyPr wrap="none" rtlCol="0">
              <a:spAutoFit/>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kumimoji="0" lang="fi-FI" sz="1400" b="0" i="0" u="none" strike="noStrike" kern="1200" cap="none" spc="0" normalizeH="0" baseline="0" noProof="0" dirty="0">
                  <a:ln>
                    <a:noFill/>
                  </a:ln>
                  <a:solidFill>
                    <a:srgbClr val="FFFFFF"/>
                  </a:solidFill>
                  <a:effectLst/>
                  <a:uLnTx/>
                  <a:uFillTx/>
                  <a:latin typeface="Calibri"/>
                  <a:ea typeface="+mn-ea"/>
                  <a:cs typeface="+mn-cs"/>
                </a:rPr>
                <a:t>Kansalaiset   Yritykset       Kunnat         Valtio     Sote-sektori      Muut</a:t>
              </a:r>
            </a:p>
          </p:txBody>
        </p:sp>
        <p:sp>
          <p:nvSpPr>
            <p:cNvPr id="44" name="Suorakulmio 43">
              <a:extLst>
                <a:ext uri="{FF2B5EF4-FFF2-40B4-BE49-F238E27FC236}">
                  <a16:creationId xmlns:a16="http://schemas.microsoft.com/office/drawing/2014/main" id="{BE595FB3-CE49-D08F-1B88-076EBA354A4B}"/>
                </a:ext>
              </a:extLst>
            </p:cNvPr>
            <p:cNvSpPr/>
            <p:nvPr/>
          </p:nvSpPr>
          <p:spPr>
            <a:xfrm>
              <a:off x="1776267" y="5044179"/>
              <a:ext cx="427839" cy="1179942"/>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377"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srgbClr val="FFFFFF"/>
                  </a:solidFill>
                  <a:effectLst/>
                  <a:uLnTx/>
                  <a:uFillTx/>
                  <a:latin typeface="Calibri"/>
                  <a:ea typeface="+mn-ea"/>
                  <a:cs typeface="+mn-cs"/>
                </a:rPr>
                <a:t>4.2</a:t>
              </a:r>
            </a:p>
          </p:txBody>
        </p:sp>
        <p:sp>
          <p:nvSpPr>
            <p:cNvPr id="45" name="Suorakulmio 44">
              <a:extLst>
                <a:ext uri="{FF2B5EF4-FFF2-40B4-BE49-F238E27FC236}">
                  <a16:creationId xmlns:a16="http://schemas.microsoft.com/office/drawing/2014/main" id="{C5BA05CC-5F3C-DAE5-896C-A1485F510464}"/>
                </a:ext>
              </a:extLst>
            </p:cNvPr>
            <p:cNvSpPr/>
            <p:nvPr/>
          </p:nvSpPr>
          <p:spPr>
            <a:xfrm>
              <a:off x="4326945" y="5116301"/>
              <a:ext cx="427839" cy="1107820"/>
            </a:xfrm>
            <a:prstGeom prst="rect">
              <a:avLst/>
            </a:prstGeom>
            <a:solidFill>
              <a:schemeClr val="accent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377"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srgbClr val="FFFFFF"/>
                  </a:solidFill>
                  <a:effectLst/>
                  <a:uLnTx/>
                  <a:uFillTx/>
                  <a:latin typeface="Calibri"/>
                  <a:ea typeface="+mn-ea"/>
                  <a:cs typeface="+mn-cs"/>
                </a:rPr>
                <a:t>3.8</a:t>
              </a:r>
            </a:p>
          </p:txBody>
        </p:sp>
        <p:sp>
          <p:nvSpPr>
            <p:cNvPr id="46" name="Suorakulmio 45">
              <a:extLst>
                <a:ext uri="{FF2B5EF4-FFF2-40B4-BE49-F238E27FC236}">
                  <a16:creationId xmlns:a16="http://schemas.microsoft.com/office/drawing/2014/main" id="{B2365416-2D27-2044-DA84-994584CD022E}"/>
                </a:ext>
              </a:extLst>
            </p:cNvPr>
            <p:cNvSpPr/>
            <p:nvPr/>
          </p:nvSpPr>
          <p:spPr>
            <a:xfrm>
              <a:off x="5177172" y="5116301"/>
              <a:ext cx="427839" cy="1107820"/>
            </a:xfrm>
            <a:prstGeom prst="rect">
              <a:avLst/>
            </a:prstGeom>
            <a:solidFill>
              <a:schemeClr val="tx2">
                <a:lumMod val="50000"/>
                <a:lumOff val="5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377"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srgbClr val="FFFFFF"/>
                  </a:solidFill>
                  <a:effectLst/>
                  <a:uLnTx/>
                  <a:uFillTx/>
                  <a:latin typeface="Calibri"/>
                  <a:ea typeface="+mn-ea"/>
                  <a:cs typeface="+mn-cs"/>
                </a:rPr>
                <a:t>3.7</a:t>
              </a:r>
            </a:p>
          </p:txBody>
        </p:sp>
        <p:sp>
          <p:nvSpPr>
            <p:cNvPr id="47" name="Suorakulmio 46">
              <a:extLst>
                <a:ext uri="{FF2B5EF4-FFF2-40B4-BE49-F238E27FC236}">
                  <a16:creationId xmlns:a16="http://schemas.microsoft.com/office/drawing/2014/main" id="{F91E7C2D-5BEE-4E12-A424-6C92FD6B3CED}"/>
                </a:ext>
              </a:extLst>
            </p:cNvPr>
            <p:cNvSpPr/>
            <p:nvPr/>
          </p:nvSpPr>
          <p:spPr>
            <a:xfrm>
              <a:off x="2626493" y="5252505"/>
              <a:ext cx="427839" cy="971616"/>
            </a:xfrm>
            <a:prstGeom prst="rect">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377"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srgbClr val="FFFFFF"/>
                  </a:solidFill>
                  <a:effectLst/>
                  <a:uLnTx/>
                  <a:uFillTx/>
                  <a:latin typeface="Calibri"/>
                  <a:ea typeface="+mn-ea"/>
                  <a:cs typeface="+mn-cs"/>
                </a:rPr>
                <a:t>3.5</a:t>
              </a:r>
            </a:p>
          </p:txBody>
        </p:sp>
        <p:sp>
          <p:nvSpPr>
            <p:cNvPr id="49" name="Suorakulmio 48">
              <a:extLst>
                <a:ext uri="{FF2B5EF4-FFF2-40B4-BE49-F238E27FC236}">
                  <a16:creationId xmlns:a16="http://schemas.microsoft.com/office/drawing/2014/main" id="{97E1347C-A001-F292-4CD9-56A43BBA5D96}"/>
                </a:ext>
              </a:extLst>
            </p:cNvPr>
            <p:cNvSpPr/>
            <p:nvPr/>
          </p:nvSpPr>
          <p:spPr>
            <a:xfrm>
              <a:off x="3476719" y="5252505"/>
              <a:ext cx="427839" cy="971616"/>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377"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srgbClr val="FFFFFF"/>
                  </a:solidFill>
                  <a:effectLst/>
                  <a:uLnTx/>
                  <a:uFillTx/>
                  <a:latin typeface="Calibri"/>
                  <a:ea typeface="+mn-ea"/>
                  <a:cs typeface="+mn-cs"/>
                </a:rPr>
                <a:t>3.5</a:t>
              </a:r>
            </a:p>
          </p:txBody>
        </p:sp>
        <p:sp>
          <p:nvSpPr>
            <p:cNvPr id="50" name="Suorakulmio 49">
              <a:extLst>
                <a:ext uri="{FF2B5EF4-FFF2-40B4-BE49-F238E27FC236}">
                  <a16:creationId xmlns:a16="http://schemas.microsoft.com/office/drawing/2014/main" id="{8E7FD1BF-38A8-AE67-AE8F-41B35A45E0C6}"/>
                </a:ext>
              </a:extLst>
            </p:cNvPr>
            <p:cNvSpPr/>
            <p:nvPr/>
          </p:nvSpPr>
          <p:spPr>
            <a:xfrm>
              <a:off x="926041" y="5576713"/>
              <a:ext cx="427839" cy="647408"/>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377"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srgbClr val="FFFFFF"/>
                  </a:solidFill>
                  <a:effectLst/>
                  <a:uLnTx/>
                  <a:uFillTx/>
                  <a:latin typeface="Calibri"/>
                  <a:ea typeface="+mn-ea"/>
                  <a:cs typeface="+mn-cs"/>
                </a:rPr>
                <a:t>2.7</a:t>
              </a:r>
            </a:p>
          </p:txBody>
        </p:sp>
      </p:grpSp>
      <p:sp>
        <p:nvSpPr>
          <p:cNvPr id="53" name="Suorakulmio 52">
            <a:extLst>
              <a:ext uri="{FF2B5EF4-FFF2-40B4-BE49-F238E27FC236}">
                <a16:creationId xmlns:a16="http://schemas.microsoft.com/office/drawing/2014/main" id="{43C86CC2-55DC-0FCB-2476-74D89E1989EA}"/>
              </a:ext>
            </a:extLst>
          </p:cNvPr>
          <p:cNvSpPr/>
          <p:nvPr/>
        </p:nvSpPr>
        <p:spPr>
          <a:xfrm>
            <a:off x="7138571" y="5610268"/>
            <a:ext cx="4626369" cy="98183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377" rtl="0" eaLnBrk="1" fontAlgn="auto" latinLnBrk="0" hangingPunct="1">
              <a:lnSpc>
                <a:spcPct val="100000"/>
              </a:lnSpc>
              <a:spcBef>
                <a:spcPts val="0"/>
              </a:spcBef>
              <a:spcAft>
                <a:spcPts val="0"/>
              </a:spcAft>
              <a:buClrTx/>
              <a:buSzTx/>
              <a:buFontTx/>
              <a:buNone/>
              <a:tabLst/>
              <a:defRPr/>
            </a:pPr>
            <a:r>
              <a:rPr kumimoji="0" lang="fi-FI" sz="1100" b="0" i="0" u="none" strike="noStrike" kern="1200" cap="none" spc="0" normalizeH="0" baseline="0" noProof="0" dirty="0">
                <a:ln>
                  <a:noFill/>
                </a:ln>
                <a:solidFill>
                  <a:srgbClr val="FFFFFF"/>
                </a:solidFill>
                <a:effectLst/>
                <a:uLnTx/>
                <a:uFillTx/>
                <a:latin typeface="Calibri"/>
                <a:ea typeface="+mn-ea"/>
                <a:cs typeface="+mn-cs"/>
              </a:rPr>
              <a:t>Kansalaisneuvonta neuvoo Suomi.fi-palveluiden käytössä </a:t>
            </a:r>
            <a:br>
              <a:rPr kumimoji="0" lang="fi-FI" sz="1100" b="0" i="0" u="none" strike="noStrike" kern="1200" cap="none" spc="0" normalizeH="0" baseline="0" noProof="0" dirty="0">
                <a:ln>
                  <a:noFill/>
                </a:ln>
                <a:solidFill>
                  <a:srgbClr val="FFFFFF"/>
                </a:solidFill>
                <a:effectLst/>
                <a:uLnTx/>
                <a:uFillTx/>
                <a:latin typeface="Calibri"/>
                <a:ea typeface="+mn-ea"/>
                <a:cs typeface="+mn-cs"/>
              </a:rPr>
            </a:br>
            <a:r>
              <a:rPr kumimoji="0" lang="fi-FI" sz="1400" b="0" i="0" u="none" strike="noStrike" kern="1200" cap="none" spc="0" normalizeH="0" baseline="0" noProof="0" dirty="0">
                <a:ln>
                  <a:noFill/>
                </a:ln>
                <a:solidFill>
                  <a:srgbClr val="FFFFFF"/>
                </a:solidFill>
                <a:effectLst/>
                <a:uLnTx/>
                <a:uFillTx/>
                <a:latin typeface="Calibri"/>
                <a:ea typeface="+mn-ea"/>
                <a:cs typeface="+mn-cs"/>
              </a:rPr>
              <a:t>25 000 kertaa vuodessa </a:t>
            </a:r>
          </a:p>
          <a:p>
            <a:pPr marL="0" marR="0" lvl="0" indent="0" algn="ctr" defTabSz="914377" rtl="0" eaLnBrk="1" fontAlgn="auto" latinLnBrk="0" hangingPunct="1">
              <a:lnSpc>
                <a:spcPct val="100000"/>
              </a:lnSpc>
              <a:spcBef>
                <a:spcPts val="0"/>
              </a:spcBef>
              <a:spcAft>
                <a:spcPts val="0"/>
              </a:spcAft>
              <a:buClrTx/>
              <a:buSzTx/>
              <a:buFontTx/>
              <a:buNone/>
              <a:tabLst/>
              <a:defRPr/>
            </a:pPr>
            <a:r>
              <a:rPr kumimoji="0" lang="fi-FI" sz="1100" b="0" i="0" u="none" strike="noStrike" kern="1200" cap="none" spc="0" normalizeH="0" baseline="0" noProof="0" dirty="0">
                <a:ln>
                  <a:noFill/>
                </a:ln>
                <a:solidFill>
                  <a:srgbClr val="FFFFFF"/>
                </a:solidFill>
                <a:effectLst/>
                <a:uLnTx/>
                <a:uFillTx/>
                <a:latin typeface="Calibri"/>
                <a:ea typeface="+mn-ea"/>
                <a:cs typeface="+mn-cs"/>
              </a:rPr>
              <a:t>Organisaatioasiakaspalvelu tukee sidosryhmiä</a:t>
            </a:r>
          </a:p>
          <a:p>
            <a:pPr marL="0" marR="0" lvl="0" indent="0" algn="ctr" defTabSz="914377" rtl="0" eaLnBrk="1" fontAlgn="auto" latinLnBrk="0" hangingPunct="1">
              <a:lnSpc>
                <a:spcPct val="100000"/>
              </a:lnSpc>
              <a:spcBef>
                <a:spcPts val="0"/>
              </a:spcBef>
              <a:spcAft>
                <a:spcPts val="0"/>
              </a:spcAft>
              <a:buClrTx/>
              <a:buSzTx/>
              <a:buFontTx/>
              <a:buNone/>
              <a:tabLst/>
              <a:defRPr/>
            </a:pPr>
            <a:r>
              <a:rPr kumimoji="0" lang="fi-FI" sz="1400" b="0" i="0" u="none" strike="noStrike" kern="1200" cap="none" spc="0" normalizeH="0" baseline="0" noProof="0" dirty="0">
                <a:ln>
                  <a:noFill/>
                </a:ln>
                <a:solidFill>
                  <a:srgbClr val="FFFFFF"/>
                </a:solidFill>
                <a:effectLst/>
                <a:uLnTx/>
                <a:uFillTx/>
                <a:latin typeface="Calibri"/>
                <a:ea typeface="+mn-ea"/>
                <a:cs typeface="+mn-cs"/>
              </a:rPr>
              <a:t>20 000 kertaa vuodessa</a:t>
            </a:r>
          </a:p>
        </p:txBody>
      </p:sp>
      <p:sp>
        <p:nvSpPr>
          <p:cNvPr id="2" name="Tekstiruutu 1">
            <a:extLst>
              <a:ext uri="{FF2B5EF4-FFF2-40B4-BE49-F238E27FC236}">
                <a16:creationId xmlns:a16="http://schemas.microsoft.com/office/drawing/2014/main" id="{AC067026-366D-7C7D-F864-9E56BF6AC2DA}"/>
              </a:ext>
            </a:extLst>
          </p:cNvPr>
          <p:cNvSpPr txBox="1"/>
          <p:nvPr/>
        </p:nvSpPr>
        <p:spPr>
          <a:xfrm>
            <a:off x="610667" y="4970591"/>
            <a:ext cx="440313" cy="1370568"/>
          </a:xfrm>
          <a:prstGeom prst="rect">
            <a:avLst/>
          </a:prstGeom>
          <a:noFill/>
        </p:spPr>
        <p:txBody>
          <a:bodyPr vert="wordArtVert" wrap="none" rtlCol="0">
            <a:spAutoFit/>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FFFFFF"/>
                </a:solidFill>
                <a:effectLst/>
                <a:uLnTx/>
                <a:uFillTx/>
                <a:latin typeface="Calibri"/>
                <a:ea typeface="+mn-ea"/>
                <a:cs typeface="+mn-cs"/>
              </a:rPr>
              <a:t>54321</a:t>
            </a:r>
          </a:p>
        </p:txBody>
      </p:sp>
    </p:spTree>
    <p:extLst>
      <p:ext uri="{BB962C8B-B14F-4D97-AF65-F5344CB8AC3E}">
        <p14:creationId xmlns:p14="http://schemas.microsoft.com/office/powerpoint/2010/main" val="25849898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ulukko 4">
            <a:extLst>
              <a:ext uri="{FF2B5EF4-FFF2-40B4-BE49-F238E27FC236}">
                <a16:creationId xmlns:a16="http://schemas.microsoft.com/office/drawing/2014/main" id="{AE3E7246-7E1E-6AC7-48D5-DB7ED2FBD7A6}"/>
              </a:ext>
            </a:extLst>
          </p:cNvPr>
          <p:cNvGraphicFramePr>
            <a:graphicFrameLocks noGrp="1"/>
          </p:cNvGraphicFramePr>
          <p:nvPr/>
        </p:nvGraphicFramePr>
        <p:xfrm>
          <a:off x="317913" y="2811761"/>
          <a:ext cx="5400907" cy="3681986"/>
        </p:xfrm>
        <a:graphic>
          <a:graphicData uri="http://schemas.openxmlformats.org/drawingml/2006/table">
            <a:tbl>
              <a:tblPr firstRow="1" bandRow="1">
                <a:tableStyleId>{5C22544A-7EE6-4342-B048-85BDC9FD1C3A}</a:tableStyleId>
              </a:tblPr>
              <a:tblGrid>
                <a:gridCol w="5400907">
                  <a:extLst>
                    <a:ext uri="{9D8B030D-6E8A-4147-A177-3AD203B41FA5}">
                      <a16:colId xmlns:a16="http://schemas.microsoft.com/office/drawing/2014/main" val="3023088912"/>
                    </a:ext>
                  </a:extLst>
                </a:gridCol>
              </a:tblGrid>
              <a:tr h="401215">
                <a:tc>
                  <a:txBody>
                    <a:bodyPr/>
                    <a:lstStyle/>
                    <a:p>
                      <a:pPr marL="0" algn="l" defTabSz="609585" rtl="0" eaLnBrk="1" latinLnBrk="0" hangingPunct="1"/>
                      <a:r>
                        <a:rPr lang="fi-FI" sz="2000" b="0" kern="1200" dirty="0">
                          <a:solidFill>
                            <a:schemeClr val="lt1"/>
                          </a:solidFill>
                          <a:latin typeface="+mn-lt"/>
                          <a:ea typeface="+mn-ea"/>
                          <a:cs typeface="+mn-cs"/>
                        </a:rPr>
                        <a:t>Lähetettyjen viestien toteuma ja ennuste</a:t>
                      </a:r>
                    </a:p>
                  </a:txBody>
                  <a:tcPr/>
                </a:tc>
                <a:extLst>
                  <a:ext uri="{0D108BD9-81ED-4DB2-BD59-A6C34878D82A}">
                    <a16:rowId xmlns:a16="http://schemas.microsoft.com/office/drawing/2014/main" val="1269326160"/>
                  </a:ext>
                </a:extLst>
              </a:tr>
              <a:tr h="3280771">
                <a:tc>
                  <a:txBody>
                    <a:bodyPr/>
                    <a:lstStyle/>
                    <a:p>
                      <a:endParaRPr lang="fi-FI" dirty="0"/>
                    </a:p>
                  </a:txBody>
                  <a:tcPr>
                    <a:solidFill>
                      <a:schemeClr val="bg1">
                        <a:lumMod val="95000"/>
                      </a:schemeClr>
                    </a:solidFill>
                  </a:tcPr>
                </a:tc>
                <a:extLst>
                  <a:ext uri="{0D108BD9-81ED-4DB2-BD59-A6C34878D82A}">
                    <a16:rowId xmlns:a16="http://schemas.microsoft.com/office/drawing/2014/main" val="718705375"/>
                  </a:ext>
                </a:extLst>
              </a:tr>
            </a:tbl>
          </a:graphicData>
        </a:graphic>
      </p:graphicFrame>
      <p:graphicFrame>
        <p:nvGraphicFramePr>
          <p:cNvPr id="31" name="Chart 30">
            <a:extLst>
              <a:ext uri="{FF2B5EF4-FFF2-40B4-BE49-F238E27FC236}">
                <a16:creationId xmlns:a16="http://schemas.microsoft.com/office/drawing/2014/main" id="{979FB7F5-F256-41DC-B989-EB4A18E8CAD0}"/>
              </a:ext>
            </a:extLst>
          </p:cNvPr>
          <p:cNvGraphicFramePr>
            <a:graphicFrameLocks/>
          </p:cNvGraphicFramePr>
          <p:nvPr/>
        </p:nvGraphicFramePr>
        <p:xfrm>
          <a:off x="423246" y="3218676"/>
          <a:ext cx="5105912" cy="3307761"/>
        </p:xfrm>
        <a:graphic>
          <a:graphicData uri="http://schemas.openxmlformats.org/drawingml/2006/chart">
            <c:chart xmlns:c="http://schemas.openxmlformats.org/drawingml/2006/chart" xmlns:r="http://schemas.openxmlformats.org/officeDocument/2006/relationships" r:id="rId3"/>
          </a:graphicData>
        </a:graphic>
      </p:graphicFrame>
      <p:sp>
        <p:nvSpPr>
          <p:cNvPr id="2" name="Otsikko 1">
            <a:extLst>
              <a:ext uri="{FF2B5EF4-FFF2-40B4-BE49-F238E27FC236}">
                <a16:creationId xmlns:a16="http://schemas.microsoft.com/office/drawing/2014/main" id="{C7B6AD96-BA70-0B56-98AD-85402D070CBA}"/>
              </a:ext>
            </a:extLst>
          </p:cNvPr>
          <p:cNvSpPr>
            <a:spLocks noGrp="1"/>
          </p:cNvSpPr>
          <p:nvPr>
            <p:ph type="title"/>
          </p:nvPr>
        </p:nvSpPr>
        <p:spPr>
          <a:xfrm>
            <a:off x="838200" y="203390"/>
            <a:ext cx="10515600" cy="578232"/>
          </a:xfrm>
        </p:spPr>
        <p:txBody>
          <a:bodyPr>
            <a:normAutofit fontScale="90000"/>
          </a:bodyPr>
          <a:lstStyle/>
          <a:p>
            <a:r>
              <a:rPr lang="fi-FI" sz="3600" b="1" dirty="0">
                <a:solidFill>
                  <a:schemeClr val="tx2"/>
                </a:solidFill>
              </a:rPr>
              <a:t>Viestit </a:t>
            </a:r>
          </a:p>
        </p:txBody>
      </p:sp>
      <p:graphicFrame>
        <p:nvGraphicFramePr>
          <p:cNvPr id="23" name="Taulukko 4">
            <a:extLst>
              <a:ext uri="{FF2B5EF4-FFF2-40B4-BE49-F238E27FC236}">
                <a16:creationId xmlns:a16="http://schemas.microsoft.com/office/drawing/2014/main" id="{C3E07AB2-2FDE-4A74-61A5-4E504DDD3B6F}"/>
              </a:ext>
            </a:extLst>
          </p:cNvPr>
          <p:cNvGraphicFramePr>
            <a:graphicFrameLocks noGrp="1"/>
          </p:cNvGraphicFramePr>
          <p:nvPr/>
        </p:nvGraphicFramePr>
        <p:xfrm>
          <a:off x="5951984" y="836712"/>
          <a:ext cx="6048672" cy="4583320"/>
        </p:xfrm>
        <a:graphic>
          <a:graphicData uri="http://schemas.openxmlformats.org/drawingml/2006/table">
            <a:tbl>
              <a:tblPr firstRow="1" bandRow="1">
                <a:tableStyleId>{5C22544A-7EE6-4342-B048-85BDC9FD1C3A}</a:tableStyleId>
              </a:tblPr>
              <a:tblGrid>
                <a:gridCol w="6048672">
                  <a:extLst>
                    <a:ext uri="{9D8B030D-6E8A-4147-A177-3AD203B41FA5}">
                      <a16:colId xmlns:a16="http://schemas.microsoft.com/office/drawing/2014/main" val="3023088912"/>
                    </a:ext>
                  </a:extLst>
                </a:gridCol>
              </a:tblGrid>
              <a:tr h="396873">
                <a:tc>
                  <a:txBody>
                    <a:bodyPr/>
                    <a:lstStyle/>
                    <a:p>
                      <a:r>
                        <a:rPr lang="fi-FI" sz="2000" b="0" dirty="0"/>
                        <a:t>Potentiaali</a:t>
                      </a:r>
                    </a:p>
                  </a:txBody>
                  <a:tcPr>
                    <a:solidFill>
                      <a:schemeClr val="accent3">
                        <a:lumMod val="75000"/>
                      </a:schemeClr>
                    </a:solidFill>
                  </a:tcPr>
                </a:tc>
                <a:extLst>
                  <a:ext uri="{0D108BD9-81ED-4DB2-BD59-A6C34878D82A}">
                    <a16:rowId xmlns:a16="http://schemas.microsoft.com/office/drawing/2014/main" val="1269326160"/>
                  </a:ext>
                </a:extLst>
              </a:tr>
              <a:tr h="3266573">
                <a:tc>
                  <a:txBody>
                    <a:bodyPr/>
                    <a:lstStyle/>
                    <a:p>
                      <a:pPr marL="285750" marR="0" lvl="0" indent="-196850" algn="l" defTabSz="914377"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fi-FI" sz="1800" b="0" i="0" u="none" strike="noStrike" kern="1200" cap="none" spc="0" normalizeH="0" baseline="0" noProof="0" dirty="0">
                          <a:ln>
                            <a:noFill/>
                          </a:ln>
                          <a:solidFill>
                            <a:srgbClr val="002E5F">
                              <a:lumMod val="90000"/>
                              <a:lumOff val="10000"/>
                            </a:srgbClr>
                          </a:solidFill>
                          <a:effectLst/>
                          <a:uLnTx/>
                          <a:uFillTx/>
                          <a:latin typeface="+mn-lt"/>
                          <a:ea typeface="+mn-ea"/>
                          <a:cs typeface="+mn-cs"/>
                        </a:rPr>
                        <a:t>Sähköisen viestinnän määrän voimakas kasvu tukee julkisen hallinnon tuottavuutta</a:t>
                      </a:r>
                    </a:p>
                    <a:p>
                      <a:pPr marL="285750" marR="0" lvl="0" indent="-196850" algn="l" defTabSz="914377"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fi-FI" sz="1800" b="0" i="0" u="none" strike="noStrike" kern="1200" cap="none" spc="0" normalizeH="0" baseline="0" noProof="0" dirty="0">
                          <a:ln>
                            <a:noFill/>
                          </a:ln>
                          <a:solidFill>
                            <a:srgbClr val="002E5F">
                              <a:lumMod val="90000"/>
                              <a:lumOff val="10000"/>
                            </a:srgbClr>
                          </a:solidFill>
                          <a:effectLst/>
                          <a:uLnTx/>
                          <a:uFillTx/>
                          <a:latin typeface="+mn-lt"/>
                          <a:ea typeface="+mn-ea"/>
                          <a:cs typeface="+mn-cs"/>
                        </a:rPr>
                        <a:t>Mahdollistaa viranomaispalveluiden palveluprosessien edelleen tehostamisen</a:t>
                      </a:r>
                    </a:p>
                    <a:p>
                      <a:pPr marL="285750" marR="0" lvl="0" indent="-196850" algn="l" defTabSz="914377"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fi-FI" sz="1800" b="0" i="0" u="none" strike="noStrike" kern="1200" cap="none" spc="0" normalizeH="0" baseline="0" noProof="0" dirty="0">
                          <a:ln>
                            <a:noFill/>
                          </a:ln>
                          <a:solidFill>
                            <a:srgbClr val="002E5F">
                              <a:lumMod val="90000"/>
                              <a:lumOff val="10000"/>
                            </a:srgbClr>
                          </a:solidFill>
                          <a:effectLst/>
                          <a:uLnTx/>
                          <a:uFillTx/>
                          <a:latin typeface="+mn-lt"/>
                          <a:ea typeface="+mn-ea"/>
                          <a:cs typeface="+mn-cs"/>
                        </a:rPr>
                        <a:t>Paperipostituksen kustannustehokas ratkaisu</a:t>
                      </a:r>
                    </a:p>
                  </a:txBody>
                  <a:tcPr>
                    <a:noFill/>
                  </a:tcPr>
                </a:tc>
                <a:extLst>
                  <a:ext uri="{0D108BD9-81ED-4DB2-BD59-A6C34878D82A}">
                    <a16:rowId xmlns:a16="http://schemas.microsoft.com/office/drawing/2014/main" val="718705375"/>
                  </a:ext>
                </a:extLst>
              </a:tr>
              <a:tr h="919874">
                <a:tc>
                  <a:txBody>
                    <a:bodyPr/>
                    <a:lstStyle/>
                    <a:p>
                      <a:pPr marL="0" indent="0">
                        <a:buFont typeface="Arial" panose="020B0604020202020204" pitchFamily="34" charset="0"/>
                        <a:buNone/>
                      </a:pPr>
                      <a:endParaRPr lang="fi-FI" sz="1600" b="0" kern="1200" dirty="0">
                        <a:solidFill>
                          <a:schemeClr val="tx2">
                            <a:lumMod val="90000"/>
                            <a:lumOff val="10000"/>
                          </a:schemeClr>
                        </a:solidFill>
                        <a:latin typeface="+mn-lt"/>
                        <a:ea typeface="+mn-ea"/>
                        <a:cs typeface="+mn-cs"/>
                      </a:endParaRPr>
                    </a:p>
                  </a:txBody>
                  <a:tcPr>
                    <a:noFill/>
                  </a:tcPr>
                </a:tc>
                <a:extLst>
                  <a:ext uri="{0D108BD9-81ED-4DB2-BD59-A6C34878D82A}">
                    <a16:rowId xmlns:a16="http://schemas.microsoft.com/office/drawing/2014/main" val="2397056830"/>
                  </a:ext>
                </a:extLst>
              </a:tr>
            </a:tbl>
          </a:graphicData>
        </a:graphic>
      </p:graphicFrame>
      <p:graphicFrame>
        <p:nvGraphicFramePr>
          <p:cNvPr id="9" name="Taulukko 4">
            <a:extLst>
              <a:ext uri="{FF2B5EF4-FFF2-40B4-BE49-F238E27FC236}">
                <a16:creationId xmlns:a16="http://schemas.microsoft.com/office/drawing/2014/main" id="{ABFC40BF-D9A5-BC0E-9BA2-E061BFDAC7D4}"/>
              </a:ext>
            </a:extLst>
          </p:cNvPr>
          <p:cNvGraphicFramePr>
            <a:graphicFrameLocks noGrp="1"/>
          </p:cNvGraphicFramePr>
          <p:nvPr/>
        </p:nvGraphicFramePr>
        <p:xfrm>
          <a:off x="389921" y="836712"/>
          <a:ext cx="5328899" cy="1310268"/>
        </p:xfrm>
        <a:graphic>
          <a:graphicData uri="http://schemas.openxmlformats.org/drawingml/2006/table">
            <a:tbl>
              <a:tblPr firstRow="1" bandRow="1">
                <a:tableStyleId>{5C22544A-7EE6-4342-B048-85BDC9FD1C3A}</a:tableStyleId>
              </a:tblPr>
              <a:tblGrid>
                <a:gridCol w="5328899">
                  <a:extLst>
                    <a:ext uri="{9D8B030D-6E8A-4147-A177-3AD203B41FA5}">
                      <a16:colId xmlns:a16="http://schemas.microsoft.com/office/drawing/2014/main" val="3023088912"/>
                    </a:ext>
                  </a:extLst>
                </a:gridCol>
              </a:tblGrid>
              <a:tr h="304676">
                <a:tc>
                  <a:txBody>
                    <a:bodyPr/>
                    <a:lstStyle/>
                    <a:p>
                      <a:pPr marL="0" algn="l" defTabSz="609585" rtl="0" eaLnBrk="1" latinLnBrk="0" hangingPunct="1"/>
                      <a:r>
                        <a:rPr lang="fi-FI" sz="2000" b="0" kern="1200" dirty="0">
                          <a:solidFill>
                            <a:schemeClr val="lt1"/>
                          </a:solidFill>
                          <a:latin typeface="+mn-lt"/>
                          <a:ea typeface="+mn-ea"/>
                          <a:cs typeface="+mn-cs"/>
                        </a:rPr>
                        <a:t>Nykytila</a:t>
                      </a:r>
                    </a:p>
                  </a:txBody>
                  <a:tcPr/>
                </a:tc>
                <a:extLst>
                  <a:ext uri="{0D108BD9-81ED-4DB2-BD59-A6C34878D82A}">
                    <a16:rowId xmlns:a16="http://schemas.microsoft.com/office/drawing/2014/main" val="1269326160"/>
                  </a:ext>
                </a:extLst>
              </a:tr>
              <a:tr h="914028">
                <a:tc>
                  <a:txBody>
                    <a:bodyPr/>
                    <a:lstStyle/>
                    <a:p>
                      <a:pPr marL="0" indent="0">
                        <a:buFont typeface="Arial" panose="020B0604020202020204" pitchFamily="34" charset="0"/>
                        <a:buNone/>
                      </a:pPr>
                      <a:endParaRPr lang="fi-FI" sz="1600" dirty="0"/>
                    </a:p>
                  </a:txBody>
                  <a:tcPr>
                    <a:noFill/>
                  </a:tcPr>
                </a:tc>
                <a:extLst>
                  <a:ext uri="{0D108BD9-81ED-4DB2-BD59-A6C34878D82A}">
                    <a16:rowId xmlns:a16="http://schemas.microsoft.com/office/drawing/2014/main" val="718705375"/>
                  </a:ext>
                </a:extLst>
              </a:tr>
            </a:tbl>
          </a:graphicData>
        </a:graphic>
      </p:graphicFrame>
      <p:grpSp>
        <p:nvGrpSpPr>
          <p:cNvPr id="29" name="Group 28">
            <a:extLst>
              <a:ext uri="{FF2B5EF4-FFF2-40B4-BE49-F238E27FC236}">
                <a16:creationId xmlns:a16="http://schemas.microsoft.com/office/drawing/2014/main" id="{4C27C868-7E3A-BC74-6D39-69C2DFA69807}"/>
              </a:ext>
            </a:extLst>
          </p:cNvPr>
          <p:cNvGrpSpPr/>
          <p:nvPr/>
        </p:nvGrpSpPr>
        <p:grpSpPr>
          <a:xfrm>
            <a:off x="476334" y="1256302"/>
            <a:ext cx="2603633" cy="1452618"/>
            <a:chOff x="476334" y="1256302"/>
            <a:chExt cx="2603633" cy="1452618"/>
          </a:xfrm>
        </p:grpSpPr>
        <p:pic>
          <p:nvPicPr>
            <p:cNvPr id="14" name="Picture 13">
              <a:extLst>
                <a:ext uri="{FF2B5EF4-FFF2-40B4-BE49-F238E27FC236}">
                  <a16:creationId xmlns:a16="http://schemas.microsoft.com/office/drawing/2014/main" id="{7B0B110B-6317-DC7B-4021-86663C64AB69}"/>
                </a:ext>
              </a:extLst>
            </p:cNvPr>
            <p:cNvPicPr>
              <a:picLocks noChangeAspect="1"/>
            </p:cNvPicPr>
            <p:nvPr/>
          </p:nvPicPr>
          <p:blipFill>
            <a:blip r:embed="rId4"/>
            <a:stretch>
              <a:fillRect/>
            </a:stretch>
          </p:blipFill>
          <p:spPr>
            <a:xfrm>
              <a:off x="476334" y="1256302"/>
              <a:ext cx="2603633" cy="1452618"/>
            </a:xfrm>
            <a:prstGeom prst="rect">
              <a:avLst/>
            </a:prstGeom>
          </p:spPr>
        </p:pic>
        <p:pic>
          <p:nvPicPr>
            <p:cNvPr id="19" name="Picture 18">
              <a:extLst>
                <a:ext uri="{FF2B5EF4-FFF2-40B4-BE49-F238E27FC236}">
                  <a16:creationId xmlns:a16="http://schemas.microsoft.com/office/drawing/2014/main" id="{0344239F-66E3-97EC-4BD2-30CA6BAEA2C3}"/>
                </a:ext>
              </a:extLst>
            </p:cNvPr>
            <p:cNvPicPr>
              <a:picLocks noChangeAspect="1"/>
            </p:cNvPicPr>
            <p:nvPr/>
          </p:nvPicPr>
          <p:blipFill>
            <a:blip r:embed="rId5"/>
            <a:stretch>
              <a:fillRect/>
            </a:stretch>
          </p:blipFill>
          <p:spPr>
            <a:xfrm>
              <a:off x="1084662" y="1766058"/>
              <a:ext cx="1191574" cy="140876"/>
            </a:xfrm>
            <a:prstGeom prst="rect">
              <a:avLst/>
            </a:prstGeom>
          </p:spPr>
        </p:pic>
        <p:pic>
          <p:nvPicPr>
            <p:cNvPr id="21" name="Picture 20">
              <a:extLst>
                <a:ext uri="{FF2B5EF4-FFF2-40B4-BE49-F238E27FC236}">
                  <a16:creationId xmlns:a16="http://schemas.microsoft.com/office/drawing/2014/main" id="{9CF9FA91-3CE1-D526-7967-1533CEAEB7F1}"/>
                </a:ext>
              </a:extLst>
            </p:cNvPr>
            <p:cNvPicPr>
              <a:picLocks noChangeAspect="1"/>
            </p:cNvPicPr>
            <p:nvPr/>
          </p:nvPicPr>
          <p:blipFill>
            <a:blip r:embed="rId6"/>
            <a:stretch>
              <a:fillRect/>
            </a:stretch>
          </p:blipFill>
          <p:spPr>
            <a:xfrm>
              <a:off x="1008420" y="1961790"/>
              <a:ext cx="1288441" cy="280722"/>
            </a:xfrm>
            <a:prstGeom prst="rect">
              <a:avLst/>
            </a:prstGeom>
          </p:spPr>
        </p:pic>
        <p:pic>
          <p:nvPicPr>
            <p:cNvPr id="26" name="Picture 25">
              <a:extLst>
                <a:ext uri="{FF2B5EF4-FFF2-40B4-BE49-F238E27FC236}">
                  <a16:creationId xmlns:a16="http://schemas.microsoft.com/office/drawing/2014/main" id="{ADAD8B01-91C2-A3B8-E5AD-61D2BA991DA0}"/>
                </a:ext>
              </a:extLst>
            </p:cNvPr>
            <p:cNvPicPr>
              <a:picLocks noChangeAspect="1"/>
            </p:cNvPicPr>
            <p:nvPr/>
          </p:nvPicPr>
          <p:blipFill>
            <a:blip r:embed="rId7"/>
            <a:stretch>
              <a:fillRect/>
            </a:stretch>
          </p:blipFill>
          <p:spPr>
            <a:xfrm>
              <a:off x="1868153" y="2285217"/>
              <a:ext cx="648072" cy="189021"/>
            </a:xfrm>
            <a:prstGeom prst="rect">
              <a:avLst/>
            </a:prstGeom>
          </p:spPr>
        </p:pic>
      </p:grpSp>
      <p:grpSp>
        <p:nvGrpSpPr>
          <p:cNvPr id="30" name="Group 29">
            <a:extLst>
              <a:ext uri="{FF2B5EF4-FFF2-40B4-BE49-F238E27FC236}">
                <a16:creationId xmlns:a16="http://schemas.microsoft.com/office/drawing/2014/main" id="{5E5D103D-0746-8154-99FB-9680496823ED}"/>
              </a:ext>
            </a:extLst>
          </p:cNvPr>
          <p:cNvGrpSpPr/>
          <p:nvPr/>
        </p:nvGrpSpPr>
        <p:grpSpPr>
          <a:xfrm>
            <a:off x="3169545" y="1256302"/>
            <a:ext cx="2330692" cy="1452618"/>
            <a:chOff x="3169545" y="1256302"/>
            <a:chExt cx="2330692" cy="1452618"/>
          </a:xfrm>
        </p:grpSpPr>
        <p:pic>
          <p:nvPicPr>
            <p:cNvPr id="13" name="Picture 12">
              <a:extLst>
                <a:ext uri="{FF2B5EF4-FFF2-40B4-BE49-F238E27FC236}">
                  <a16:creationId xmlns:a16="http://schemas.microsoft.com/office/drawing/2014/main" id="{6D454ABE-E5C1-2B53-792C-3FA2CAB69FD0}"/>
                </a:ext>
              </a:extLst>
            </p:cNvPr>
            <p:cNvPicPr>
              <a:picLocks noChangeAspect="1"/>
            </p:cNvPicPr>
            <p:nvPr/>
          </p:nvPicPr>
          <p:blipFill>
            <a:blip r:embed="rId8"/>
            <a:stretch>
              <a:fillRect/>
            </a:stretch>
          </p:blipFill>
          <p:spPr>
            <a:xfrm>
              <a:off x="3169545" y="1256302"/>
              <a:ext cx="2330692" cy="1452618"/>
            </a:xfrm>
            <a:prstGeom prst="rect">
              <a:avLst/>
            </a:prstGeom>
          </p:spPr>
        </p:pic>
        <p:pic>
          <p:nvPicPr>
            <p:cNvPr id="28" name="Picture 27">
              <a:extLst>
                <a:ext uri="{FF2B5EF4-FFF2-40B4-BE49-F238E27FC236}">
                  <a16:creationId xmlns:a16="http://schemas.microsoft.com/office/drawing/2014/main" id="{4E6A9984-41FA-A27A-E6C8-23D15A3608F0}"/>
                </a:ext>
              </a:extLst>
            </p:cNvPr>
            <p:cNvPicPr>
              <a:picLocks noChangeAspect="1"/>
            </p:cNvPicPr>
            <p:nvPr/>
          </p:nvPicPr>
          <p:blipFill>
            <a:blip r:embed="rId9"/>
            <a:stretch>
              <a:fillRect/>
            </a:stretch>
          </p:blipFill>
          <p:spPr>
            <a:xfrm>
              <a:off x="3957176" y="1586159"/>
              <a:ext cx="727929" cy="279525"/>
            </a:xfrm>
            <a:prstGeom prst="rect">
              <a:avLst/>
            </a:prstGeom>
          </p:spPr>
        </p:pic>
      </p:grpSp>
      <p:grpSp>
        <p:nvGrpSpPr>
          <p:cNvPr id="32" name="Group 31">
            <a:extLst>
              <a:ext uri="{FF2B5EF4-FFF2-40B4-BE49-F238E27FC236}">
                <a16:creationId xmlns:a16="http://schemas.microsoft.com/office/drawing/2014/main" id="{BF5F6849-F133-AEF4-7F12-13EC02499DCF}"/>
              </a:ext>
            </a:extLst>
          </p:cNvPr>
          <p:cNvGrpSpPr/>
          <p:nvPr/>
        </p:nvGrpSpPr>
        <p:grpSpPr>
          <a:xfrm>
            <a:off x="1559496" y="4328803"/>
            <a:ext cx="2076659" cy="430887"/>
            <a:chOff x="1991544" y="172275"/>
            <a:chExt cx="2364691" cy="430887"/>
          </a:xfrm>
        </p:grpSpPr>
        <p:sp>
          <p:nvSpPr>
            <p:cNvPr id="3" name="TextBox 2">
              <a:extLst>
                <a:ext uri="{FF2B5EF4-FFF2-40B4-BE49-F238E27FC236}">
                  <a16:creationId xmlns:a16="http://schemas.microsoft.com/office/drawing/2014/main" id="{6B4F6E8E-D72F-9E6B-4D3C-4482F9F7370F}"/>
                </a:ext>
              </a:extLst>
            </p:cNvPr>
            <p:cNvSpPr txBox="1"/>
            <p:nvPr/>
          </p:nvSpPr>
          <p:spPr>
            <a:xfrm>
              <a:off x="1991544" y="172275"/>
              <a:ext cx="1820740" cy="430887"/>
            </a:xfrm>
            <a:prstGeom prst="rect">
              <a:avLst/>
            </a:prstGeom>
            <a:solidFill>
              <a:srgbClr val="C0E399"/>
            </a:solidFill>
            <a:ln>
              <a:solidFill>
                <a:schemeClr val="accent1"/>
              </a:solidFill>
            </a:ln>
            <a:effectLst>
              <a:outerShdw blurRad="50800" dist="38100" dir="2700000" algn="tl" rotWithShape="0">
                <a:prstClr val="black">
                  <a:alpha val="40000"/>
                </a:prstClr>
              </a:outerShdw>
            </a:effectLst>
          </p:spPr>
          <p:txBody>
            <a:bodyPr wrap="square" lIns="36000" rIns="36000" rtlCol="0">
              <a:spAutoFit/>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kumimoji="0" lang="fi-FI" sz="1100" b="0" i="0" u="none" strike="noStrike" kern="1200" cap="none" spc="0" normalizeH="0" baseline="0" noProof="0" dirty="0">
                  <a:ln>
                    <a:noFill/>
                  </a:ln>
                  <a:solidFill>
                    <a:srgbClr val="002E5F"/>
                  </a:solidFill>
                  <a:effectLst/>
                  <a:uLnTx/>
                  <a:uFillTx/>
                  <a:latin typeface="Calibri"/>
                  <a:ea typeface="+mn-ea"/>
                  <a:cs typeface="+mn-cs"/>
                </a:rPr>
                <a:t>Digitaalisen viestinnän ensisijaisuus</a:t>
              </a:r>
            </a:p>
          </p:txBody>
        </p:sp>
        <p:cxnSp>
          <p:nvCxnSpPr>
            <p:cNvPr id="7" name="Straight Arrow Connector 6">
              <a:extLst>
                <a:ext uri="{FF2B5EF4-FFF2-40B4-BE49-F238E27FC236}">
                  <a16:creationId xmlns:a16="http://schemas.microsoft.com/office/drawing/2014/main" id="{C13F8BAC-A3F6-8033-046F-578E8E6984BF}"/>
                </a:ext>
              </a:extLst>
            </p:cNvPr>
            <p:cNvCxnSpPr>
              <a:cxnSpLocks/>
              <a:stCxn id="3" idx="3"/>
            </p:cNvCxnSpPr>
            <p:nvPr/>
          </p:nvCxnSpPr>
          <p:spPr>
            <a:xfrm>
              <a:off x="3812284" y="387719"/>
              <a:ext cx="543951" cy="209714"/>
            </a:xfrm>
            <a:prstGeom prst="straightConnector1">
              <a:avLst/>
            </a:prstGeom>
            <a:ln w="19050">
              <a:tailEnd type="triangle"/>
            </a:ln>
          </p:spPr>
          <p:style>
            <a:lnRef idx="2">
              <a:schemeClr val="accent1"/>
            </a:lnRef>
            <a:fillRef idx="0">
              <a:schemeClr val="accent1"/>
            </a:fillRef>
            <a:effectRef idx="1">
              <a:schemeClr val="accent1"/>
            </a:effectRef>
            <a:fontRef idx="minor">
              <a:schemeClr val="tx1"/>
            </a:fontRef>
          </p:style>
        </p:cxnSp>
      </p:grpSp>
      <p:pic>
        <p:nvPicPr>
          <p:cNvPr id="11" name="Picture 10">
            <a:extLst>
              <a:ext uri="{FF2B5EF4-FFF2-40B4-BE49-F238E27FC236}">
                <a16:creationId xmlns:a16="http://schemas.microsoft.com/office/drawing/2014/main" id="{C9CBFD37-7391-860D-14E3-B38FAFB663C7}"/>
              </a:ext>
            </a:extLst>
          </p:cNvPr>
          <p:cNvPicPr>
            <a:picLocks noChangeAspect="1"/>
          </p:cNvPicPr>
          <p:nvPr/>
        </p:nvPicPr>
        <p:blipFill>
          <a:blip r:embed="rId10"/>
          <a:stretch>
            <a:fillRect/>
          </a:stretch>
        </p:blipFill>
        <p:spPr>
          <a:xfrm>
            <a:off x="6079958" y="3678699"/>
            <a:ext cx="5522616" cy="2235909"/>
          </a:xfrm>
          <a:prstGeom prst="rect">
            <a:avLst/>
          </a:prstGeom>
        </p:spPr>
      </p:pic>
      <p:grpSp>
        <p:nvGrpSpPr>
          <p:cNvPr id="8" name="Group 7">
            <a:extLst>
              <a:ext uri="{FF2B5EF4-FFF2-40B4-BE49-F238E27FC236}">
                <a16:creationId xmlns:a16="http://schemas.microsoft.com/office/drawing/2014/main" id="{7379E9F8-5E51-066E-8FE8-021DB89047B9}"/>
              </a:ext>
            </a:extLst>
          </p:cNvPr>
          <p:cNvGrpSpPr/>
          <p:nvPr/>
        </p:nvGrpSpPr>
        <p:grpSpPr>
          <a:xfrm>
            <a:off x="10707930" y="5367631"/>
            <a:ext cx="1106464" cy="725665"/>
            <a:chOff x="10707930" y="5149182"/>
            <a:chExt cx="1106464" cy="725665"/>
          </a:xfrm>
        </p:grpSpPr>
        <p:sp>
          <p:nvSpPr>
            <p:cNvPr id="79" name="Rectangle: Rounded Corners 78">
              <a:extLst>
                <a:ext uri="{FF2B5EF4-FFF2-40B4-BE49-F238E27FC236}">
                  <a16:creationId xmlns:a16="http://schemas.microsoft.com/office/drawing/2014/main" id="{370E6B2C-F463-43A7-5C27-D1DA7F2B2683}"/>
                </a:ext>
              </a:extLst>
            </p:cNvPr>
            <p:cNvSpPr/>
            <p:nvPr/>
          </p:nvSpPr>
          <p:spPr>
            <a:xfrm>
              <a:off x="10707930" y="5537539"/>
              <a:ext cx="1106464" cy="337308"/>
            </a:xfrm>
            <a:prstGeom prst="roundRect">
              <a:avLst/>
            </a:prstGeom>
            <a:solidFill>
              <a:srgbClr val="ED7D31"/>
            </a:solidFill>
            <a:ln w="12700" cap="flat" cmpd="sng" algn="ctr">
              <a:solidFill>
                <a:sysClr val="window" lastClr="FFFFFF">
                  <a:hueOff val="0"/>
                  <a:satOff val="0"/>
                  <a:lumOff val="0"/>
                  <a:alphaOff val="0"/>
                </a:sysClr>
              </a:solidFill>
              <a:prstDash val="solid"/>
              <a:miter lim="800000"/>
            </a:ln>
            <a:effectLst/>
          </p:spPr>
          <p:txBody>
            <a:bodyPr lIns="0" r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i-FI" sz="1050" b="0" i="0" u="none" strike="noStrike" kern="0" cap="none" spc="0" normalizeH="0" baseline="0" noProof="0" dirty="0">
                  <a:ln>
                    <a:noFill/>
                  </a:ln>
                  <a:solidFill>
                    <a:prstClr val="white"/>
                  </a:solidFill>
                  <a:effectLst/>
                  <a:uLnTx/>
                  <a:uFillTx/>
                  <a:latin typeface="Calibri" panose="020F0502020204030204"/>
                  <a:ea typeface="+mn-ea"/>
                  <a:cs typeface="+mn-cs"/>
                </a:rPr>
                <a:t>Hyödyntämätön potentiaali</a:t>
              </a:r>
            </a:p>
          </p:txBody>
        </p:sp>
        <p:sp>
          <p:nvSpPr>
            <p:cNvPr id="80" name="Rectangle: Rounded Corners 79">
              <a:extLst>
                <a:ext uri="{FF2B5EF4-FFF2-40B4-BE49-F238E27FC236}">
                  <a16:creationId xmlns:a16="http://schemas.microsoft.com/office/drawing/2014/main" id="{D7C1ABD2-447A-0AB3-1274-24E2C8CC11EE}"/>
                </a:ext>
              </a:extLst>
            </p:cNvPr>
            <p:cNvSpPr/>
            <p:nvPr/>
          </p:nvSpPr>
          <p:spPr>
            <a:xfrm>
              <a:off x="10707930" y="5149182"/>
              <a:ext cx="1106464" cy="337309"/>
            </a:xfrm>
            <a:prstGeom prst="roundRect">
              <a:avLst/>
            </a:prstGeom>
            <a:solidFill>
              <a:srgbClr val="4472C4">
                <a:hueOff val="0"/>
                <a:satOff val="0"/>
                <a:lumOff val="0"/>
                <a:alphaOff val="0"/>
              </a:srgbClr>
            </a:solidFill>
            <a:ln w="12700" cap="flat" cmpd="sng" algn="ctr">
              <a:solidFill>
                <a:prstClr val="white">
                  <a:hueOff val="0"/>
                  <a:satOff val="0"/>
                  <a:lumOff val="0"/>
                  <a:alphaOff val="0"/>
                </a:prstClr>
              </a:solidFill>
              <a:prstDash val="solid"/>
              <a:miter lim="800000"/>
            </a:ln>
            <a:effectLst/>
          </p:spPr>
          <p:txBody>
            <a:bodyPr spcFirstLastPara="0" vert="horz" wrap="square" lIns="0" tIns="10160" rIns="0" bIns="10160" numCol="1" spcCol="1270" anchor="ctr" anchorCtr="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i-FI" sz="1050" b="0" i="0" u="none" strike="noStrike" kern="0" cap="none" spc="0" normalizeH="0" baseline="0" noProof="0" dirty="0">
                  <a:ln>
                    <a:noFill/>
                  </a:ln>
                  <a:solidFill>
                    <a:prstClr val="white"/>
                  </a:solidFill>
                  <a:effectLst/>
                  <a:uLnTx/>
                  <a:uFillTx/>
                  <a:latin typeface="Calibri"/>
                  <a:ea typeface="+mn-ea"/>
                  <a:cs typeface="+mn-cs"/>
                </a:rPr>
                <a:t>Hyödynnetty potentiaali</a:t>
              </a:r>
              <a:endParaRPr kumimoji="0" lang="fi-FI" sz="1600" b="0" i="0" u="none" strike="noStrike" kern="0" cap="none" spc="0" normalizeH="0" baseline="0" noProof="0" dirty="0">
                <a:ln>
                  <a:noFill/>
                </a:ln>
                <a:solidFill>
                  <a:prstClr val="white"/>
                </a:solidFill>
                <a:effectLst/>
                <a:uLnTx/>
                <a:uFillTx/>
                <a:latin typeface="Calibri"/>
                <a:ea typeface="+mn-ea"/>
                <a:cs typeface="+mn-cs"/>
              </a:endParaRPr>
            </a:p>
          </p:txBody>
        </p:sp>
      </p:grpSp>
    </p:spTree>
    <p:extLst>
      <p:ext uri="{BB962C8B-B14F-4D97-AF65-F5344CB8AC3E}">
        <p14:creationId xmlns:p14="http://schemas.microsoft.com/office/powerpoint/2010/main" val="12389211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C7B6AD96-BA70-0B56-98AD-85402D070CBA}"/>
              </a:ext>
            </a:extLst>
          </p:cNvPr>
          <p:cNvSpPr>
            <a:spLocks noGrp="1"/>
          </p:cNvSpPr>
          <p:nvPr>
            <p:ph type="title"/>
          </p:nvPr>
        </p:nvSpPr>
        <p:spPr>
          <a:xfrm>
            <a:off x="838200" y="203390"/>
            <a:ext cx="10515600" cy="578232"/>
          </a:xfrm>
        </p:spPr>
        <p:txBody>
          <a:bodyPr>
            <a:normAutofit fontScale="90000"/>
          </a:bodyPr>
          <a:lstStyle/>
          <a:p>
            <a:r>
              <a:rPr lang="fi-FI" sz="3600" b="1" dirty="0">
                <a:solidFill>
                  <a:schemeClr val="tx2"/>
                </a:solidFill>
              </a:rPr>
              <a:t>Valtuudet</a:t>
            </a:r>
          </a:p>
        </p:txBody>
      </p:sp>
      <p:graphicFrame>
        <p:nvGraphicFramePr>
          <p:cNvPr id="5" name="Taulukko 4">
            <a:extLst>
              <a:ext uri="{FF2B5EF4-FFF2-40B4-BE49-F238E27FC236}">
                <a16:creationId xmlns:a16="http://schemas.microsoft.com/office/drawing/2014/main" id="{AE3E7246-7E1E-6AC7-48D5-DB7ED2FBD7A6}"/>
              </a:ext>
            </a:extLst>
          </p:cNvPr>
          <p:cNvGraphicFramePr>
            <a:graphicFrameLocks noGrp="1"/>
          </p:cNvGraphicFramePr>
          <p:nvPr/>
        </p:nvGraphicFramePr>
        <p:xfrm>
          <a:off x="369694" y="1063502"/>
          <a:ext cx="5328899" cy="1767840"/>
        </p:xfrm>
        <a:graphic>
          <a:graphicData uri="http://schemas.openxmlformats.org/drawingml/2006/table">
            <a:tbl>
              <a:tblPr firstRow="1" bandRow="1">
                <a:tableStyleId>{5C22544A-7EE6-4342-B048-85BDC9FD1C3A}</a:tableStyleId>
              </a:tblPr>
              <a:tblGrid>
                <a:gridCol w="5328899">
                  <a:extLst>
                    <a:ext uri="{9D8B030D-6E8A-4147-A177-3AD203B41FA5}">
                      <a16:colId xmlns:a16="http://schemas.microsoft.com/office/drawing/2014/main" val="3023088912"/>
                    </a:ext>
                  </a:extLst>
                </a:gridCol>
              </a:tblGrid>
              <a:tr h="306689">
                <a:tc>
                  <a:txBody>
                    <a:bodyPr/>
                    <a:lstStyle/>
                    <a:p>
                      <a:pPr marL="0" algn="l" defTabSz="609585" rtl="0" eaLnBrk="1" latinLnBrk="0" hangingPunct="1"/>
                      <a:r>
                        <a:rPr lang="fi-FI" sz="2000" b="0" kern="1200" dirty="0">
                          <a:solidFill>
                            <a:schemeClr val="lt1"/>
                          </a:solidFill>
                          <a:latin typeface="+mn-lt"/>
                          <a:ea typeface="+mn-ea"/>
                          <a:cs typeface="+mn-cs"/>
                        </a:rPr>
                        <a:t>Nykytila</a:t>
                      </a:r>
                    </a:p>
                  </a:txBody>
                  <a:tcPr/>
                </a:tc>
                <a:extLst>
                  <a:ext uri="{0D108BD9-81ED-4DB2-BD59-A6C34878D82A}">
                    <a16:rowId xmlns:a16="http://schemas.microsoft.com/office/drawing/2014/main" val="1269326160"/>
                  </a:ext>
                </a:extLst>
              </a:tr>
              <a:tr h="926360">
                <a:tc>
                  <a:txBody>
                    <a:bodyPr/>
                    <a:lstStyle/>
                    <a:p>
                      <a:pPr marL="180975" indent="-180975">
                        <a:buFont typeface="Arial" panose="020B0604020202020204" pitchFamily="34" charset="0"/>
                        <a:buChar char="•"/>
                      </a:pPr>
                      <a:r>
                        <a:rPr lang="fi-FI" sz="1600" b="0" dirty="0">
                          <a:solidFill>
                            <a:schemeClr val="tx2">
                              <a:lumMod val="90000"/>
                              <a:lumOff val="10000"/>
                            </a:schemeClr>
                          </a:solidFill>
                        </a:rPr>
                        <a:t>Valtuustarkistusten keskimääräinen kasvu vuosina 2017-23 yli 90% vuosittain</a:t>
                      </a:r>
                    </a:p>
                    <a:p>
                      <a:pPr marL="180975" indent="-180975">
                        <a:buFont typeface="Arial" panose="020B0604020202020204" pitchFamily="34" charset="0"/>
                        <a:buChar char="•"/>
                      </a:pPr>
                      <a:r>
                        <a:rPr lang="fi-FI" sz="1600" b="0" dirty="0">
                          <a:solidFill>
                            <a:schemeClr val="tx2">
                              <a:lumMod val="90000"/>
                              <a:lumOff val="10000"/>
                            </a:schemeClr>
                          </a:solidFill>
                        </a:rPr>
                        <a:t>Käytössä myös avustetun valtuuttamisen malli digitaidottomille</a:t>
                      </a:r>
                      <a:endParaRPr lang="fi-FI" sz="1600" dirty="0"/>
                    </a:p>
                    <a:p>
                      <a:endParaRPr lang="fi-FI" sz="2000" dirty="0"/>
                    </a:p>
                  </a:txBody>
                  <a:tcPr>
                    <a:noFill/>
                  </a:tcPr>
                </a:tc>
                <a:extLst>
                  <a:ext uri="{0D108BD9-81ED-4DB2-BD59-A6C34878D82A}">
                    <a16:rowId xmlns:a16="http://schemas.microsoft.com/office/drawing/2014/main" val="718705375"/>
                  </a:ext>
                </a:extLst>
              </a:tr>
            </a:tbl>
          </a:graphicData>
        </a:graphic>
      </p:graphicFrame>
      <p:sp>
        <p:nvSpPr>
          <p:cNvPr id="345" name="Rectangle 344">
            <a:extLst>
              <a:ext uri="{FF2B5EF4-FFF2-40B4-BE49-F238E27FC236}">
                <a16:creationId xmlns:a16="http://schemas.microsoft.com/office/drawing/2014/main" id="{48D2243B-3DF3-CAAB-2021-06AEB0B9BA70}"/>
              </a:ext>
            </a:extLst>
          </p:cNvPr>
          <p:cNvSpPr/>
          <p:nvPr/>
        </p:nvSpPr>
        <p:spPr>
          <a:xfrm>
            <a:off x="333726" y="3207546"/>
            <a:ext cx="5354955" cy="3310871"/>
          </a:xfrm>
          <a:prstGeom prst="rect">
            <a:avLst/>
          </a:prstGeom>
          <a:solidFill>
            <a:schemeClr val="bg1">
              <a:lumMod val="95000"/>
            </a:schemeClr>
          </a:solidFill>
          <a:ln>
            <a:solidFill>
              <a:schemeClr val="bg1">
                <a:lumMod val="9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377" rtl="0" eaLnBrk="1" fontAlgn="auto" latinLnBrk="0" hangingPunct="1">
              <a:lnSpc>
                <a:spcPct val="100000"/>
              </a:lnSpc>
              <a:spcBef>
                <a:spcPts val="0"/>
              </a:spcBef>
              <a:spcAft>
                <a:spcPts val="0"/>
              </a:spcAft>
              <a:buClrTx/>
              <a:buSzTx/>
              <a:buFontTx/>
              <a:buNone/>
              <a:tabLst/>
              <a:defRPr/>
            </a:pPr>
            <a:endParaRPr kumimoji="0" lang="fi-FI" sz="1800" b="0" i="0" u="none" strike="noStrike" kern="1200" cap="none" spc="0" normalizeH="0" baseline="0" noProof="0">
              <a:ln>
                <a:noFill/>
              </a:ln>
              <a:solidFill>
                <a:srgbClr val="FFFFFF"/>
              </a:solidFill>
              <a:effectLst/>
              <a:uLnTx/>
              <a:uFillTx/>
              <a:latin typeface="Calibri"/>
              <a:ea typeface="+mn-ea"/>
              <a:cs typeface="+mn-cs"/>
            </a:endParaRPr>
          </a:p>
        </p:txBody>
      </p:sp>
      <p:graphicFrame>
        <p:nvGraphicFramePr>
          <p:cNvPr id="276" name="Taulukko 4">
            <a:extLst>
              <a:ext uri="{FF2B5EF4-FFF2-40B4-BE49-F238E27FC236}">
                <a16:creationId xmlns:a16="http://schemas.microsoft.com/office/drawing/2014/main" id="{DAC891D5-D727-7B57-5095-0E94688D29E2}"/>
              </a:ext>
            </a:extLst>
          </p:cNvPr>
          <p:cNvGraphicFramePr>
            <a:graphicFrameLocks noGrp="1"/>
          </p:cNvGraphicFramePr>
          <p:nvPr/>
        </p:nvGraphicFramePr>
        <p:xfrm>
          <a:off x="5912737" y="1063502"/>
          <a:ext cx="5866823" cy="2286000"/>
        </p:xfrm>
        <a:graphic>
          <a:graphicData uri="http://schemas.openxmlformats.org/drawingml/2006/table">
            <a:tbl>
              <a:tblPr firstRow="1" bandRow="1">
                <a:tableStyleId>{5C22544A-7EE6-4342-B048-85BDC9FD1C3A}</a:tableStyleId>
              </a:tblPr>
              <a:tblGrid>
                <a:gridCol w="5866823">
                  <a:extLst>
                    <a:ext uri="{9D8B030D-6E8A-4147-A177-3AD203B41FA5}">
                      <a16:colId xmlns:a16="http://schemas.microsoft.com/office/drawing/2014/main" val="3023088912"/>
                    </a:ext>
                  </a:extLst>
                </a:gridCol>
              </a:tblGrid>
              <a:tr h="137586">
                <a:tc>
                  <a:txBody>
                    <a:bodyPr/>
                    <a:lstStyle/>
                    <a:p>
                      <a:r>
                        <a:rPr lang="fi-FI" sz="2000" b="0" dirty="0"/>
                        <a:t>Potentiaali</a:t>
                      </a:r>
                    </a:p>
                  </a:txBody>
                  <a:tcPr>
                    <a:solidFill>
                      <a:schemeClr val="accent3">
                        <a:lumMod val="75000"/>
                      </a:schemeClr>
                    </a:solidFill>
                  </a:tcPr>
                </a:tc>
                <a:extLst>
                  <a:ext uri="{0D108BD9-81ED-4DB2-BD59-A6C34878D82A}">
                    <a16:rowId xmlns:a16="http://schemas.microsoft.com/office/drawing/2014/main" val="1269326160"/>
                  </a:ext>
                </a:extLst>
              </a:tr>
              <a:tr h="1574591">
                <a:tc>
                  <a:txBody>
                    <a:bodyPr/>
                    <a:lstStyle/>
                    <a:p>
                      <a:pPr marL="285750" indent="-285750">
                        <a:spcBef>
                          <a:spcPts val="600"/>
                        </a:spcBef>
                        <a:buFont typeface="Arial" panose="020B0604020202020204" pitchFamily="34" charset="0"/>
                        <a:buChar char="•"/>
                      </a:pPr>
                      <a:r>
                        <a:rPr lang="fi-FI" sz="1800" b="0" dirty="0">
                          <a:solidFill>
                            <a:schemeClr val="tx2"/>
                          </a:solidFill>
                        </a:rPr>
                        <a:t>Valtuuksien hyödyntämisessä suuri potentiaali</a:t>
                      </a:r>
                    </a:p>
                    <a:p>
                      <a:pPr marL="285750" indent="-285750">
                        <a:spcBef>
                          <a:spcPts val="600"/>
                        </a:spcBef>
                        <a:buFont typeface="Arial" panose="020B0604020202020204" pitchFamily="34" charset="0"/>
                        <a:buChar char="•"/>
                      </a:pPr>
                      <a:r>
                        <a:rPr lang="fi-FI" sz="1800" b="0" dirty="0">
                          <a:solidFill>
                            <a:schemeClr val="tx2"/>
                          </a:solidFill>
                        </a:rPr>
                        <a:t>Mahdollisten uusien rekisterien hyödyntäminen mahdollistaa puolesta- asioinnin uusille asiakasryhmille, kuten edunvalvojille ja  kuolinpesille</a:t>
                      </a:r>
                    </a:p>
                    <a:p>
                      <a:pPr marL="285750" marR="0" lvl="0" indent="-285750" algn="l" defTabSz="914377"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fi-FI" sz="1800" b="0" i="0" u="none" strike="noStrike" kern="1200" cap="none" spc="0" normalizeH="0" baseline="0" noProof="0" dirty="0">
                          <a:ln>
                            <a:noFill/>
                          </a:ln>
                          <a:solidFill>
                            <a:srgbClr val="002E5F">
                              <a:lumMod val="90000"/>
                              <a:lumOff val="10000"/>
                            </a:srgbClr>
                          </a:solidFill>
                          <a:effectLst/>
                          <a:uLnTx/>
                          <a:uFillTx/>
                          <a:latin typeface="+mn-lt"/>
                          <a:ea typeface="+mn-ea"/>
                          <a:cs typeface="+mn-cs"/>
                        </a:rPr>
                        <a:t>Sujuva rajat ylittävä puolesta-asiointi</a:t>
                      </a:r>
                    </a:p>
                    <a:p>
                      <a:pPr marL="285750" indent="-285750">
                        <a:buFont typeface="Arial" panose="020B0604020202020204" pitchFamily="34" charset="0"/>
                        <a:buChar char="•"/>
                      </a:pPr>
                      <a:endParaRPr lang="fi-FI" sz="1800" b="0" i="0" dirty="0">
                        <a:solidFill>
                          <a:schemeClr val="tx2"/>
                        </a:solidFill>
                      </a:endParaRPr>
                    </a:p>
                  </a:txBody>
                  <a:tcPr marL="72000">
                    <a:solidFill>
                      <a:schemeClr val="bg1"/>
                    </a:solidFill>
                  </a:tcPr>
                </a:tc>
                <a:extLst>
                  <a:ext uri="{0D108BD9-81ED-4DB2-BD59-A6C34878D82A}">
                    <a16:rowId xmlns:a16="http://schemas.microsoft.com/office/drawing/2014/main" val="718705375"/>
                  </a:ext>
                </a:extLst>
              </a:tr>
            </a:tbl>
          </a:graphicData>
        </a:graphic>
      </p:graphicFrame>
      <p:sp>
        <p:nvSpPr>
          <p:cNvPr id="346" name="Rectangle 345">
            <a:extLst>
              <a:ext uri="{FF2B5EF4-FFF2-40B4-BE49-F238E27FC236}">
                <a16:creationId xmlns:a16="http://schemas.microsoft.com/office/drawing/2014/main" id="{90445B2B-0DB5-B055-833A-2EB118E831E1}"/>
              </a:ext>
            </a:extLst>
          </p:cNvPr>
          <p:cNvSpPr/>
          <p:nvPr/>
        </p:nvSpPr>
        <p:spPr>
          <a:xfrm>
            <a:off x="333385" y="2863587"/>
            <a:ext cx="5357250" cy="31476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l" defTabSz="914377" rtl="0" eaLnBrk="1" fontAlgn="auto" latinLnBrk="0" hangingPunct="1">
              <a:lnSpc>
                <a:spcPct val="100000"/>
              </a:lnSpc>
              <a:spcBef>
                <a:spcPts val="0"/>
              </a:spcBef>
              <a:spcAft>
                <a:spcPts val="0"/>
              </a:spcAft>
              <a:buClrTx/>
              <a:buSzTx/>
              <a:buFontTx/>
              <a:buNone/>
              <a:tabLst/>
              <a:defRPr/>
            </a:pPr>
            <a:r>
              <a:rPr kumimoji="0" lang="fi-FI" sz="2000" b="0" i="0" u="none" strike="noStrike" kern="1200" cap="none" spc="0" normalizeH="0" baseline="0" noProof="0" dirty="0">
                <a:ln>
                  <a:noFill/>
                </a:ln>
                <a:solidFill>
                  <a:srgbClr val="FFFFFF"/>
                </a:solidFill>
                <a:effectLst/>
                <a:uLnTx/>
                <a:uFillTx/>
                <a:latin typeface="Calibri"/>
                <a:ea typeface="+mn-ea"/>
                <a:cs typeface="+mn-cs"/>
              </a:rPr>
              <a:t>Valtuustarkistusten toteuma ja ennuste</a:t>
            </a:r>
          </a:p>
        </p:txBody>
      </p:sp>
      <p:pic>
        <p:nvPicPr>
          <p:cNvPr id="10" name="Picture 9">
            <a:extLst>
              <a:ext uri="{FF2B5EF4-FFF2-40B4-BE49-F238E27FC236}">
                <a16:creationId xmlns:a16="http://schemas.microsoft.com/office/drawing/2014/main" id="{AF6420EA-61EC-7228-9921-695DF6E50200}"/>
              </a:ext>
            </a:extLst>
          </p:cNvPr>
          <p:cNvPicPr>
            <a:picLocks noChangeAspect="1"/>
          </p:cNvPicPr>
          <p:nvPr/>
        </p:nvPicPr>
        <p:blipFill>
          <a:blip r:embed="rId3"/>
          <a:stretch>
            <a:fillRect/>
          </a:stretch>
        </p:blipFill>
        <p:spPr>
          <a:xfrm>
            <a:off x="6071197" y="3631383"/>
            <a:ext cx="5404818" cy="2461914"/>
          </a:xfrm>
          <a:prstGeom prst="rect">
            <a:avLst/>
          </a:prstGeom>
        </p:spPr>
      </p:pic>
      <p:grpSp>
        <p:nvGrpSpPr>
          <p:cNvPr id="11" name="Group 10">
            <a:extLst>
              <a:ext uri="{FF2B5EF4-FFF2-40B4-BE49-F238E27FC236}">
                <a16:creationId xmlns:a16="http://schemas.microsoft.com/office/drawing/2014/main" id="{2A840489-19D6-7029-0E32-78C3834D51A8}"/>
              </a:ext>
            </a:extLst>
          </p:cNvPr>
          <p:cNvGrpSpPr/>
          <p:nvPr/>
        </p:nvGrpSpPr>
        <p:grpSpPr>
          <a:xfrm>
            <a:off x="10732695" y="5655663"/>
            <a:ext cx="1106464" cy="725665"/>
            <a:chOff x="10732695" y="5655663"/>
            <a:chExt cx="1106464" cy="725665"/>
          </a:xfrm>
        </p:grpSpPr>
        <p:sp>
          <p:nvSpPr>
            <p:cNvPr id="341" name="Rectangle: Rounded Corners 340">
              <a:extLst>
                <a:ext uri="{FF2B5EF4-FFF2-40B4-BE49-F238E27FC236}">
                  <a16:creationId xmlns:a16="http://schemas.microsoft.com/office/drawing/2014/main" id="{A9435186-8EAE-68F1-3701-E44ABA517231}"/>
                </a:ext>
              </a:extLst>
            </p:cNvPr>
            <p:cNvSpPr/>
            <p:nvPr/>
          </p:nvSpPr>
          <p:spPr>
            <a:xfrm>
              <a:off x="10732695" y="6044020"/>
              <a:ext cx="1106464" cy="337308"/>
            </a:xfrm>
            <a:prstGeom prst="roundRect">
              <a:avLst/>
            </a:prstGeom>
            <a:solidFill>
              <a:srgbClr val="ED7D31"/>
            </a:solidFill>
            <a:ln w="12700" cap="flat" cmpd="sng" algn="ctr">
              <a:solidFill>
                <a:sysClr val="window" lastClr="FFFFFF">
                  <a:hueOff val="0"/>
                  <a:satOff val="0"/>
                  <a:lumOff val="0"/>
                  <a:alphaOff val="0"/>
                </a:sysClr>
              </a:solidFill>
              <a:prstDash val="solid"/>
              <a:miter lim="800000"/>
            </a:ln>
            <a:effectLst/>
          </p:spPr>
          <p:txBody>
            <a:bodyPr lIns="0" r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i-FI" sz="1050" b="0" i="0" u="none" strike="noStrike" kern="0" cap="none" spc="0" normalizeH="0" baseline="0" noProof="0" dirty="0">
                  <a:ln>
                    <a:noFill/>
                  </a:ln>
                  <a:solidFill>
                    <a:prstClr val="white"/>
                  </a:solidFill>
                  <a:effectLst/>
                  <a:uLnTx/>
                  <a:uFillTx/>
                  <a:latin typeface="Calibri" panose="020F0502020204030204"/>
                  <a:ea typeface="+mn-ea"/>
                  <a:cs typeface="+mn-cs"/>
                </a:rPr>
                <a:t>Hyödyntämätön potentiaali</a:t>
              </a:r>
            </a:p>
          </p:txBody>
        </p:sp>
        <p:sp>
          <p:nvSpPr>
            <p:cNvPr id="342" name="Rectangle: Rounded Corners 341">
              <a:extLst>
                <a:ext uri="{FF2B5EF4-FFF2-40B4-BE49-F238E27FC236}">
                  <a16:creationId xmlns:a16="http://schemas.microsoft.com/office/drawing/2014/main" id="{AAE8DED3-930E-EFB6-562F-027906D34DEF}"/>
                </a:ext>
              </a:extLst>
            </p:cNvPr>
            <p:cNvSpPr/>
            <p:nvPr/>
          </p:nvSpPr>
          <p:spPr>
            <a:xfrm>
              <a:off x="10732695" y="5655663"/>
              <a:ext cx="1106464" cy="337309"/>
            </a:xfrm>
            <a:prstGeom prst="roundRect">
              <a:avLst/>
            </a:prstGeom>
            <a:solidFill>
              <a:srgbClr val="4472C4">
                <a:hueOff val="0"/>
                <a:satOff val="0"/>
                <a:lumOff val="0"/>
                <a:alphaOff val="0"/>
              </a:srgbClr>
            </a:solidFill>
            <a:ln w="12700" cap="flat" cmpd="sng" algn="ctr">
              <a:solidFill>
                <a:prstClr val="white">
                  <a:hueOff val="0"/>
                  <a:satOff val="0"/>
                  <a:lumOff val="0"/>
                  <a:alphaOff val="0"/>
                </a:prstClr>
              </a:solidFill>
              <a:prstDash val="solid"/>
              <a:miter lim="800000"/>
            </a:ln>
            <a:effectLst/>
          </p:spPr>
          <p:txBody>
            <a:bodyPr spcFirstLastPara="0" vert="horz" wrap="square" lIns="0" tIns="10160" rIns="0" bIns="10160" numCol="1" spcCol="1270" anchor="ctr" anchorCtr="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i-FI" sz="1050" b="0" i="0" u="none" strike="noStrike" kern="0" cap="none" spc="0" normalizeH="0" baseline="0" noProof="0" dirty="0">
                  <a:ln>
                    <a:noFill/>
                  </a:ln>
                  <a:solidFill>
                    <a:prstClr val="white"/>
                  </a:solidFill>
                  <a:effectLst/>
                  <a:uLnTx/>
                  <a:uFillTx/>
                  <a:latin typeface="Calibri"/>
                  <a:ea typeface="+mn-ea"/>
                  <a:cs typeface="+mn-cs"/>
                </a:rPr>
                <a:t>Hyödynnetty potentiaali</a:t>
              </a:r>
              <a:endParaRPr kumimoji="0" lang="fi-FI" sz="1600" b="0" i="0" u="none" strike="noStrike" kern="0" cap="none" spc="0" normalizeH="0" baseline="0" noProof="0" dirty="0">
                <a:ln>
                  <a:noFill/>
                </a:ln>
                <a:solidFill>
                  <a:prstClr val="white"/>
                </a:solidFill>
                <a:effectLst/>
                <a:uLnTx/>
                <a:uFillTx/>
                <a:latin typeface="Calibri"/>
                <a:ea typeface="+mn-ea"/>
                <a:cs typeface="+mn-cs"/>
              </a:endParaRPr>
            </a:p>
          </p:txBody>
        </p:sp>
      </p:grpSp>
      <p:graphicFrame>
        <p:nvGraphicFramePr>
          <p:cNvPr id="12" name="Chart 11">
            <a:extLst>
              <a:ext uri="{FF2B5EF4-FFF2-40B4-BE49-F238E27FC236}">
                <a16:creationId xmlns:a16="http://schemas.microsoft.com/office/drawing/2014/main" id="{AD9D548A-D12C-F414-6711-FEADE3944EEF}"/>
              </a:ext>
            </a:extLst>
          </p:cNvPr>
          <p:cNvGraphicFramePr>
            <a:graphicFrameLocks/>
          </p:cNvGraphicFramePr>
          <p:nvPr/>
        </p:nvGraphicFramePr>
        <p:xfrm>
          <a:off x="374856" y="3316353"/>
          <a:ext cx="5289096" cy="3246905"/>
        </p:xfrm>
        <a:graphic>
          <a:graphicData uri="http://schemas.openxmlformats.org/drawingml/2006/chart">
            <c:chart xmlns:c="http://schemas.openxmlformats.org/drawingml/2006/chart" xmlns:r="http://schemas.openxmlformats.org/officeDocument/2006/relationships" r:id="rId4"/>
          </a:graphicData>
        </a:graphic>
      </p:graphicFrame>
      <p:cxnSp>
        <p:nvCxnSpPr>
          <p:cNvPr id="20" name="Straight Arrow Connector 19">
            <a:extLst>
              <a:ext uri="{FF2B5EF4-FFF2-40B4-BE49-F238E27FC236}">
                <a16:creationId xmlns:a16="http://schemas.microsoft.com/office/drawing/2014/main" id="{11495520-A968-5613-F83C-D46C21217C09}"/>
              </a:ext>
            </a:extLst>
          </p:cNvPr>
          <p:cNvCxnSpPr>
            <a:cxnSpLocks/>
            <a:stCxn id="6" idx="3"/>
          </p:cNvCxnSpPr>
          <p:nvPr/>
        </p:nvCxnSpPr>
        <p:spPr>
          <a:xfrm>
            <a:off x="2019154" y="4796572"/>
            <a:ext cx="509779" cy="152061"/>
          </a:xfrm>
          <a:prstGeom prst="straightConnector1">
            <a:avLst/>
          </a:prstGeom>
          <a:ln w="19050">
            <a:tailEnd type="triangle"/>
          </a:ln>
        </p:spPr>
        <p:style>
          <a:lnRef idx="2">
            <a:schemeClr val="accent1"/>
          </a:lnRef>
          <a:fillRef idx="0">
            <a:schemeClr val="accent1"/>
          </a:fillRef>
          <a:effectRef idx="1">
            <a:schemeClr val="accent1"/>
          </a:effectRef>
          <a:fontRef idx="minor">
            <a:schemeClr val="tx1"/>
          </a:fontRef>
        </p:style>
      </p:cxnSp>
      <p:sp>
        <p:nvSpPr>
          <p:cNvPr id="6" name="TextBox 5">
            <a:extLst>
              <a:ext uri="{FF2B5EF4-FFF2-40B4-BE49-F238E27FC236}">
                <a16:creationId xmlns:a16="http://schemas.microsoft.com/office/drawing/2014/main" id="{064B1939-BEFD-B81C-2DC9-863CF380F38E}"/>
              </a:ext>
            </a:extLst>
          </p:cNvPr>
          <p:cNvSpPr txBox="1"/>
          <p:nvPr/>
        </p:nvSpPr>
        <p:spPr>
          <a:xfrm>
            <a:off x="1343472" y="4581128"/>
            <a:ext cx="675682" cy="430887"/>
          </a:xfrm>
          <a:prstGeom prst="rect">
            <a:avLst/>
          </a:prstGeom>
          <a:solidFill>
            <a:srgbClr val="C0E399"/>
          </a:solidFill>
          <a:ln>
            <a:solidFill>
              <a:schemeClr val="accent1"/>
            </a:solidFill>
          </a:ln>
          <a:effectLst>
            <a:outerShdw blurRad="50800" dist="38100" dir="2700000" algn="tl" rotWithShape="0">
              <a:prstClr val="black">
                <a:alpha val="40000"/>
              </a:prstClr>
            </a:outerShdw>
          </a:effectLst>
        </p:spPr>
        <p:txBody>
          <a:bodyPr wrap="square" rtlCol="0">
            <a:spAutoFit/>
          </a:bodyPr>
          <a:lstStyle>
            <a:defPPr>
              <a:defRPr lang="fi-FI"/>
            </a:defPPr>
            <a:lvl1pPr>
              <a:defRPr sz="1600">
                <a:solidFill>
                  <a:schemeClr val="tx2"/>
                </a:solidFill>
              </a:defRPr>
            </a:lvl1pPr>
          </a:lstStyle>
          <a:p>
            <a:pPr marL="0" marR="0" lvl="0" indent="0" algn="l" defTabSz="914377" rtl="0" eaLnBrk="1" fontAlgn="auto" latinLnBrk="0" hangingPunct="1">
              <a:lnSpc>
                <a:spcPct val="100000"/>
              </a:lnSpc>
              <a:spcBef>
                <a:spcPts val="0"/>
              </a:spcBef>
              <a:spcAft>
                <a:spcPts val="0"/>
              </a:spcAft>
              <a:buClrTx/>
              <a:buSzTx/>
              <a:buFontTx/>
              <a:buNone/>
              <a:tabLst/>
              <a:defRPr/>
            </a:pPr>
            <a:r>
              <a:rPr kumimoji="0" lang="fi-FI" sz="1100" b="0" i="0" u="none" strike="noStrike" kern="1200" cap="none" spc="0" normalizeH="0" baseline="0" noProof="0" dirty="0">
                <a:ln>
                  <a:noFill/>
                </a:ln>
                <a:solidFill>
                  <a:srgbClr val="002E5F"/>
                </a:solidFill>
                <a:effectLst/>
                <a:uLnTx/>
                <a:uFillTx/>
                <a:latin typeface="Calibri"/>
                <a:ea typeface="+mn-ea"/>
                <a:cs typeface="+mn-cs"/>
              </a:rPr>
              <a:t>KATSO-siirtymä</a:t>
            </a:r>
          </a:p>
        </p:txBody>
      </p:sp>
      <p:cxnSp>
        <p:nvCxnSpPr>
          <p:cNvPr id="18" name="Straight Arrow Connector 17">
            <a:extLst>
              <a:ext uri="{FF2B5EF4-FFF2-40B4-BE49-F238E27FC236}">
                <a16:creationId xmlns:a16="http://schemas.microsoft.com/office/drawing/2014/main" id="{3EB2D05B-60D3-1855-AD2C-97C6DC26BBE5}"/>
              </a:ext>
            </a:extLst>
          </p:cNvPr>
          <p:cNvCxnSpPr>
            <a:cxnSpLocks/>
            <a:stCxn id="13" idx="2"/>
          </p:cNvCxnSpPr>
          <p:nvPr/>
        </p:nvCxnSpPr>
        <p:spPr>
          <a:xfrm>
            <a:off x="2554741" y="3853300"/>
            <a:ext cx="1020979" cy="272895"/>
          </a:xfrm>
          <a:prstGeom prst="straightConnector1">
            <a:avLst/>
          </a:prstGeom>
          <a:ln w="19050">
            <a:tailEnd type="triangle"/>
          </a:ln>
        </p:spPr>
        <p:style>
          <a:lnRef idx="2">
            <a:schemeClr val="accent1"/>
          </a:lnRef>
          <a:fillRef idx="0">
            <a:schemeClr val="accent1"/>
          </a:fillRef>
          <a:effectRef idx="1">
            <a:schemeClr val="accent1"/>
          </a:effectRef>
          <a:fontRef idx="minor">
            <a:schemeClr val="tx1"/>
          </a:fontRef>
        </p:style>
      </p:cxnSp>
      <p:sp>
        <p:nvSpPr>
          <p:cNvPr id="13" name="TextBox 12">
            <a:extLst>
              <a:ext uri="{FF2B5EF4-FFF2-40B4-BE49-F238E27FC236}">
                <a16:creationId xmlns:a16="http://schemas.microsoft.com/office/drawing/2014/main" id="{D719C08F-0110-72EB-0FCF-D69AABEE2400}"/>
              </a:ext>
            </a:extLst>
          </p:cNvPr>
          <p:cNvSpPr txBox="1"/>
          <p:nvPr/>
        </p:nvSpPr>
        <p:spPr>
          <a:xfrm>
            <a:off x="1847528" y="3422413"/>
            <a:ext cx="1414426" cy="430887"/>
          </a:xfrm>
          <a:prstGeom prst="rect">
            <a:avLst/>
          </a:prstGeom>
          <a:solidFill>
            <a:srgbClr val="C0E399"/>
          </a:solidFill>
          <a:ln>
            <a:solidFill>
              <a:schemeClr val="accent1"/>
            </a:solidFill>
          </a:ln>
          <a:effectLst>
            <a:outerShdw blurRad="50800" dist="38100" dir="2700000" algn="tl" rotWithShape="0">
              <a:prstClr val="black">
                <a:alpha val="40000"/>
              </a:prstClr>
            </a:outerShdw>
          </a:effectLst>
        </p:spPr>
        <p:txBody>
          <a:bodyPr wrap="square" lIns="36000" rIns="36000" rtlCol="0">
            <a:spAutoFit/>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kumimoji="0" lang="fi-FI" sz="1100" b="0" i="0" u="none" strike="noStrike" kern="1200" cap="none" spc="0" normalizeH="0" baseline="0" noProof="0" dirty="0">
                <a:ln>
                  <a:noFill/>
                </a:ln>
                <a:solidFill>
                  <a:srgbClr val="002E5F"/>
                </a:solidFill>
                <a:effectLst/>
                <a:uLnTx/>
                <a:uFillTx/>
                <a:latin typeface="Calibri"/>
                <a:ea typeface="+mn-ea"/>
                <a:cs typeface="+mn-cs"/>
              </a:rPr>
              <a:t>Digitaalisen viestinnän ensisijaisuus</a:t>
            </a:r>
          </a:p>
        </p:txBody>
      </p:sp>
    </p:spTree>
    <p:extLst>
      <p:ext uri="{BB962C8B-B14F-4D97-AF65-F5344CB8AC3E}">
        <p14:creationId xmlns:p14="http://schemas.microsoft.com/office/powerpoint/2010/main" val="207911634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EFB2190E-DDC7-966B-E65D-D8CBF7FF2D05}"/>
              </a:ext>
            </a:extLst>
          </p:cNvPr>
          <p:cNvSpPr/>
          <p:nvPr/>
        </p:nvSpPr>
        <p:spPr>
          <a:xfrm>
            <a:off x="320870" y="3188674"/>
            <a:ext cx="5357250" cy="3327436"/>
          </a:xfrm>
          <a:prstGeom prst="rect">
            <a:avLst/>
          </a:prstGeom>
          <a:solidFill>
            <a:schemeClr val="bg1">
              <a:lumMod val="95000"/>
            </a:schemeClr>
          </a:solidFill>
          <a:ln>
            <a:solidFill>
              <a:schemeClr val="bg1">
                <a:lumMod val="9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377" rtl="0" eaLnBrk="1" fontAlgn="auto" latinLnBrk="0" hangingPunct="1">
              <a:lnSpc>
                <a:spcPct val="100000"/>
              </a:lnSpc>
              <a:spcBef>
                <a:spcPts val="0"/>
              </a:spcBef>
              <a:spcAft>
                <a:spcPts val="0"/>
              </a:spcAft>
              <a:buClrTx/>
              <a:buSzTx/>
              <a:buFontTx/>
              <a:buNone/>
              <a:tabLst/>
              <a:defRPr/>
            </a:pPr>
            <a:endParaRPr kumimoji="0" lang="fi-FI" sz="1800" b="0" i="0" u="none" strike="noStrike" kern="1200" cap="none" spc="0" normalizeH="0" baseline="0" noProof="0">
              <a:ln>
                <a:noFill/>
              </a:ln>
              <a:solidFill>
                <a:srgbClr val="FFFFFF"/>
              </a:solidFill>
              <a:effectLst/>
              <a:uLnTx/>
              <a:uFillTx/>
              <a:latin typeface="Calibri"/>
              <a:ea typeface="+mn-ea"/>
              <a:cs typeface="+mn-cs"/>
            </a:endParaRPr>
          </a:p>
        </p:txBody>
      </p:sp>
      <p:sp>
        <p:nvSpPr>
          <p:cNvPr id="2" name="Otsikko 1">
            <a:extLst>
              <a:ext uri="{FF2B5EF4-FFF2-40B4-BE49-F238E27FC236}">
                <a16:creationId xmlns:a16="http://schemas.microsoft.com/office/drawing/2014/main" id="{C7B6AD96-BA70-0B56-98AD-85402D070CBA}"/>
              </a:ext>
            </a:extLst>
          </p:cNvPr>
          <p:cNvSpPr>
            <a:spLocks noGrp="1"/>
          </p:cNvSpPr>
          <p:nvPr>
            <p:ph type="title"/>
          </p:nvPr>
        </p:nvSpPr>
        <p:spPr>
          <a:xfrm>
            <a:off x="838200" y="203390"/>
            <a:ext cx="10515600" cy="578232"/>
          </a:xfrm>
        </p:spPr>
        <p:txBody>
          <a:bodyPr>
            <a:normAutofit fontScale="90000"/>
          </a:bodyPr>
          <a:lstStyle/>
          <a:p>
            <a:r>
              <a:rPr lang="fi-FI" sz="3600" b="1" dirty="0">
                <a:solidFill>
                  <a:schemeClr val="tx2"/>
                </a:solidFill>
              </a:rPr>
              <a:t>Tunnistus</a:t>
            </a:r>
          </a:p>
        </p:txBody>
      </p:sp>
      <p:graphicFrame>
        <p:nvGraphicFramePr>
          <p:cNvPr id="23" name="Taulukko 4">
            <a:extLst>
              <a:ext uri="{FF2B5EF4-FFF2-40B4-BE49-F238E27FC236}">
                <a16:creationId xmlns:a16="http://schemas.microsoft.com/office/drawing/2014/main" id="{C3E07AB2-2FDE-4A74-61A5-4E504DDD3B6F}"/>
              </a:ext>
            </a:extLst>
          </p:cNvPr>
          <p:cNvGraphicFramePr>
            <a:graphicFrameLocks noGrp="1"/>
          </p:cNvGraphicFramePr>
          <p:nvPr/>
        </p:nvGraphicFramePr>
        <p:xfrm>
          <a:off x="5879976" y="877004"/>
          <a:ext cx="6120680" cy="4454086"/>
        </p:xfrm>
        <a:graphic>
          <a:graphicData uri="http://schemas.openxmlformats.org/drawingml/2006/table">
            <a:tbl>
              <a:tblPr firstRow="1" bandRow="1">
                <a:tableStyleId>{5C22544A-7EE6-4342-B048-85BDC9FD1C3A}</a:tableStyleId>
              </a:tblPr>
              <a:tblGrid>
                <a:gridCol w="6120680">
                  <a:extLst>
                    <a:ext uri="{9D8B030D-6E8A-4147-A177-3AD203B41FA5}">
                      <a16:colId xmlns:a16="http://schemas.microsoft.com/office/drawing/2014/main" val="3023088912"/>
                    </a:ext>
                  </a:extLst>
                </a:gridCol>
              </a:tblGrid>
              <a:tr h="237221">
                <a:tc>
                  <a:txBody>
                    <a:bodyPr/>
                    <a:lstStyle/>
                    <a:p>
                      <a:r>
                        <a:rPr lang="fi-FI" sz="2000" b="0" dirty="0"/>
                        <a:t>Potentiaali</a:t>
                      </a:r>
                    </a:p>
                  </a:txBody>
                  <a:tcPr>
                    <a:solidFill>
                      <a:schemeClr val="accent3">
                        <a:lumMod val="75000"/>
                      </a:schemeClr>
                    </a:solidFill>
                  </a:tcPr>
                </a:tc>
                <a:extLst>
                  <a:ext uri="{0D108BD9-81ED-4DB2-BD59-A6C34878D82A}">
                    <a16:rowId xmlns:a16="http://schemas.microsoft.com/office/drawing/2014/main" val="1269326160"/>
                  </a:ext>
                </a:extLst>
              </a:tr>
              <a:tr h="1076621">
                <a:tc>
                  <a:txBody>
                    <a:bodyPr/>
                    <a:lstStyle/>
                    <a:p>
                      <a:pPr marL="285750" marR="0" lvl="0" indent="-193675" algn="l" defTabSz="914377"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fi-FI" sz="1800" b="0" i="0" u="none" strike="noStrike" kern="1200" cap="none" spc="0" normalizeH="0" baseline="0" noProof="0" dirty="0">
                          <a:ln>
                            <a:noFill/>
                          </a:ln>
                          <a:solidFill>
                            <a:srgbClr val="002E5F">
                              <a:lumMod val="90000"/>
                              <a:lumOff val="10000"/>
                            </a:srgbClr>
                          </a:solidFill>
                          <a:effectLst/>
                          <a:uLnTx/>
                          <a:uFillTx/>
                          <a:latin typeface="+mn-lt"/>
                          <a:ea typeface="+mn-ea"/>
                          <a:cs typeface="+mn-cs"/>
                        </a:rPr>
                        <a:t>Keskitetty tunnistuspalvelu, johon voidaan liittää kotimaiset ja ulkomaiset uudet tunnistusvälineet</a:t>
                      </a:r>
                    </a:p>
                    <a:p>
                      <a:pPr marL="285750" marR="0" lvl="0" indent="-193675" algn="l" defTabSz="914377"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fi-FI" sz="1800" b="0" i="0" u="none" strike="noStrike" kern="1200" cap="none" spc="0" normalizeH="0" baseline="0" noProof="0" dirty="0">
                          <a:ln>
                            <a:noFill/>
                          </a:ln>
                          <a:solidFill>
                            <a:srgbClr val="002E5F">
                              <a:lumMod val="90000"/>
                              <a:lumOff val="10000"/>
                            </a:srgbClr>
                          </a:solidFill>
                          <a:effectLst/>
                          <a:uLnTx/>
                          <a:uFillTx/>
                          <a:latin typeface="+mn-lt"/>
                          <a:ea typeface="+mn-ea"/>
                          <a:cs typeface="+mn-cs"/>
                        </a:rPr>
                        <a:t>Pankkitunnistusten kilpailuttaminen koko julkiselle sektorille takaa myös jatkossa matalat tunnistuskustannusten yksikköhinnat</a:t>
                      </a:r>
                      <a:endParaRPr kumimoji="0" lang="fi-FI" sz="1800" b="0" i="0" u="sng" strike="noStrike" kern="1200" cap="none" spc="0" normalizeH="0" baseline="0" noProof="0" dirty="0">
                        <a:ln>
                          <a:noFill/>
                        </a:ln>
                        <a:solidFill>
                          <a:srgbClr val="002E5F">
                            <a:lumMod val="90000"/>
                            <a:lumOff val="10000"/>
                          </a:srgbClr>
                        </a:solidFill>
                        <a:effectLst/>
                        <a:uLnTx/>
                        <a:uFillTx/>
                        <a:latin typeface="+mn-lt"/>
                        <a:ea typeface="+mn-ea"/>
                        <a:cs typeface="+mn-cs"/>
                      </a:endParaRPr>
                    </a:p>
                    <a:p>
                      <a:pPr marL="285750" marR="0" lvl="0" indent="-196850" algn="l" defTabSz="914377" rtl="0" eaLnBrk="1" fontAlgn="auto" latinLnBrk="0" hangingPunct="1">
                        <a:lnSpc>
                          <a:spcPct val="100000"/>
                        </a:lnSpc>
                        <a:spcBef>
                          <a:spcPts val="600"/>
                        </a:spcBef>
                        <a:spcAft>
                          <a:spcPts val="0"/>
                        </a:spcAft>
                        <a:buClrTx/>
                        <a:buSzTx/>
                        <a:buFont typeface="Arial" panose="020B0604020202020204" pitchFamily="34" charset="0"/>
                        <a:buChar char="•"/>
                        <a:tabLst/>
                        <a:defRPr/>
                      </a:pPr>
                      <a:r>
                        <a:rPr lang="fi-FI" sz="1800" b="0" kern="1200" dirty="0">
                          <a:solidFill>
                            <a:schemeClr val="tx2">
                              <a:lumMod val="90000"/>
                              <a:lumOff val="10000"/>
                            </a:schemeClr>
                          </a:solidFill>
                          <a:latin typeface="+mn-lt"/>
                          <a:ea typeface="+mn-ea"/>
                          <a:cs typeface="+mn-cs"/>
                        </a:rPr>
                        <a:t>Mahdollistaa Suomen notifioimien tunnistusvälineiden hyödyntämisen muiden EU-maiden asiointipalveluissa</a:t>
                      </a:r>
                      <a:endParaRPr kumimoji="0" lang="fi-FI" sz="1800" b="0" i="0" u="none" strike="noStrike" kern="1200" cap="none" spc="0" normalizeH="0" baseline="0" noProof="0" dirty="0">
                        <a:ln>
                          <a:noFill/>
                        </a:ln>
                        <a:solidFill>
                          <a:srgbClr val="002E5F">
                            <a:lumMod val="90000"/>
                            <a:lumOff val="10000"/>
                          </a:srgbClr>
                        </a:solidFill>
                        <a:effectLst/>
                        <a:uLnTx/>
                        <a:uFillTx/>
                        <a:latin typeface="+mn-lt"/>
                        <a:ea typeface="+mn-ea"/>
                        <a:cs typeface="+mn-cs"/>
                      </a:endParaRPr>
                    </a:p>
                    <a:p>
                      <a:pPr marL="0" marR="0" lvl="0" indent="0" algn="l" defTabSz="914377" rtl="0" eaLnBrk="1" fontAlgn="auto" latinLnBrk="0" hangingPunct="1">
                        <a:lnSpc>
                          <a:spcPct val="100000"/>
                        </a:lnSpc>
                        <a:spcBef>
                          <a:spcPts val="0"/>
                        </a:spcBef>
                        <a:spcAft>
                          <a:spcPts val="0"/>
                        </a:spcAft>
                        <a:buClrTx/>
                        <a:buSzTx/>
                        <a:buFontTx/>
                        <a:buNone/>
                        <a:tabLst/>
                        <a:defRPr/>
                      </a:pPr>
                      <a:endParaRPr kumimoji="0" lang="fi-FI" sz="1800" b="0" i="1" u="sng" strike="noStrike" kern="1200" cap="none" spc="0" normalizeH="0" baseline="0" noProof="0" dirty="0">
                        <a:ln>
                          <a:noFill/>
                        </a:ln>
                        <a:solidFill>
                          <a:srgbClr val="002E5F">
                            <a:lumMod val="90000"/>
                            <a:lumOff val="10000"/>
                          </a:srgbClr>
                        </a:solidFill>
                        <a:effectLst/>
                        <a:uLnTx/>
                        <a:uFillTx/>
                        <a:latin typeface="+mn-lt"/>
                        <a:ea typeface="+mn-ea"/>
                        <a:cs typeface="+mn-cs"/>
                      </a:endParaRPr>
                    </a:p>
                    <a:p>
                      <a:pPr marL="179388" indent="-179388">
                        <a:buFont typeface="Arial" panose="020B0604020202020204" pitchFamily="34" charset="0"/>
                        <a:buChar char="•"/>
                      </a:pPr>
                      <a:endParaRPr lang="fi-FI" sz="1800" b="0" kern="1200" dirty="0">
                        <a:solidFill>
                          <a:schemeClr val="tx2">
                            <a:lumMod val="90000"/>
                            <a:lumOff val="10000"/>
                          </a:schemeClr>
                        </a:solidFill>
                        <a:latin typeface="+mn-lt"/>
                        <a:ea typeface="+mn-ea"/>
                        <a:cs typeface="+mn-cs"/>
                      </a:endParaRPr>
                    </a:p>
                    <a:p>
                      <a:pPr marL="179388" indent="-179388">
                        <a:buFont typeface="Arial" panose="020B0604020202020204" pitchFamily="34" charset="0"/>
                        <a:buChar char="•"/>
                      </a:pPr>
                      <a:endParaRPr lang="fi-FI" sz="1600" b="0" kern="1200" dirty="0">
                        <a:solidFill>
                          <a:schemeClr val="tx2">
                            <a:lumMod val="90000"/>
                            <a:lumOff val="10000"/>
                          </a:schemeClr>
                        </a:solidFill>
                        <a:latin typeface="+mn-lt"/>
                        <a:ea typeface="+mn-ea"/>
                        <a:cs typeface="+mn-cs"/>
                      </a:endParaRPr>
                    </a:p>
                    <a:p>
                      <a:pPr marL="0" indent="0">
                        <a:buFont typeface="Arial" panose="020B0604020202020204" pitchFamily="34" charset="0"/>
                        <a:buNone/>
                      </a:pPr>
                      <a:endParaRPr lang="fi-FI" sz="1200" b="0" i="1" kern="1200" dirty="0">
                        <a:solidFill>
                          <a:schemeClr val="tx2">
                            <a:lumMod val="90000"/>
                            <a:lumOff val="10000"/>
                          </a:schemeClr>
                        </a:solidFill>
                        <a:latin typeface="+mn-lt"/>
                        <a:ea typeface="+mn-ea"/>
                        <a:cs typeface="+mn-cs"/>
                      </a:endParaRPr>
                    </a:p>
                  </a:txBody>
                  <a:tcPr>
                    <a:noFill/>
                  </a:tcPr>
                </a:tc>
                <a:extLst>
                  <a:ext uri="{0D108BD9-81ED-4DB2-BD59-A6C34878D82A}">
                    <a16:rowId xmlns:a16="http://schemas.microsoft.com/office/drawing/2014/main" val="718705375"/>
                  </a:ext>
                </a:extLst>
              </a:tr>
              <a:tr h="918406">
                <a:tc>
                  <a:txBody>
                    <a:bodyPr/>
                    <a:lstStyle/>
                    <a:p>
                      <a:pPr marL="0" indent="0">
                        <a:buFont typeface="Arial" panose="020B0604020202020204" pitchFamily="34" charset="0"/>
                        <a:buNone/>
                      </a:pPr>
                      <a:endParaRPr lang="fi-FI" sz="1600" b="0" kern="1200" dirty="0">
                        <a:solidFill>
                          <a:schemeClr val="tx2">
                            <a:lumMod val="90000"/>
                            <a:lumOff val="10000"/>
                          </a:schemeClr>
                        </a:solidFill>
                        <a:latin typeface="+mn-lt"/>
                        <a:ea typeface="+mn-ea"/>
                        <a:cs typeface="+mn-cs"/>
                      </a:endParaRPr>
                    </a:p>
                  </a:txBody>
                  <a:tcPr>
                    <a:noFill/>
                  </a:tcPr>
                </a:tc>
                <a:extLst>
                  <a:ext uri="{0D108BD9-81ED-4DB2-BD59-A6C34878D82A}">
                    <a16:rowId xmlns:a16="http://schemas.microsoft.com/office/drawing/2014/main" val="2397056830"/>
                  </a:ext>
                </a:extLst>
              </a:tr>
            </a:tbl>
          </a:graphicData>
        </a:graphic>
      </p:graphicFrame>
      <p:graphicFrame>
        <p:nvGraphicFramePr>
          <p:cNvPr id="9" name="Taulukko 4">
            <a:extLst>
              <a:ext uri="{FF2B5EF4-FFF2-40B4-BE49-F238E27FC236}">
                <a16:creationId xmlns:a16="http://schemas.microsoft.com/office/drawing/2014/main" id="{ABFC40BF-D9A5-BC0E-9BA2-E061BFDAC7D4}"/>
              </a:ext>
            </a:extLst>
          </p:cNvPr>
          <p:cNvGraphicFramePr>
            <a:graphicFrameLocks noGrp="1"/>
          </p:cNvGraphicFramePr>
          <p:nvPr/>
        </p:nvGraphicFramePr>
        <p:xfrm>
          <a:off x="389921" y="876407"/>
          <a:ext cx="5328899" cy="1854451"/>
        </p:xfrm>
        <a:graphic>
          <a:graphicData uri="http://schemas.openxmlformats.org/drawingml/2006/table">
            <a:tbl>
              <a:tblPr firstRow="1" bandRow="1">
                <a:tableStyleId>{5C22544A-7EE6-4342-B048-85BDC9FD1C3A}</a:tableStyleId>
              </a:tblPr>
              <a:tblGrid>
                <a:gridCol w="5328899">
                  <a:extLst>
                    <a:ext uri="{9D8B030D-6E8A-4147-A177-3AD203B41FA5}">
                      <a16:colId xmlns:a16="http://schemas.microsoft.com/office/drawing/2014/main" val="3023088912"/>
                    </a:ext>
                  </a:extLst>
                </a:gridCol>
              </a:tblGrid>
              <a:tr h="392353">
                <a:tc>
                  <a:txBody>
                    <a:bodyPr/>
                    <a:lstStyle/>
                    <a:p>
                      <a:pPr marL="0" algn="l" defTabSz="609585" rtl="0" eaLnBrk="1" latinLnBrk="0" hangingPunct="1"/>
                      <a:r>
                        <a:rPr lang="fi-FI" sz="2000" b="0" kern="1200" dirty="0">
                          <a:solidFill>
                            <a:schemeClr val="lt1"/>
                          </a:solidFill>
                          <a:latin typeface="+mn-lt"/>
                          <a:ea typeface="+mn-ea"/>
                          <a:cs typeface="+mn-cs"/>
                        </a:rPr>
                        <a:t>Nykytila</a:t>
                      </a:r>
                    </a:p>
                  </a:txBody>
                  <a:tcPr marT="36000" marB="0"/>
                </a:tc>
                <a:extLst>
                  <a:ext uri="{0D108BD9-81ED-4DB2-BD59-A6C34878D82A}">
                    <a16:rowId xmlns:a16="http://schemas.microsoft.com/office/drawing/2014/main" val="1269326160"/>
                  </a:ext>
                </a:extLst>
              </a:tr>
              <a:tr h="1462098">
                <a:tc>
                  <a:txBody>
                    <a:bodyPr/>
                    <a:lstStyle/>
                    <a:p>
                      <a:pPr marL="180975" indent="-180975">
                        <a:buFont typeface="Arial" panose="020B0604020202020204" pitchFamily="34" charset="0"/>
                        <a:buChar char="•"/>
                      </a:pPr>
                      <a:r>
                        <a:rPr lang="fi-FI" sz="1600" b="0" i="0" dirty="0">
                          <a:solidFill>
                            <a:schemeClr val="tx2">
                              <a:lumMod val="90000"/>
                              <a:lumOff val="10000"/>
                            </a:schemeClr>
                          </a:solidFill>
                        </a:rPr>
                        <a:t>Tunnistustapahtumien kasvu lähes 40% vuosittain </a:t>
                      </a:r>
                      <a:r>
                        <a:rPr lang="fi-FI" sz="1600" b="0" dirty="0">
                          <a:solidFill>
                            <a:schemeClr val="tx2">
                              <a:lumMod val="90000"/>
                              <a:lumOff val="10000"/>
                            </a:schemeClr>
                          </a:solidFill>
                        </a:rPr>
                        <a:t>vuosina 2019-21</a:t>
                      </a:r>
                      <a:endParaRPr lang="fi-FI" sz="1600" b="0" i="0" dirty="0">
                        <a:solidFill>
                          <a:schemeClr val="tx2">
                            <a:lumMod val="90000"/>
                            <a:lumOff val="10000"/>
                          </a:schemeClr>
                        </a:solidFill>
                      </a:endParaRPr>
                    </a:p>
                    <a:p>
                      <a:pPr marL="180975" indent="-180975">
                        <a:buFont typeface="Arial" panose="020B0604020202020204" pitchFamily="34" charset="0"/>
                        <a:buChar char="•"/>
                      </a:pPr>
                      <a:r>
                        <a:rPr lang="fi-FI" sz="1600" b="0" dirty="0">
                          <a:solidFill>
                            <a:schemeClr val="tx2">
                              <a:lumMod val="90000"/>
                              <a:lumOff val="10000"/>
                            </a:schemeClr>
                          </a:solidFill>
                        </a:rPr>
                        <a:t>Laajasti käytössä noin 1300 asiointipalvelussa</a:t>
                      </a:r>
                    </a:p>
                    <a:p>
                      <a:pPr marL="180975" indent="-180975">
                        <a:buFont typeface="Arial" panose="020B0604020202020204" pitchFamily="34" charset="0"/>
                        <a:buChar char="•"/>
                      </a:pPr>
                      <a:r>
                        <a:rPr lang="fi-FI" sz="1600" b="0" dirty="0">
                          <a:solidFill>
                            <a:schemeClr val="tx2">
                              <a:lumMod val="90000"/>
                              <a:lumOff val="10000"/>
                            </a:schemeClr>
                          </a:solidFill>
                        </a:rPr>
                        <a:t>Keskitetty eurooppalaisten vahvojen tunnistustapahtumien välittäjä, nykyisin 20 maata</a:t>
                      </a:r>
                      <a:endParaRPr lang="fi-FI" sz="1600" dirty="0"/>
                    </a:p>
                  </a:txBody>
                  <a:tcPr>
                    <a:noFill/>
                  </a:tcPr>
                </a:tc>
                <a:extLst>
                  <a:ext uri="{0D108BD9-81ED-4DB2-BD59-A6C34878D82A}">
                    <a16:rowId xmlns:a16="http://schemas.microsoft.com/office/drawing/2014/main" val="718705375"/>
                  </a:ext>
                </a:extLst>
              </a:tr>
            </a:tbl>
          </a:graphicData>
        </a:graphic>
      </p:graphicFrame>
      <p:sp>
        <p:nvSpPr>
          <p:cNvPr id="3" name="Rectangle 2">
            <a:extLst>
              <a:ext uri="{FF2B5EF4-FFF2-40B4-BE49-F238E27FC236}">
                <a16:creationId xmlns:a16="http://schemas.microsoft.com/office/drawing/2014/main" id="{AFEDB53B-EBAB-DCE5-5987-5519F541EB8A}"/>
              </a:ext>
            </a:extLst>
          </p:cNvPr>
          <p:cNvSpPr/>
          <p:nvPr/>
        </p:nvSpPr>
        <p:spPr>
          <a:xfrm>
            <a:off x="333226" y="2838642"/>
            <a:ext cx="5357250" cy="31476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l" defTabSz="914377" rtl="0" eaLnBrk="1" fontAlgn="auto" latinLnBrk="0" hangingPunct="1">
              <a:lnSpc>
                <a:spcPct val="100000"/>
              </a:lnSpc>
              <a:spcBef>
                <a:spcPts val="0"/>
              </a:spcBef>
              <a:spcAft>
                <a:spcPts val="0"/>
              </a:spcAft>
              <a:buClrTx/>
              <a:buSzTx/>
              <a:buFontTx/>
              <a:buNone/>
              <a:tabLst/>
              <a:defRPr/>
            </a:pPr>
            <a:r>
              <a:rPr kumimoji="0" lang="fi-FI" sz="2000" b="0" i="0" u="none" strike="noStrike" kern="1200" cap="none" spc="0" normalizeH="0" baseline="0" noProof="0" dirty="0">
                <a:ln>
                  <a:noFill/>
                </a:ln>
                <a:solidFill>
                  <a:srgbClr val="FFFFFF"/>
                </a:solidFill>
                <a:effectLst/>
                <a:uLnTx/>
                <a:uFillTx/>
                <a:latin typeface="Calibri"/>
                <a:ea typeface="+mn-ea"/>
                <a:cs typeface="+mn-cs"/>
              </a:rPr>
              <a:t>Tunnistustapahtumien toteuma ja ennuste</a:t>
            </a:r>
          </a:p>
        </p:txBody>
      </p:sp>
      <p:graphicFrame>
        <p:nvGraphicFramePr>
          <p:cNvPr id="19" name="Chart 18">
            <a:extLst>
              <a:ext uri="{FF2B5EF4-FFF2-40B4-BE49-F238E27FC236}">
                <a16:creationId xmlns:a16="http://schemas.microsoft.com/office/drawing/2014/main" id="{C28A67C7-4122-090A-34C4-19E12B2AE0F3}"/>
              </a:ext>
            </a:extLst>
          </p:cNvPr>
          <p:cNvGraphicFramePr>
            <a:graphicFrameLocks/>
          </p:cNvGraphicFramePr>
          <p:nvPr/>
        </p:nvGraphicFramePr>
        <p:xfrm>
          <a:off x="407368" y="3188674"/>
          <a:ext cx="5198745" cy="3356955"/>
        </p:xfrm>
        <a:graphic>
          <a:graphicData uri="http://schemas.openxmlformats.org/drawingml/2006/chart">
            <c:chart xmlns:c="http://schemas.openxmlformats.org/drawingml/2006/chart" xmlns:r="http://schemas.openxmlformats.org/officeDocument/2006/relationships" r:id="rId3"/>
          </a:graphicData>
        </a:graphic>
      </p:graphicFrame>
      <p:cxnSp>
        <p:nvCxnSpPr>
          <p:cNvPr id="10" name="Straight Arrow Connector 9">
            <a:extLst>
              <a:ext uri="{FF2B5EF4-FFF2-40B4-BE49-F238E27FC236}">
                <a16:creationId xmlns:a16="http://schemas.microsoft.com/office/drawing/2014/main" id="{F75B164B-1B77-3F1E-A343-9B8C2AD6FFCD}"/>
              </a:ext>
            </a:extLst>
          </p:cNvPr>
          <p:cNvCxnSpPr>
            <a:cxnSpLocks/>
            <a:stCxn id="8" idx="2"/>
          </p:cNvCxnSpPr>
          <p:nvPr/>
        </p:nvCxnSpPr>
        <p:spPr>
          <a:xfrm>
            <a:off x="1523492" y="4075911"/>
            <a:ext cx="468052" cy="217185"/>
          </a:xfrm>
          <a:prstGeom prst="straightConnector1">
            <a:avLst/>
          </a:prstGeom>
          <a:ln w="19050">
            <a:tailEnd type="triangle"/>
          </a:ln>
        </p:spPr>
        <p:style>
          <a:lnRef idx="2">
            <a:schemeClr val="accent1"/>
          </a:lnRef>
          <a:fillRef idx="0">
            <a:schemeClr val="accent1"/>
          </a:fillRef>
          <a:effectRef idx="1">
            <a:schemeClr val="accent1"/>
          </a:effectRef>
          <a:fontRef idx="minor">
            <a:schemeClr val="tx1"/>
          </a:fontRef>
        </p:style>
      </p:cxnSp>
      <p:sp>
        <p:nvSpPr>
          <p:cNvPr id="8" name="TextBox 7">
            <a:extLst>
              <a:ext uri="{FF2B5EF4-FFF2-40B4-BE49-F238E27FC236}">
                <a16:creationId xmlns:a16="http://schemas.microsoft.com/office/drawing/2014/main" id="{220914BE-A3D7-81FC-7937-A3AB3E68768F}"/>
              </a:ext>
            </a:extLst>
          </p:cNvPr>
          <p:cNvSpPr txBox="1"/>
          <p:nvPr/>
        </p:nvSpPr>
        <p:spPr>
          <a:xfrm>
            <a:off x="983432" y="3645024"/>
            <a:ext cx="1080120" cy="430887"/>
          </a:xfrm>
          <a:prstGeom prst="rect">
            <a:avLst/>
          </a:prstGeom>
          <a:solidFill>
            <a:srgbClr val="C0E399"/>
          </a:solidFill>
          <a:ln>
            <a:solidFill>
              <a:schemeClr val="accent1"/>
            </a:solidFill>
          </a:ln>
          <a:effectLst>
            <a:outerShdw blurRad="50800" dist="38100" dir="2700000" algn="tl" rotWithShape="0">
              <a:prstClr val="black">
                <a:alpha val="40000"/>
              </a:prstClr>
            </a:outerShdw>
          </a:effectLst>
        </p:spPr>
        <p:txBody>
          <a:bodyPr wrap="square" rtlCol="0">
            <a:spAutoFit/>
          </a:bodyPr>
          <a:lstStyle>
            <a:defPPr>
              <a:defRPr lang="fi-FI"/>
            </a:defPPr>
            <a:lvl1pPr>
              <a:defRPr sz="1600">
                <a:solidFill>
                  <a:schemeClr val="tx2"/>
                </a:solidFill>
              </a:defRPr>
            </a:lvl1pPr>
          </a:lstStyle>
          <a:p>
            <a:pPr marL="0" marR="0" lvl="0" indent="0" algn="l" defTabSz="914377" rtl="0" eaLnBrk="1" fontAlgn="auto" latinLnBrk="0" hangingPunct="1">
              <a:lnSpc>
                <a:spcPct val="100000"/>
              </a:lnSpc>
              <a:spcBef>
                <a:spcPts val="0"/>
              </a:spcBef>
              <a:spcAft>
                <a:spcPts val="0"/>
              </a:spcAft>
              <a:buClrTx/>
              <a:buSzTx/>
              <a:buFontTx/>
              <a:buNone/>
              <a:tabLst/>
              <a:defRPr/>
            </a:pPr>
            <a:r>
              <a:rPr kumimoji="0" lang="fi-FI" sz="1100" b="0" i="0" u="none" strike="noStrike" kern="1200" cap="none" spc="0" normalizeH="0" baseline="0" noProof="0" dirty="0">
                <a:ln>
                  <a:noFill/>
                </a:ln>
                <a:solidFill>
                  <a:srgbClr val="002E5F"/>
                </a:solidFill>
                <a:effectLst/>
                <a:uLnTx/>
                <a:uFillTx/>
                <a:latin typeface="Calibri"/>
                <a:ea typeface="+mn-ea"/>
                <a:cs typeface="+mn-cs"/>
              </a:rPr>
              <a:t>Korona ja KATSO-siirtymä</a:t>
            </a:r>
            <a:endParaRPr kumimoji="0" lang="fi-FI" sz="1200" b="0" i="0" u="none" strike="noStrike" kern="1200" cap="none" spc="0" normalizeH="0" baseline="0" noProof="0" dirty="0">
              <a:ln>
                <a:noFill/>
              </a:ln>
              <a:solidFill>
                <a:srgbClr val="002E5F"/>
              </a:solidFill>
              <a:effectLst/>
              <a:uLnTx/>
              <a:uFillTx/>
              <a:latin typeface="Calibri"/>
              <a:ea typeface="+mn-ea"/>
              <a:cs typeface="+mn-cs"/>
            </a:endParaRPr>
          </a:p>
        </p:txBody>
      </p:sp>
      <p:pic>
        <p:nvPicPr>
          <p:cNvPr id="5" name="Picture 4">
            <a:extLst>
              <a:ext uri="{FF2B5EF4-FFF2-40B4-BE49-F238E27FC236}">
                <a16:creationId xmlns:a16="http://schemas.microsoft.com/office/drawing/2014/main" id="{EE7F8A21-4895-C433-19C7-2FCB646F6DC6}"/>
              </a:ext>
            </a:extLst>
          </p:cNvPr>
          <p:cNvPicPr>
            <a:picLocks noChangeAspect="1"/>
          </p:cNvPicPr>
          <p:nvPr/>
        </p:nvPicPr>
        <p:blipFill>
          <a:blip r:embed="rId4"/>
          <a:stretch>
            <a:fillRect/>
          </a:stretch>
        </p:blipFill>
        <p:spPr>
          <a:xfrm>
            <a:off x="6019056" y="3758721"/>
            <a:ext cx="5334744" cy="2267266"/>
          </a:xfrm>
          <a:prstGeom prst="rect">
            <a:avLst/>
          </a:prstGeom>
        </p:spPr>
      </p:pic>
      <p:grpSp>
        <p:nvGrpSpPr>
          <p:cNvPr id="18" name="Group 17">
            <a:extLst>
              <a:ext uri="{FF2B5EF4-FFF2-40B4-BE49-F238E27FC236}">
                <a16:creationId xmlns:a16="http://schemas.microsoft.com/office/drawing/2014/main" id="{B858F963-D96C-BBEC-35ED-560FAAF51401}"/>
              </a:ext>
            </a:extLst>
          </p:cNvPr>
          <p:cNvGrpSpPr/>
          <p:nvPr/>
        </p:nvGrpSpPr>
        <p:grpSpPr>
          <a:xfrm>
            <a:off x="10732695" y="5663154"/>
            <a:ext cx="1106464" cy="725665"/>
            <a:chOff x="10732695" y="5663154"/>
            <a:chExt cx="1106464" cy="725665"/>
          </a:xfrm>
        </p:grpSpPr>
        <p:sp>
          <p:nvSpPr>
            <p:cNvPr id="14" name="Rectangle: Rounded Corners 13">
              <a:extLst>
                <a:ext uri="{FF2B5EF4-FFF2-40B4-BE49-F238E27FC236}">
                  <a16:creationId xmlns:a16="http://schemas.microsoft.com/office/drawing/2014/main" id="{B81D1454-E026-71E7-3DE9-53070C216782}"/>
                </a:ext>
              </a:extLst>
            </p:cNvPr>
            <p:cNvSpPr/>
            <p:nvPr/>
          </p:nvSpPr>
          <p:spPr>
            <a:xfrm>
              <a:off x="10732695" y="6051511"/>
              <a:ext cx="1106464" cy="337308"/>
            </a:xfrm>
            <a:prstGeom prst="roundRect">
              <a:avLst/>
            </a:prstGeom>
            <a:solidFill>
              <a:srgbClr val="ED7D31"/>
            </a:solidFill>
            <a:ln w="12700" cap="flat" cmpd="sng" algn="ctr">
              <a:solidFill>
                <a:sysClr val="window" lastClr="FFFFFF">
                  <a:hueOff val="0"/>
                  <a:satOff val="0"/>
                  <a:lumOff val="0"/>
                  <a:alphaOff val="0"/>
                </a:sysClr>
              </a:solidFill>
              <a:prstDash val="solid"/>
              <a:miter lim="800000"/>
            </a:ln>
            <a:effectLst/>
          </p:spPr>
          <p:txBody>
            <a:bodyPr lIns="0" r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i-FI" sz="1050" b="0" i="0" u="none" strike="noStrike" kern="0" cap="none" spc="0" normalizeH="0" baseline="0" noProof="0" dirty="0">
                  <a:ln>
                    <a:noFill/>
                  </a:ln>
                  <a:solidFill>
                    <a:prstClr val="white"/>
                  </a:solidFill>
                  <a:effectLst/>
                  <a:uLnTx/>
                  <a:uFillTx/>
                  <a:latin typeface="Calibri" panose="020F0502020204030204"/>
                  <a:ea typeface="+mn-ea"/>
                  <a:cs typeface="+mn-cs"/>
                </a:rPr>
                <a:t>Hyödyntämätön potentiaali</a:t>
              </a:r>
            </a:p>
          </p:txBody>
        </p:sp>
        <p:sp>
          <p:nvSpPr>
            <p:cNvPr id="15" name="Rectangle: Rounded Corners 14">
              <a:extLst>
                <a:ext uri="{FF2B5EF4-FFF2-40B4-BE49-F238E27FC236}">
                  <a16:creationId xmlns:a16="http://schemas.microsoft.com/office/drawing/2014/main" id="{A2359EAF-13EF-D502-A551-6A30F0A11973}"/>
                </a:ext>
              </a:extLst>
            </p:cNvPr>
            <p:cNvSpPr/>
            <p:nvPr/>
          </p:nvSpPr>
          <p:spPr>
            <a:xfrm>
              <a:off x="10732695" y="5663154"/>
              <a:ext cx="1106464" cy="337309"/>
            </a:xfrm>
            <a:prstGeom prst="roundRect">
              <a:avLst/>
            </a:prstGeom>
            <a:solidFill>
              <a:srgbClr val="4472C4">
                <a:hueOff val="0"/>
                <a:satOff val="0"/>
                <a:lumOff val="0"/>
                <a:alphaOff val="0"/>
              </a:srgbClr>
            </a:solidFill>
            <a:ln w="12700" cap="flat" cmpd="sng" algn="ctr">
              <a:solidFill>
                <a:prstClr val="white">
                  <a:hueOff val="0"/>
                  <a:satOff val="0"/>
                  <a:lumOff val="0"/>
                  <a:alphaOff val="0"/>
                </a:prstClr>
              </a:solidFill>
              <a:prstDash val="solid"/>
              <a:miter lim="800000"/>
            </a:ln>
            <a:effectLst/>
          </p:spPr>
          <p:txBody>
            <a:bodyPr spcFirstLastPara="0" vert="horz" wrap="square" lIns="0" tIns="10160" rIns="0" bIns="10160" numCol="1" spcCol="1270" anchor="ctr" anchorCtr="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i-FI" sz="1050" b="0" i="0" u="none" strike="noStrike" kern="0" cap="none" spc="0" normalizeH="0" baseline="0" noProof="0" dirty="0">
                  <a:ln>
                    <a:noFill/>
                  </a:ln>
                  <a:solidFill>
                    <a:prstClr val="white"/>
                  </a:solidFill>
                  <a:effectLst/>
                  <a:uLnTx/>
                  <a:uFillTx/>
                  <a:latin typeface="Calibri"/>
                  <a:ea typeface="+mn-ea"/>
                  <a:cs typeface="+mn-cs"/>
                </a:rPr>
                <a:t>Hyödynnetty potentiaali</a:t>
              </a:r>
              <a:endParaRPr kumimoji="0" lang="fi-FI" sz="1600" b="0" i="0" u="none" strike="noStrike" kern="0" cap="none" spc="0" normalizeH="0" baseline="0" noProof="0" dirty="0">
                <a:ln>
                  <a:noFill/>
                </a:ln>
                <a:solidFill>
                  <a:prstClr val="white"/>
                </a:solidFill>
                <a:effectLst/>
                <a:uLnTx/>
                <a:uFillTx/>
                <a:latin typeface="Calibri"/>
                <a:ea typeface="+mn-ea"/>
                <a:cs typeface="+mn-cs"/>
              </a:endParaRPr>
            </a:p>
          </p:txBody>
        </p:sp>
      </p:grpSp>
    </p:spTree>
    <p:extLst>
      <p:ext uri="{BB962C8B-B14F-4D97-AF65-F5344CB8AC3E}">
        <p14:creationId xmlns:p14="http://schemas.microsoft.com/office/powerpoint/2010/main" val="9264658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740938D4-9258-5830-87C5-530AC87EFE35}"/>
              </a:ext>
            </a:extLst>
          </p:cNvPr>
          <p:cNvSpPr>
            <a:spLocks noGrp="1"/>
          </p:cNvSpPr>
          <p:nvPr>
            <p:ph type="title"/>
          </p:nvPr>
        </p:nvSpPr>
        <p:spPr/>
        <p:txBody>
          <a:bodyPr>
            <a:normAutofit/>
          </a:bodyPr>
          <a:lstStyle/>
          <a:p>
            <a:r>
              <a:rPr lang="fi-FI" dirty="0"/>
              <a:t>Sisältö</a:t>
            </a:r>
          </a:p>
        </p:txBody>
      </p:sp>
      <p:sp>
        <p:nvSpPr>
          <p:cNvPr id="3" name="Sisällön paikkamerkki 2">
            <a:extLst>
              <a:ext uri="{FF2B5EF4-FFF2-40B4-BE49-F238E27FC236}">
                <a16:creationId xmlns:a16="http://schemas.microsoft.com/office/drawing/2014/main" id="{522CBE3F-F347-E52D-F8EE-BBF6C8D29512}"/>
              </a:ext>
            </a:extLst>
          </p:cNvPr>
          <p:cNvSpPr>
            <a:spLocks noGrp="1"/>
          </p:cNvSpPr>
          <p:nvPr>
            <p:ph idx="1"/>
          </p:nvPr>
        </p:nvSpPr>
        <p:spPr>
          <a:xfrm>
            <a:off x="838200" y="1727999"/>
            <a:ext cx="10515600" cy="3666037"/>
          </a:xfrm>
        </p:spPr>
        <p:txBody>
          <a:bodyPr>
            <a:normAutofit/>
          </a:bodyPr>
          <a:lstStyle/>
          <a:p>
            <a:pPr marL="514350" indent="-514350">
              <a:buAutoNum type="arabicPeriod"/>
            </a:pPr>
            <a:r>
              <a:rPr lang="fi-FI" sz="3200" dirty="0"/>
              <a:t>Nykytilanteen arviointi, diat 3-4</a:t>
            </a:r>
          </a:p>
          <a:p>
            <a:pPr marL="514350" indent="-514350">
              <a:buAutoNum type="arabicPeriod"/>
            </a:pPr>
            <a:r>
              <a:rPr lang="fi-FI" sz="3200" dirty="0"/>
              <a:t>Toimintaympäristön muutostekijät, dia 5</a:t>
            </a:r>
            <a:endParaRPr lang="fi-FI" sz="2800" dirty="0"/>
          </a:p>
          <a:p>
            <a:pPr marL="514350" indent="-514350">
              <a:buAutoNum type="arabicPeriod"/>
            </a:pPr>
            <a:r>
              <a:rPr lang="fi-FI" sz="3200" dirty="0"/>
              <a:t>Strategiset tavoitteet vuoteen 2030, dia 6</a:t>
            </a:r>
          </a:p>
          <a:p>
            <a:pPr marL="0" indent="0">
              <a:buNone/>
            </a:pPr>
            <a:r>
              <a:rPr lang="fi-FI" sz="3200" dirty="0">
                <a:solidFill>
                  <a:schemeClr val="tx1"/>
                </a:solidFill>
              </a:rPr>
              <a:t>Lisäksi dioilla 7-16 tuodaan esiin taustaa Suomi.fi-strategiatyölle: Suomi.fi-palveluiden nykytila </a:t>
            </a:r>
            <a:br>
              <a:rPr lang="fi-FI" sz="3200" dirty="0">
                <a:solidFill>
                  <a:schemeClr val="tx1"/>
                </a:solidFill>
              </a:rPr>
            </a:br>
            <a:endParaRPr lang="fi-FI" sz="3200" dirty="0">
              <a:solidFill>
                <a:schemeClr val="tx1"/>
              </a:solidFill>
            </a:endParaRPr>
          </a:p>
        </p:txBody>
      </p:sp>
    </p:spTree>
    <p:extLst>
      <p:ext uri="{BB962C8B-B14F-4D97-AF65-F5344CB8AC3E}">
        <p14:creationId xmlns:p14="http://schemas.microsoft.com/office/powerpoint/2010/main" val="17363857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C38BA5B-5135-C621-8740-1BB02E257CF9}"/>
            </a:ext>
          </a:extLst>
        </p:cNvPr>
        <p:cNvGrpSpPr/>
        <p:nvPr/>
      </p:nvGrpSpPr>
      <p:grpSpPr>
        <a:xfrm>
          <a:off x="0" y="0"/>
          <a:ext cx="0" cy="0"/>
          <a:chOff x="0" y="0"/>
          <a:chExt cx="0" cy="0"/>
        </a:xfrm>
      </p:grpSpPr>
      <p:sp>
        <p:nvSpPr>
          <p:cNvPr id="2" name="Otsikko 1">
            <a:extLst>
              <a:ext uri="{FF2B5EF4-FFF2-40B4-BE49-F238E27FC236}">
                <a16:creationId xmlns:a16="http://schemas.microsoft.com/office/drawing/2014/main" id="{4FAF1830-21D3-47E4-AC60-EAFA5727AEE6}"/>
              </a:ext>
            </a:extLst>
          </p:cNvPr>
          <p:cNvSpPr>
            <a:spLocks noGrp="1"/>
          </p:cNvSpPr>
          <p:nvPr>
            <p:ph type="title"/>
          </p:nvPr>
        </p:nvSpPr>
        <p:spPr>
          <a:xfrm>
            <a:off x="838200" y="260648"/>
            <a:ext cx="10515600" cy="648072"/>
          </a:xfrm>
        </p:spPr>
        <p:txBody>
          <a:bodyPr>
            <a:normAutofit fontScale="90000"/>
          </a:bodyPr>
          <a:lstStyle/>
          <a:p>
            <a:r>
              <a:rPr lang="fi-FI" sz="4000" b="1">
                <a:solidFill>
                  <a:schemeClr val="tx2"/>
                </a:solidFill>
              </a:rPr>
              <a:t>Suomi.fi-palveluiden nykytilanteen arviointi</a:t>
            </a:r>
          </a:p>
        </p:txBody>
      </p:sp>
      <p:graphicFrame>
        <p:nvGraphicFramePr>
          <p:cNvPr id="6" name="Sisällön paikkamerkki 5">
            <a:extLst>
              <a:ext uri="{FF2B5EF4-FFF2-40B4-BE49-F238E27FC236}">
                <a16:creationId xmlns:a16="http://schemas.microsoft.com/office/drawing/2014/main" id="{500EB6C9-DA2C-A35B-4055-6C5061ADDB86}"/>
              </a:ext>
            </a:extLst>
          </p:cNvPr>
          <p:cNvGraphicFramePr>
            <a:graphicFrameLocks noGrp="1"/>
          </p:cNvGraphicFramePr>
          <p:nvPr>
            <p:ph idx="1"/>
          </p:nvPr>
        </p:nvGraphicFramePr>
        <p:xfrm>
          <a:off x="695400" y="1124744"/>
          <a:ext cx="11161240" cy="5047315"/>
        </p:xfrm>
        <a:graphic>
          <a:graphicData uri="http://schemas.openxmlformats.org/drawingml/2006/table">
            <a:tbl>
              <a:tblPr firstRow="1" bandRow="1">
                <a:tableStyleId>{5C22544A-7EE6-4342-B048-85BDC9FD1C3A}</a:tableStyleId>
              </a:tblPr>
              <a:tblGrid>
                <a:gridCol w="5580620">
                  <a:extLst>
                    <a:ext uri="{9D8B030D-6E8A-4147-A177-3AD203B41FA5}">
                      <a16:colId xmlns:a16="http://schemas.microsoft.com/office/drawing/2014/main" val="1534958955"/>
                    </a:ext>
                  </a:extLst>
                </a:gridCol>
                <a:gridCol w="5580620">
                  <a:extLst>
                    <a:ext uri="{9D8B030D-6E8A-4147-A177-3AD203B41FA5}">
                      <a16:colId xmlns:a16="http://schemas.microsoft.com/office/drawing/2014/main" val="3162762192"/>
                    </a:ext>
                  </a:extLst>
                </a:gridCol>
              </a:tblGrid>
              <a:tr h="386807">
                <a:tc gridSpan="2">
                  <a:txBody>
                    <a:bodyPr/>
                    <a:lstStyle/>
                    <a:p>
                      <a:r>
                        <a:rPr lang="fi-FI"/>
                        <a:t>Vahvuudet</a:t>
                      </a:r>
                    </a:p>
                  </a:txBody>
                  <a:tcPr>
                    <a:solidFill>
                      <a:srgbClr val="92D050"/>
                    </a:solidFill>
                  </a:tcPr>
                </a:tc>
                <a:tc hMerge="1">
                  <a:txBody>
                    <a:bodyPr/>
                    <a:lstStyle/>
                    <a:p>
                      <a:endParaRPr lang="fi-FI"/>
                    </a:p>
                  </a:txBody>
                  <a:tcPr/>
                </a:tc>
                <a:extLst>
                  <a:ext uri="{0D108BD9-81ED-4DB2-BD59-A6C34878D82A}">
                    <a16:rowId xmlns:a16="http://schemas.microsoft.com/office/drawing/2014/main" val="2811955193"/>
                  </a:ext>
                </a:extLst>
              </a:tr>
              <a:tr h="4590115">
                <a:tc>
                  <a:txBody>
                    <a:bodyPr/>
                    <a:lstStyle/>
                    <a:p>
                      <a:r>
                        <a:rPr lang="fi-FI" sz="1600" b="1" dirty="0">
                          <a:solidFill>
                            <a:schemeClr val="tx1"/>
                          </a:solidFill>
                        </a:rPr>
                        <a:t>1. Luotettavat ja asiakaslähtöiset palvelut</a:t>
                      </a:r>
                    </a:p>
                    <a:p>
                      <a:pPr marL="0" marR="0" lvl="0" indent="0" algn="l" defTabSz="609585" rtl="0" eaLnBrk="1" fontAlgn="auto" latinLnBrk="0" hangingPunct="1">
                        <a:lnSpc>
                          <a:spcPct val="100000"/>
                        </a:lnSpc>
                        <a:spcBef>
                          <a:spcPts val="0"/>
                        </a:spcBef>
                        <a:spcAft>
                          <a:spcPts val="0"/>
                        </a:spcAft>
                        <a:buClrTx/>
                        <a:buSzTx/>
                        <a:buFontTx/>
                        <a:buNone/>
                        <a:tabLst/>
                        <a:defRPr/>
                      </a:pPr>
                      <a:r>
                        <a:rPr lang="fi-FI" sz="1600" kern="1200" dirty="0">
                          <a:solidFill>
                            <a:schemeClr val="tx1"/>
                          </a:solidFill>
                          <a:latin typeface="+mn-lt"/>
                          <a:ea typeface="+mn-ea"/>
                          <a:cs typeface="+mn-cs"/>
                        </a:rPr>
                        <a:t>Kokonaisuutena palvelut ovat tarpeellisia ja vastaavat asiakastarpeeseen. Kokonaiskuva palveluista on edistynyt. Palvelut ovat luotettavia ja niissä ei ole isompia häiriöitä. Suomi.fi-brändi ja palveluiden maine on melko hyvä. Yhteiskunta tarvitsee toimintavarmat, digitaaliset tukipalvelut.</a:t>
                      </a:r>
                    </a:p>
                    <a:p>
                      <a:pPr marL="0" marR="0" lvl="0" indent="0" algn="l" defTabSz="609585" rtl="0" eaLnBrk="1" fontAlgn="auto" latinLnBrk="0" hangingPunct="1">
                        <a:lnSpc>
                          <a:spcPct val="100000"/>
                        </a:lnSpc>
                        <a:spcBef>
                          <a:spcPts val="0"/>
                        </a:spcBef>
                        <a:spcAft>
                          <a:spcPts val="0"/>
                        </a:spcAft>
                        <a:buClrTx/>
                        <a:buSzTx/>
                        <a:buFontTx/>
                        <a:buNone/>
                        <a:tabLst/>
                        <a:defRPr/>
                      </a:pPr>
                      <a:endParaRPr lang="fi-FI" sz="1600" kern="1200" dirty="0">
                        <a:solidFill>
                          <a:schemeClr val="tx1"/>
                        </a:solidFill>
                        <a:latin typeface="+mn-lt"/>
                        <a:ea typeface="+mn-ea"/>
                        <a:cs typeface="+mn-cs"/>
                      </a:endParaRPr>
                    </a:p>
                    <a:p>
                      <a:r>
                        <a:rPr lang="fi-FI" sz="1600" b="1" kern="1200" dirty="0">
                          <a:solidFill>
                            <a:schemeClr val="tx1"/>
                          </a:solidFill>
                          <a:latin typeface="+mn-lt"/>
                          <a:ea typeface="+mn-ea"/>
                          <a:cs typeface="+mn-cs"/>
                        </a:rPr>
                        <a:t>2. Palveluilla suuret käyttäjämäärät</a:t>
                      </a:r>
                    </a:p>
                    <a:p>
                      <a:pPr marL="0" marR="0" lvl="0" indent="0" algn="l" defTabSz="609585" rtl="0" eaLnBrk="1" fontAlgn="auto" latinLnBrk="0" hangingPunct="1">
                        <a:lnSpc>
                          <a:spcPct val="100000"/>
                        </a:lnSpc>
                        <a:spcBef>
                          <a:spcPts val="0"/>
                        </a:spcBef>
                        <a:spcAft>
                          <a:spcPts val="0"/>
                        </a:spcAft>
                        <a:buClrTx/>
                        <a:buSzTx/>
                        <a:buFontTx/>
                        <a:buNone/>
                        <a:tabLst/>
                        <a:defRPr/>
                      </a:pPr>
                      <a:r>
                        <a:rPr lang="fi-FI" sz="1600" kern="1200" dirty="0">
                          <a:solidFill>
                            <a:schemeClr val="tx1"/>
                          </a:solidFill>
                          <a:latin typeface="+mn-lt"/>
                          <a:ea typeface="+mn-ea"/>
                          <a:cs typeface="+mn-cs"/>
                        </a:rPr>
                        <a:t>Tunnistus, valtuudet, maksut ja kartat sekä verkkopalvelu ovat onnistuneita palveluja. Palveluilla on paljon käyttäjiä ja niiden volyymit ovat suuria. Käyttäjämäärät ovat kasvaneet nopeasti. </a:t>
                      </a:r>
                    </a:p>
                    <a:p>
                      <a:pPr marL="0" marR="0" lvl="0" indent="0" algn="l" defTabSz="609585" rtl="0" eaLnBrk="1" fontAlgn="auto" latinLnBrk="0" hangingPunct="1">
                        <a:lnSpc>
                          <a:spcPct val="100000"/>
                        </a:lnSpc>
                        <a:spcBef>
                          <a:spcPts val="0"/>
                        </a:spcBef>
                        <a:spcAft>
                          <a:spcPts val="0"/>
                        </a:spcAft>
                        <a:buClrTx/>
                        <a:buSzTx/>
                        <a:buFontTx/>
                        <a:buNone/>
                        <a:tabLst/>
                        <a:defRPr/>
                      </a:pPr>
                      <a:endParaRPr lang="fi-FI" sz="1600" kern="1200" dirty="0">
                        <a:solidFill>
                          <a:schemeClr val="dk1"/>
                        </a:solidFill>
                        <a:latin typeface="+mn-lt"/>
                        <a:ea typeface="+mn-ea"/>
                        <a:cs typeface="+mn-cs"/>
                      </a:endParaRPr>
                    </a:p>
                    <a:p>
                      <a:pPr marL="0" marR="0" lvl="0" indent="0" algn="l" defTabSz="609585" rtl="0" eaLnBrk="1" fontAlgn="auto" latinLnBrk="0" hangingPunct="1">
                        <a:lnSpc>
                          <a:spcPct val="100000"/>
                        </a:lnSpc>
                        <a:spcBef>
                          <a:spcPts val="0"/>
                        </a:spcBef>
                        <a:spcAft>
                          <a:spcPts val="0"/>
                        </a:spcAft>
                        <a:buClrTx/>
                        <a:buSzTx/>
                        <a:buFontTx/>
                        <a:buNone/>
                        <a:tabLst/>
                        <a:defRPr/>
                      </a:pPr>
                      <a:endParaRPr lang="fi-FI" sz="1600" kern="1200" dirty="0">
                        <a:solidFill>
                          <a:schemeClr val="dk1"/>
                        </a:solidFill>
                        <a:latin typeface="+mn-lt"/>
                        <a:ea typeface="+mn-ea"/>
                        <a:cs typeface="+mn-cs"/>
                      </a:endParaRPr>
                    </a:p>
                    <a:p>
                      <a:pPr marL="0" marR="0" lvl="0" indent="0" algn="l" defTabSz="609585" rtl="0" eaLnBrk="1" fontAlgn="auto" latinLnBrk="0" hangingPunct="1">
                        <a:lnSpc>
                          <a:spcPct val="100000"/>
                        </a:lnSpc>
                        <a:spcBef>
                          <a:spcPts val="0"/>
                        </a:spcBef>
                        <a:spcAft>
                          <a:spcPts val="0"/>
                        </a:spcAft>
                        <a:buClrTx/>
                        <a:buSzTx/>
                        <a:buFontTx/>
                        <a:buNone/>
                        <a:tabLst/>
                        <a:defRPr/>
                      </a:pPr>
                      <a:endParaRPr lang="fi-FI" sz="1600" dirty="0"/>
                    </a:p>
                  </a:txBody>
                  <a:tcPr>
                    <a:solidFill>
                      <a:schemeClr val="bg1">
                        <a:lumMod val="95000"/>
                      </a:schemeClr>
                    </a:solidFill>
                  </a:tcPr>
                </a:tc>
                <a:tc>
                  <a:txBody>
                    <a:bodyPr/>
                    <a:lstStyle/>
                    <a:p>
                      <a:pPr marL="0" marR="0" lvl="0" indent="0" algn="l" defTabSz="609585" rtl="0" eaLnBrk="1" fontAlgn="auto" latinLnBrk="0" hangingPunct="1">
                        <a:lnSpc>
                          <a:spcPct val="100000"/>
                        </a:lnSpc>
                        <a:spcBef>
                          <a:spcPts val="0"/>
                        </a:spcBef>
                        <a:spcAft>
                          <a:spcPts val="0"/>
                        </a:spcAft>
                        <a:buClrTx/>
                        <a:buSzTx/>
                        <a:buFontTx/>
                        <a:buNone/>
                        <a:tabLst/>
                        <a:defRPr/>
                      </a:pPr>
                      <a:r>
                        <a:rPr lang="fi-FI" sz="1600" b="1" kern="1200" dirty="0">
                          <a:solidFill>
                            <a:schemeClr val="tx1"/>
                          </a:solidFill>
                          <a:latin typeface="+mn-lt"/>
                          <a:ea typeface="+mn-ea"/>
                          <a:cs typeface="+mn-cs"/>
                        </a:rPr>
                        <a:t>3. Poikkihallinnollisuus </a:t>
                      </a:r>
                    </a:p>
                    <a:p>
                      <a:pPr marL="0" marR="0" lvl="0" indent="0" algn="l" defTabSz="609585" rtl="0" eaLnBrk="1" fontAlgn="auto" latinLnBrk="0" hangingPunct="1">
                        <a:lnSpc>
                          <a:spcPct val="100000"/>
                        </a:lnSpc>
                        <a:spcBef>
                          <a:spcPts val="0"/>
                        </a:spcBef>
                        <a:spcAft>
                          <a:spcPts val="0"/>
                        </a:spcAft>
                        <a:buClrTx/>
                        <a:buSzTx/>
                        <a:buFontTx/>
                        <a:buNone/>
                        <a:tabLst/>
                        <a:defRPr/>
                      </a:pPr>
                      <a:r>
                        <a:rPr lang="fi-FI" sz="1600" kern="1200" dirty="0">
                          <a:solidFill>
                            <a:schemeClr val="tx1"/>
                          </a:solidFill>
                          <a:latin typeface="+mn-lt"/>
                          <a:ea typeface="+mn-ea"/>
                          <a:cs typeface="+mn-cs"/>
                        </a:rPr>
                        <a:t>Poikkihallinnollisen yhteistyön kautta on saatu paljon aikaan. Palveluiden tuotantomalli tukee poikkihallinnollisuutta ja on valtionhallinnolle strateginen valinta.</a:t>
                      </a:r>
                    </a:p>
                    <a:p>
                      <a:pPr marL="0" marR="0" lvl="0" indent="0" algn="l" defTabSz="609585" rtl="0" eaLnBrk="1" fontAlgn="auto" latinLnBrk="0" hangingPunct="1">
                        <a:lnSpc>
                          <a:spcPct val="100000"/>
                        </a:lnSpc>
                        <a:spcBef>
                          <a:spcPts val="0"/>
                        </a:spcBef>
                        <a:spcAft>
                          <a:spcPts val="0"/>
                        </a:spcAft>
                        <a:buClrTx/>
                        <a:buSzTx/>
                        <a:buFontTx/>
                        <a:buNone/>
                        <a:tabLst/>
                        <a:defRPr/>
                      </a:pPr>
                      <a:endParaRPr lang="fi-FI" sz="1600" kern="1200" dirty="0">
                        <a:solidFill>
                          <a:schemeClr val="tx1"/>
                        </a:solidFill>
                        <a:latin typeface="+mn-lt"/>
                        <a:ea typeface="+mn-ea"/>
                        <a:cs typeface="+mn-cs"/>
                      </a:endParaRPr>
                    </a:p>
                    <a:p>
                      <a:pPr marL="0" marR="0" lvl="0" indent="0" algn="l" defTabSz="609585" rtl="0" eaLnBrk="1" fontAlgn="auto" latinLnBrk="0" hangingPunct="1">
                        <a:lnSpc>
                          <a:spcPct val="100000"/>
                        </a:lnSpc>
                        <a:spcBef>
                          <a:spcPts val="0"/>
                        </a:spcBef>
                        <a:spcAft>
                          <a:spcPts val="0"/>
                        </a:spcAft>
                        <a:buClrTx/>
                        <a:buSzTx/>
                        <a:buFontTx/>
                        <a:buNone/>
                        <a:tabLst/>
                        <a:defRPr/>
                      </a:pPr>
                      <a:r>
                        <a:rPr lang="fi-FI" sz="1600" b="1" kern="1200" dirty="0">
                          <a:solidFill>
                            <a:schemeClr val="tx1"/>
                          </a:solidFill>
                          <a:latin typeface="+mn-lt"/>
                          <a:ea typeface="+mn-ea"/>
                          <a:cs typeface="+mn-cs"/>
                        </a:rPr>
                        <a:t>4. Toimialariippumattomuus</a:t>
                      </a:r>
                      <a:endParaRPr lang="fi-FI" sz="1600" kern="1200" dirty="0">
                        <a:solidFill>
                          <a:schemeClr val="tx1"/>
                        </a:solidFill>
                        <a:latin typeface="+mn-lt"/>
                        <a:ea typeface="+mn-ea"/>
                        <a:cs typeface="+mn-cs"/>
                      </a:endParaRPr>
                    </a:p>
                    <a:p>
                      <a:pPr marL="0" marR="0" lvl="0" indent="0" algn="l" defTabSz="609585" rtl="0" eaLnBrk="1" fontAlgn="auto" latinLnBrk="0" hangingPunct="1">
                        <a:lnSpc>
                          <a:spcPct val="100000"/>
                        </a:lnSpc>
                        <a:spcBef>
                          <a:spcPts val="0"/>
                        </a:spcBef>
                        <a:spcAft>
                          <a:spcPts val="0"/>
                        </a:spcAft>
                        <a:buClrTx/>
                        <a:buSzTx/>
                        <a:buFontTx/>
                        <a:buNone/>
                        <a:tabLst/>
                        <a:defRPr/>
                      </a:pPr>
                      <a:r>
                        <a:rPr lang="fi-FI" sz="1600" kern="1200" dirty="0">
                          <a:solidFill>
                            <a:schemeClr val="tx1"/>
                          </a:solidFill>
                          <a:latin typeface="+mn-lt"/>
                          <a:ea typeface="+mn-ea"/>
                          <a:cs typeface="+mn-cs"/>
                        </a:rPr>
                        <a:t>Palveluiden keskeinen periaate on toimialariippumattomuus. Suomi.fi ei sisällä yhtään palvelua, joka olisi suunnattu vain rajatulle joukolle asiakkaita.</a:t>
                      </a:r>
                    </a:p>
                    <a:p>
                      <a:pPr marL="0" marR="0" lvl="0" indent="0" algn="l" defTabSz="609585" rtl="0" eaLnBrk="1" fontAlgn="auto" latinLnBrk="0" hangingPunct="1">
                        <a:lnSpc>
                          <a:spcPct val="100000"/>
                        </a:lnSpc>
                        <a:spcBef>
                          <a:spcPts val="0"/>
                        </a:spcBef>
                        <a:spcAft>
                          <a:spcPts val="0"/>
                        </a:spcAft>
                        <a:buClrTx/>
                        <a:buSzTx/>
                        <a:buFontTx/>
                        <a:buNone/>
                        <a:tabLst/>
                        <a:defRPr/>
                      </a:pPr>
                      <a:endParaRPr lang="fi-FI" sz="1600" kern="1200" dirty="0">
                        <a:solidFill>
                          <a:schemeClr val="tx1"/>
                        </a:solidFill>
                        <a:latin typeface="+mn-lt"/>
                        <a:ea typeface="+mn-ea"/>
                        <a:cs typeface="+mn-cs"/>
                      </a:endParaRPr>
                    </a:p>
                    <a:p>
                      <a:pPr marL="0" marR="0" lvl="0" indent="0" algn="l" defTabSz="609585" rtl="0" eaLnBrk="1" fontAlgn="auto" latinLnBrk="0" hangingPunct="1">
                        <a:lnSpc>
                          <a:spcPct val="100000"/>
                        </a:lnSpc>
                        <a:spcBef>
                          <a:spcPts val="0"/>
                        </a:spcBef>
                        <a:spcAft>
                          <a:spcPts val="0"/>
                        </a:spcAft>
                        <a:buClrTx/>
                        <a:buSzTx/>
                        <a:buFontTx/>
                        <a:buNone/>
                        <a:tabLst/>
                        <a:defRPr/>
                      </a:pPr>
                      <a:r>
                        <a:rPr lang="fi-FI" sz="1600" b="1" kern="1200" dirty="0">
                          <a:solidFill>
                            <a:schemeClr val="tx1"/>
                          </a:solidFill>
                          <a:latin typeface="+mn-lt"/>
                          <a:ea typeface="+mn-ea"/>
                          <a:cs typeface="+mn-cs"/>
                        </a:rPr>
                        <a:t>5. Mahdollisuus laajentaa alustapalveluista keskitettyihin asiantuntijapalveluihin</a:t>
                      </a:r>
                    </a:p>
                    <a:p>
                      <a:pPr marL="0" marR="0" lvl="0" indent="0" algn="l" defTabSz="609585" rtl="0" eaLnBrk="1" fontAlgn="auto" latinLnBrk="0" hangingPunct="1">
                        <a:lnSpc>
                          <a:spcPct val="100000"/>
                        </a:lnSpc>
                        <a:spcBef>
                          <a:spcPts val="0"/>
                        </a:spcBef>
                        <a:spcAft>
                          <a:spcPts val="0"/>
                        </a:spcAft>
                        <a:buClrTx/>
                        <a:buSzTx/>
                        <a:buFontTx/>
                        <a:buNone/>
                        <a:tabLst/>
                        <a:defRPr/>
                      </a:pPr>
                      <a:r>
                        <a:rPr lang="fi-FI" sz="1600" kern="1200" dirty="0">
                          <a:solidFill>
                            <a:schemeClr val="tx1"/>
                          </a:solidFill>
                          <a:latin typeface="+mn-lt"/>
                          <a:ea typeface="+mn-ea"/>
                          <a:cs typeface="+mn-cs"/>
                        </a:rPr>
                        <a:t>Suomi.fi-palveluiden konseptia on mahdollista laajentaa teknisistä alustapalveluista keskitettyihin asiantuntijapalveluihin. </a:t>
                      </a:r>
                      <a:endParaRPr lang="fi-FI" sz="1600" dirty="0">
                        <a:solidFill>
                          <a:schemeClr val="tx1"/>
                        </a:solidFill>
                      </a:endParaRPr>
                    </a:p>
                  </a:txBody>
                  <a:tcPr>
                    <a:solidFill>
                      <a:schemeClr val="bg1">
                        <a:lumMod val="95000"/>
                      </a:schemeClr>
                    </a:solidFill>
                  </a:tcPr>
                </a:tc>
                <a:extLst>
                  <a:ext uri="{0D108BD9-81ED-4DB2-BD59-A6C34878D82A}">
                    <a16:rowId xmlns:a16="http://schemas.microsoft.com/office/drawing/2014/main" val="406358973"/>
                  </a:ext>
                </a:extLst>
              </a:tr>
            </a:tbl>
          </a:graphicData>
        </a:graphic>
      </p:graphicFrame>
      <p:sp>
        <p:nvSpPr>
          <p:cNvPr id="4" name="Suorakulmio: Pyöristetyt kulmat 3">
            <a:extLst>
              <a:ext uri="{FF2B5EF4-FFF2-40B4-BE49-F238E27FC236}">
                <a16:creationId xmlns:a16="http://schemas.microsoft.com/office/drawing/2014/main" id="{64524F1D-EC46-3B6E-CAB3-D6D9C59CB9C8}"/>
              </a:ext>
            </a:extLst>
          </p:cNvPr>
          <p:cNvSpPr/>
          <p:nvPr/>
        </p:nvSpPr>
        <p:spPr>
          <a:xfrm rot="1183496">
            <a:off x="10297235" y="410046"/>
            <a:ext cx="1245843" cy="624966"/>
          </a:xfrm>
          <a:prstGeom prst="roundRect">
            <a:avLst/>
          </a:prstGeom>
          <a:solidFill>
            <a:srgbClr val="FFC000"/>
          </a:solidFill>
          <a:ln>
            <a:solidFill>
              <a:schemeClr val="tx1"/>
            </a:solidFill>
            <a:prstDash val="lgDash"/>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377" rtl="0" eaLnBrk="1" fontAlgn="auto" latinLnBrk="0" hangingPunct="1">
              <a:lnSpc>
                <a:spcPct val="100000"/>
              </a:lnSpc>
              <a:spcBef>
                <a:spcPts val="0"/>
              </a:spcBef>
              <a:spcAft>
                <a:spcPts val="0"/>
              </a:spcAft>
              <a:buClrTx/>
              <a:buSzTx/>
              <a:buFontTx/>
              <a:buNone/>
              <a:tabLst/>
              <a:defRPr/>
            </a:pPr>
            <a:r>
              <a:rPr kumimoji="0" lang="fi-FI" sz="1400" b="0" i="0" u="none" strike="noStrike" kern="1200" cap="none" spc="0" normalizeH="0" baseline="0" noProof="0" dirty="0">
                <a:ln>
                  <a:noFill/>
                </a:ln>
                <a:solidFill>
                  <a:srgbClr val="FFFFFF"/>
                </a:solidFill>
                <a:effectLst/>
                <a:uLnTx/>
                <a:uFillTx/>
                <a:latin typeface="Calibri"/>
                <a:ea typeface="+mn-ea"/>
                <a:cs typeface="+mn-cs"/>
              </a:rPr>
              <a:t>Versio</a:t>
            </a:r>
          </a:p>
          <a:p>
            <a:pPr marL="0" marR="0" lvl="0" indent="0" algn="ctr" defTabSz="914377" rtl="0" eaLnBrk="1" fontAlgn="auto" latinLnBrk="0" hangingPunct="1">
              <a:lnSpc>
                <a:spcPct val="100000"/>
              </a:lnSpc>
              <a:spcBef>
                <a:spcPts val="0"/>
              </a:spcBef>
              <a:spcAft>
                <a:spcPts val="0"/>
              </a:spcAft>
              <a:buClrTx/>
              <a:buSzTx/>
              <a:buFontTx/>
              <a:buNone/>
              <a:tabLst/>
              <a:defRPr/>
            </a:pPr>
            <a:r>
              <a:rPr kumimoji="0" lang="fi-FI" sz="1400" b="0" i="0" u="none" strike="noStrike" kern="1200" cap="none" spc="0" normalizeH="0" baseline="0" noProof="0" dirty="0">
                <a:ln>
                  <a:noFill/>
                </a:ln>
                <a:solidFill>
                  <a:srgbClr val="FFFFFF"/>
                </a:solidFill>
                <a:effectLst/>
                <a:uLnTx/>
                <a:uFillTx/>
                <a:latin typeface="Calibri"/>
                <a:ea typeface="+mn-ea"/>
                <a:cs typeface="+mn-cs"/>
              </a:rPr>
              <a:t>18.3.2024</a:t>
            </a:r>
          </a:p>
        </p:txBody>
      </p:sp>
    </p:spTree>
    <p:extLst>
      <p:ext uri="{BB962C8B-B14F-4D97-AF65-F5344CB8AC3E}">
        <p14:creationId xmlns:p14="http://schemas.microsoft.com/office/powerpoint/2010/main" val="32889949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E479C6A-784B-6D0F-0A67-E635FD0513CC}"/>
            </a:ext>
          </a:extLst>
        </p:cNvPr>
        <p:cNvGrpSpPr/>
        <p:nvPr/>
      </p:nvGrpSpPr>
      <p:grpSpPr>
        <a:xfrm>
          <a:off x="0" y="0"/>
          <a:ext cx="0" cy="0"/>
          <a:chOff x="0" y="0"/>
          <a:chExt cx="0" cy="0"/>
        </a:xfrm>
      </p:grpSpPr>
      <p:sp>
        <p:nvSpPr>
          <p:cNvPr id="2" name="Otsikko 1">
            <a:extLst>
              <a:ext uri="{FF2B5EF4-FFF2-40B4-BE49-F238E27FC236}">
                <a16:creationId xmlns:a16="http://schemas.microsoft.com/office/drawing/2014/main" id="{612A5261-2E89-903D-8D6F-700BC590D66F}"/>
              </a:ext>
            </a:extLst>
          </p:cNvPr>
          <p:cNvSpPr>
            <a:spLocks noGrp="1"/>
          </p:cNvSpPr>
          <p:nvPr>
            <p:ph type="title"/>
          </p:nvPr>
        </p:nvSpPr>
        <p:spPr>
          <a:xfrm>
            <a:off x="838200" y="260648"/>
            <a:ext cx="10515600" cy="648072"/>
          </a:xfrm>
        </p:spPr>
        <p:txBody>
          <a:bodyPr>
            <a:normAutofit fontScale="90000"/>
          </a:bodyPr>
          <a:lstStyle/>
          <a:p>
            <a:r>
              <a:rPr lang="fi-FI" sz="4000" b="1">
                <a:solidFill>
                  <a:schemeClr val="tx2"/>
                </a:solidFill>
              </a:rPr>
              <a:t>Suomi.fi-palveluiden nykytilanteen arviointi</a:t>
            </a:r>
          </a:p>
        </p:txBody>
      </p:sp>
      <p:graphicFrame>
        <p:nvGraphicFramePr>
          <p:cNvPr id="6" name="Sisällön paikkamerkki 5">
            <a:extLst>
              <a:ext uri="{FF2B5EF4-FFF2-40B4-BE49-F238E27FC236}">
                <a16:creationId xmlns:a16="http://schemas.microsoft.com/office/drawing/2014/main" id="{A5518629-9975-290B-9B97-CF75DC57AB2B}"/>
              </a:ext>
            </a:extLst>
          </p:cNvPr>
          <p:cNvGraphicFramePr>
            <a:graphicFrameLocks noGrp="1"/>
          </p:cNvGraphicFramePr>
          <p:nvPr>
            <p:ph idx="1"/>
          </p:nvPr>
        </p:nvGraphicFramePr>
        <p:xfrm>
          <a:off x="335360" y="904164"/>
          <a:ext cx="11521280" cy="5806440"/>
        </p:xfrm>
        <a:graphic>
          <a:graphicData uri="http://schemas.openxmlformats.org/drawingml/2006/table">
            <a:tbl>
              <a:tblPr firstRow="1" bandRow="1">
                <a:tableStyleId>{5C22544A-7EE6-4342-B048-85BDC9FD1C3A}</a:tableStyleId>
              </a:tblPr>
              <a:tblGrid>
                <a:gridCol w="5760640">
                  <a:extLst>
                    <a:ext uri="{9D8B030D-6E8A-4147-A177-3AD203B41FA5}">
                      <a16:colId xmlns:a16="http://schemas.microsoft.com/office/drawing/2014/main" val="1534958955"/>
                    </a:ext>
                  </a:extLst>
                </a:gridCol>
                <a:gridCol w="5760640">
                  <a:extLst>
                    <a:ext uri="{9D8B030D-6E8A-4147-A177-3AD203B41FA5}">
                      <a16:colId xmlns:a16="http://schemas.microsoft.com/office/drawing/2014/main" val="2996211600"/>
                    </a:ext>
                  </a:extLst>
                </a:gridCol>
              </a:tblGrid>
              <a:tr h="392119">
                <a:tc gridSpan="2">
                  <a:txBody>
                    <a:bodyPr/>
                    <a:lstStyle/>
                    <a:p>
                      <a:r>
                        <a:rPr lang="fi-FI"/>
                        <a:t>Haasteet</a:t>
                      </a:r>
                    </a:p>
                  </a:txBody>
                  <a:tcPr>
                    <a:solidFill>
                      <a:srgbClr val="FF0000"/>
                    </a:solidFill>
                  </a:tcPr>
                </a:tc>
                <a:tc hMerge="1">
                  <a:txBody>
                    <a:bodyPr/>
                    <a:lstStyle/>
                    <a:p>
                      <a:r>
                        <a:rPr lang="fi-FI"/>
                        <a:t>Haasteet</a:t>
                      </a:r>
                    </a:p>
                  </a:txBody>
                  <a:tcPr>
                    <a:solidFill>
                      <a:srgbClr val="FF0000"/>
                    </a:solidFill>
                  </a:tcPr>
                </a:tc>
                <a:extLst>
                  <a:ext uri="{0D108BD9-81ED-4DB2-BD59-A6C34878D82A}">
                    <a16:rowId xmlns:a16="http://schemas.microsoft.com/office/drawing/2014/main" val="2811955193"/>
                  </a:ext>
                </a:extLst>
              </a:tr>
              <a:tr h="3936731">
                <a:tc>
                  <a:txBody>
                    <a:bodyPr/>
                    <a:lstStyle/>
                    <a:p>
                      <a:pPr marL="342900" indent="-342900">
                        <a:buAutoNum type="arabicPeriod"/>
                      </a:pPr>
                      <a:r>
                        <a:rPr lang="fi-FI" sz="1500" b="1" dirty="0">
                          <a:solidFill>
                            <a:schemeClr val="tx1"/>
                          </a:solidFill>
                        </a:rPr>
                        <a:t>Osa palveluista kehittyy hitaammin</a:t>
                      </a:r>
                    </a:p>
                    <a:p>
                      <a:pPr marL="0" indent="0">
                        <a:buNone/>
                      </a:pPr>
                      <a:r>
                        <a:rPr lang="fi-FI" sz="1500" dirty="0">
                          <a:solidFill>
                            <a:schemeClr val="tx1"/>
                          </a:solidFill>
                        </a:rPr>
                        <a:t>Kaikille yhteiset Suomi.fi-palvelut ovat kompromisseja. Palveluissa on panostettu tietoturvallisuuteen ja luotettavuuteen, mutta tämä on aiheuttanut hitautta kehittämisessä. Haasteena on yhdenmukaisen käyttäjäkokemuksen varmistaminen ja teknologian osalta ajan tasalla pysyminen ja uusien teknologioiden hyödyntäminen. Osa toimijoista haluaa kehittää palveluita itse.</a:t>
                      </a:r>
                    </a:p>
                    <a:p>
                      <a:endParaRPr lang="fi-FI" sz="1500" dirty="0">
                        <a:solidFill>
                          <a:schemeClr val="tx1"/>
                        </a:solidFill>
                      </a:endParaRPr>
                    </a:p>
                    <a:p>
                      <a:pPr marL="0" marR="0" lvl="0" indent="0" algn="l" defTabSz="609585" rtl="0" eaLnBrk="1" fontAlgn="auto" latinLnBrk="0" hangingPunct="1">
                        <a:lnSpc>
                          <a:spcPct val="100000"/>
                        </a:lnSpc>
                        <a:spcBef>
                          <a:spcPts val="0"/>
                        </a:spcBef>
                        <a:spcAft>
                          <a:spcPts val="0"/>
                        </a:spcAft>
                        <a:buClrTx/>
                        <a:buSzTx/>
                        <a:buFontTx/>
                        <a:buNone/>
                        <a:tabLst/>
                        <a:defRPr/>
                      </a:pPr>
                      <a:r>
                        <a:rPr lang="fi-FI" sz="1500" b="1" dirty="0">
                          <a:solidFill>
                            <a:schemeClr val="tx1"/>
                          </a:solidFill>
                        </a:rPr>
                        <a:t>2. Haasteena yhteiskunnassa </a:t>
                      </a:r>
                      <a:r>
                        <a:rPr lang="fi-FI" sz="1500" b="1" dirty="0" err="1">
                          <a:solidFill>
                            <a:schemeClr val="tx1"/>
                          </a:solidFill>
                        </a:rPr>
                        <a:t>yhteentoimivuus</a:t>
                      </a:r>
                      <a:r>
                        <a:rPr lang="fi-FI" sz="1500" b="1" dirty="0">
                          <a:solidFill>
                            <a:schemeClr val="tx1"/>
                          </a:solidFill>
                        </a:rPr>
                        <a:t> ja tiedon liikkuvuus</a:t>
                      </a:r>
                    </a:p>
                    <a:p>
                      <a:pPr marL="0" marR="0" lvl="0" indent="0" algn="l" defTabSz="609585" rtl="0" eaLnBrk="1" fontAlgn="auto" latinLnBrk="0" hangingPunct="1">
                        <a:lnSpc>
                          <a:spcPct val="100000"/>
                        </a:lnSpc>
                        <a:spcBef>
                          <a:spcPts val="0"/>
                        </a:spcBef>
                        <a:spcAft>
                          <a:spcPts val="0"/>
                        </a:spcAft>
                        <a:buClrTx/>
                        <a:buSzTx/>
                        <a:buFontTx/>
                        <a:buNone/>
                        <a:tabLst/>
                        <a:defRPr/>
                      </a:pPr>
                      <a:r>
                        <a:rPr lang="fi-FI" sz="1500" dirty="0">
                          <a:solidFill>
                            <a:schemeClr val="tx1"/>
                          </a:solidFill>
                        </a:rPr>
                        <a:t>Palveluiden kehittämisessä on kiinnitettävä enemmän huomiota </a:t>
                      </a:r>
                      <a:r>
                        <a:rPr lang="fi-FI" sz="1500" dirty="0" err="1">
                          <a:solidFill>
                            <a:schemeClr val="tx1"/>
                          </a:solidFill>
                        </a:rPr>
                        <a:t>yhteentoimivuuteen</a:t>
                      </a:r>
                      <a:r>
                        <a:rPr lang="fi-FI" sz="1500" dirty="0">
                          <a:solidFill>
                            <a:schemeClr val="tx1"/>
                          </a:solidFill>
                        </a:rPr>
                        <a:t> ja automaatioon, samalla huomioiden tietojen tarkoituksenmukainen käyttö ja lainsäädännön tulkinta. Oleellista on mahdollistaa jo rekisteröityjen tietojen uudelleen käyttö julkisen hallinnon prosesseissa.</a:t>
                      </a:r>
                    </a:p>
                    <a:p>
                      <a:pPr marL="0" marR="0" lvl="0" indent="0" algn="l" defTabSz="609585" rtl="0" eaLnBrk="1" fontAlgn="auto" latinLnBrk="0" hangingPunct="1">
                        <a:lnSpc>
                          <a:spcPct val="100000"/>
                        </a:lnSpc>
                        <a:spcBef>
                          <a:spcPts val="0"/>
                        </a:spcBef>
                        <a:spcAft>
                          <a:spcPts val="0"/>
                        </a:spcAft>
                        <a:buClrTx/>
                        <a:buSzTx/>
                        <a:buFontTx/>
                        <a:buNone/>
                        <a:tabLst/>
                        <a:defRPr/>
                      </a:pPr>
                      <a:endParaRPr lang="fi-FI" sz="1500" dirty="0">
                        <a:solidFill>
                          <a:schemeClr val="tx1"/>
                        </a:solidFill>
                      </a:endParaRPr>
                    </a:p>
                    <a:p>
                      <a:pPr marL="0" indent="0" algn="l" defTabSz="609585" rtl="0" eaLnBrk="1" latinLnBrk="0" hangingPunct="1">
                        <a:buNone/>
                      </a:pPr>
                      <a:r>
                        <a:rPr lang="fi-FI" sz="1500" b="1" kern="1200" dirty="0">
                          <a:solidFill>
                            <a:schemeClr val="tx1"/>
                          </a:solidFill>
                          <a:latin typeface="+mn-lt"/>
                          <a:ea typeface="+mn-ea"/>
                          <a:cs typeface="+mn-cs"/>
                        </a:rPr>
                        <a:t>3. Osa palveluista käyttäjän kannalta haasteellisia</a:t>
                      </a:r>
                    </a:p>
                    <a:p>
                      <a:pPr marL="0" algn="l" defTabSz="609585" rtl="0" eaLnBrk="1" latinLnBrk="0" hangingPunct="1"/>
                      <a:r>
                        <a:rPr lang="fi-FI" sz="1500" b="0" kern="1200" dirty="0">
                          <a:solidFill>
                            <a:schemeClr val="tx1"/>
                          </a:solidFill>
                          <a:latin typeface="+mn-lt"/>
                          <a:ea typeface="+mn-ea"/>
                          <a:cs typeface="+mn-cs"/>
                        </a:rPr>
                        <a:t>Käyttäjien kannalta palvelut voivat olla vaikeakäyttöisiä.</a:t>
                      </a:r>
                      <a:r>
                        <a:rPr lang="fi-FI" sz="1500" b="1" kern="1200" dirty="0">
                          <a:solidFill>
                            <a:schemeClr val="tx1"/>
                          </a:solidFill>
                          <a:latin typeface="+mn-lt"/>
                          <a:ea typeface="+mn-ea"/>
                          <a:cs typeface="+mn-cs"/>
                        </a:rPr>
                        <a:t> </a:t>
                      </a:r>
                      <a:r>
                        <a:rPr lang="fi-FI" sz="1500" b="0" kern="1200" dirty="0">
                          <a:solidFill>
                            <a:schemeClr val="tx1"/>
                          </a:solidFill>
                          <a:latin typeface="+mn-lt"/>
                          <a:ea typeface="+mn-ea"/>
                          <a:cs typeface="+mn-cs"/>
                        </a:rPr>
                        <a:t>Käyttäjät myös haluavat itse valita mitä palveluja käyttävät. Tärkeää on huomioida yksityisten palveluiden rooli. Yksittäisenä asiana oleellista olisi ratkaista ulkomaalaisten tunnistautuminen yhdenmukaisella tavalla.</a:t>
                      </a:r>
                      <a:endParaRPr lang="fi-FI" sz="1500" kern="1200" dirty="0">
                        <a:solidFill>
                          <a:schemeClr val="tx1"/>
                        </a:solidFill>
                        <a:latin typeface="+mn-lt"/>
                        <a:ea typeface="+mn-ea"/>
                        <a:cs typeface="+mn-cs"/>
                      </a:endParaRPr>
                    </a:p>
                  </a:txBody>
                  <a:tcPr>
                    <a:solidFill>
                      <a:schemeClr val="bg1">
                        <a:lumMod val="95000"/>
                      </a:schemeClr>
                    </a:solidFill>
                  </a:tcPr>
                </a:tc>
                <a:tc>
                  <a:txBody>
                    <a:bodyPr/>
                    <a:lstStyle/>
                    <a:p>
                      <a:pPr marL="0" indent="0" algn="l" defTabSz="609585" rtl="0" eaLnBrk="1" latinLnBrk="0" hangingPunct="1">
                        <a:buNone/>
                      </a:pPr>
                      <a:r>
                        <a:rPr lang="fi-FI" sz="1500" b="1" dirty="0">
                          <a:solidFill>
                            <a:schemeClr val="tx1"/>
                          </a:solidFill>
                        </a:rPr>
                        <a:t>4. Tunnistus, maksut ja viestit</a:t>
                      </a:r>
                    </a:p>
                    <a:p>
                      <a:r>
                        <a:rPr lang="fi-FI" sz="1500" dirty="0">
                          <a:solidFill>
                            <a:schemeClr val="tx1"/>
                          </a:solidFill>
                        </a:rPr>
                        <a:t>EU:n alueella tapahtuu paljon kehitystä tunnistusratkaisuissa. Tämä vaikuttaa samaan aikaan useisiin toimijoihin. Maksamisen osalta käyttöön on tulossa mm. Digieuro. On tärkeä varmistaa, että uudet ratkaisut saadaan keskitetysti käyttöön myös Suomessa.</a:t>
                      </a:r>
                    </a:p>
                    <a:p>
                      <a:endParaRPr lang="fi-FI" sz="1500" dirty="0">
                        <a:solidFill>
                          <a:schemeClr val="tx1"/>
                        </a:solidFill>
                      </a:endParaRPr>
                    </a:p>
                    <a:p>
                      <a:r>
                        <a:rPr lang="fi-FI" sz="1500" dirty="0">
                          <a:solidFill>
                            <a:schemeClr val="tx1"/>
                          </a:solidFill>
                        </a:rPr>
                        <a:t>Viestit-palvelun konseptia ja toiminnallisuuksia tulee kehittää vastaamaan paremmin käyttäjätarpeita. Palvelun tulee palvella monipuolisemmin osana asioinnin eri vaiheita. Palvelussa on päästävä kansalais- ja yrityslähtöiseen toimintamalliin.</a:t>
                      </a:r>
                    </a:p>
                    <a:p>
                      <a:r>
                        <a:rPr lang="fi-FI" sz="1500" dirty="0">
                          <a:solidFill>
                            <a:schemeClr val="tx1"/>
                          </a:solidFill>
                        </a:rPr>
                        <a:t> </a:t>
                      </a:r>
                    </a:p>
                    <a:p>
                      <a:pPr marL="0" marR="0" lvl="0" indent="0" algn="l" defTabSz="609585" rtl="0" eaLnBrk="1" fontAlgn="auto" latinLnBrk="0" hangingPunct="1">
                        <a:lnSpc>
                          <a:spcPct val="100000"/>
                        </a:lnSpc>
                        <a:spcBef>
                          <a:spcPts val="0"/>
                        </a:spcBef>
                        <a:spcAft>
                          <a:spcPts val="0"/>
                        </a:spcAft>
                        <a:buClrTx/>
                        <a:buSzTx/>
                        <a:buFontTx/>
                        <a:buNone/>
                        <a:tabLst/>
                        <a:defRPr/>
                      </a:pPr>
                      <a:r>
                        <a:rPr lang="fi-FI" sz="1500" b="1" dirty="0">
                          <a:solidFill>
                            <a:schemeClr val="tx1"/>
                          </a:solidFill>
                        </a:rPr>
                        <a:t>5. Palveluketjut ja palvelutarjonta</a:t>
                      </a:r>
                    </a:p>
                    <a:p>
                      <a:r>
                        <a:rPr lang="fi-FI" sz="1500" b="0" dirty="0">
                          <a:solidFill>
                            <a:schemeClr val="tx1"/>
                          </a:solidFill>
                        </a:rPr>
                        <a:t>Palveluissa tulee huomioida paremmin koko palveluketju perusrekistereistä asiakasrajapintaan saakka. Huomio tulee olla julkisissa digitaalisissa palveluissa. </a:t>
                      </a:r>
                      <a:r>
                        <a:rPr lang="fi-FI" sz="1500" dirty="0">
                          <a:solidFill>
                            <a:schemeClr val="tx1"/>
                          </a:solidFill>
                        </a:rPr>
                        <a:t>Henkilöasiakkaiden kannalta palvelut näyttävät hajanaiselta. Kehityksessä tulee miettiä miten tunnistautumisen volyymiä voi hyödyntää muiden palveluiden käyttäjämäärän kasvattamiseksi.</a:t>
                      </a:r>
                    </a:p>
                    <a:p>
                      <a:endParaRPr lang="fi-FI" sz="1500" kern="1200" dirty="0">
                        <a:solidFill>
                          <a:schemeClr val="tx1"/>
                        </a:solidFill>
                        <a:latin typeface="+mn-lt"/>
                        <a:ea typeface="+mn-ea"/>
                        <a:cs typeface="+mn-cs"/>
                      </a:endParaRPr>
                    </a:p>
                    <a:p>
                      <a:pPr marL="0" marR="0" lvl="0" indent="0" algn="l" defTabSz="609585" rtl="0" eaLnBrk="1" fontAlgn="auto" latinLnBrk="0" hangingPunct="1">
                        <a:lnSpc>
                          <a:spcPct val="100000"/>
                        </a:lnSpc>
                        <a:spcBef>
                          <a:spcPts val="0"/>
                        </a:spcBef>
                        <a:spcAft>
                          <a:spcPts val="0"/>
                        </a:spcAft>
                        <a:buClrTx/>
                        <a:buSzTx/>
                        <a:buFontTx/>
                        <a:buNone/>
                        <a:tabLst/>
                        <a:defRPr/>
                      </a:pPr>
                      <a:r>
                        <a:rPr lang="fi-FI" sz="1500" b="1" kern="1200" dirty="0">
                          <a:solidFill>
                            <a:schemeClr val="tx1"/>
                          </a:solidFill>
                          <a:latin typeface="+mn-lt"/>
                          <a:ea typeface="+mn-ea"/>
                          <a:cs typeface="+mn-cs"/>
                        </a:rPr>
                        <a:t>6. Rahoituspohja</a:t>
                      </a:r>
                    </a:p>
                    <a:p>
                      <a:pPr marL="0" marR="0" lvl="0" indent="0" algn="l" defTabSz="609585" rtl="0" eaLnBrk="1" fontAlgn="auto" latinLnBrk="0" hangingPunct="1">
                        <a:lnSpc>
                          <a:spcPct val="100000"/>
                        </a:lnSpc>
                        <a:spcBef>
                          <a:spcPts val="0"/>
                        </a:spcBef>
                        <a:spcAft>
                          <a:spcPts val="0"/>
                        </a:spcAft>
                        <a:buClrTx/>
                        <a:buSzTx/>
                        <a:buFontTx/>
                        <a:buNone/>
                        <a:tabLst/>
                        <a:defRPr/>
                      </a:pPr>
                      <a:r>
                        <a:rPr lang="fi-FI" sz="1500" kern="1200" dirty="0">
                          <a:solidFill>
                            <a:schemeClr val="tx1"/>
                          </a:solidFill>
                          <a:latin typeface="+mn-lt"/>
                          <a:ea typeface="+mn-ea"/>
                          <a:cs typeface="+mn-cs"/>
                        </a:rPr>
                        <a:t>Palveluiden käyttö on laajentunut ja kasvanut merkittävästi. Haasteena on palveluiden rahoituspohjan varmistaminen tulevaisuudessa.</a:t>
                      </a:r>
                    </a:p>
                    <a:p>
                      <a:endParaRPr lang="fi-FI" sz="1500" dirty="0"/>
                    </a:p>
                  </a:txBody>
                  <a:tcPr>
                    <a:solidFill>
                      <a:schemeClr val="bg1">
                        <a:lumMod val="95000"/>
                      </a:schemeClr>
                    </a:solidFill>
                  </a:tcPr>
                </a:tc>
                <a:extLst>
                  <a:ext uri="{0D108BD9-81ED-4DB2-BD59-A6C34878D82A}">
                    <a16:rowId xmlns:a16="http://schemas.microsoft.com/office/drawing/2014/main" val="406358973"/>
                  </a:ext>
                </a:extLst>
              </a:tr>
            </a:tbl>
          </a:graphicData>
        </a:graphic>
      </p:graphicFrame>
      <p:sp>
        <p:nvSpPr>
          <p:cNvPr id="3" name="Suorakulmio: Pyöristetyt kulmat 2">
            <a:extLst>
              <a:ext uri="{FF2B5EF4-FFF2-40B4-BE49-F238E27FC236}">
                <a16:creationId xmlns:a16="http://schemas.microsoft.com/office/drawing/2014/main" id="{0BD39556-6604-F658-7F53-96F4EE0160B3}"/>
              </a:ext>
            </a:extLst>
          </p:cNvPr>
          <p:cNvSpPr/>
          <p:nvPr/>
        </p:nvSpPr>
        <p:spPr>
          <a:xfrm rot="1183496">
            <a:off x="10297235" y="410046"/>
            <a:ext cx="1245843" cy="624966"/>
          </a:xfrm>
          <a:prstGeom prst="roundRect">
            <a:avLst/>
          </a:prstGeom>
          <a:solidFill>
            <a:srgbClr val="FFC000"/>
          </a:solidFill>
          <a:ln>
            <a:solidFill>
              <a:schemeClr val="tx1"/>
            </a:solidFill>
            <a:prstDash val="lgDash"/>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377" rtl="0" eaLnBrk="1" fontAlgn="auto" latinLnBrk="0" hangingPunct="1">
              <a:lnSpc>
                <a:spcPct val="100000"/>
              </a:lnSpc>
              <a:spcBef>
                <a:spcPts val="0"/>
              </a:spcBef>
              <a:spcAft>
                <a:spcPts val="0"/>
              </a:spcAft>
              <a:buClrTx/>
              <a:buSzTx/>
              <a:buFontTx/>
              <a:buNone/>
              <a:tabLst/>
              <a:defRPr/>
            </a:pPr>
            <a:r>
              <a:rPr kumimoji="0" lang="fi-FI" sz="1400" b="0" i="0" u="none" strike="noStrike" kern="1200" cap="none" spc="0" normalizeH="0" baseline="0" noProof="0" dirty="0">
                <a:ln>
                  <a:noFill/>
                </a:ln>
                <a:solidFill>
                  <a:srgbClr val="FFFFFF"/>
                </a:solidFill>
                <a:effectLst/>
                <a:uLnTx/>
                <a:uFillTx/>
                <a:latin typeface="Calibri"/>
                <a:ea typeface="+mn-ea"/>
                <a:cs typeface="+mn-cs"/>
              </a:rPr>
              <a:t>Versio</a:t>
            </a:r>
          </a:p>
          <a:p>
            <a:pPr marL="0" marR="0" lvl="0" indent="0" algn="ctr" defTabSz="914377" rtl="0" eaLnBrk="1" fontAlgn="auto" latinLnBrk="0" hangingPunct="1">
              <a:lnSpc>
                <a:spcPct val="100000"/>
              </a:lnSpc>
              <a:spcBef>
                <a:spcPts val="0"/>
              </a:spcBef>
              <a:spcAft>
                <a:spcPts val="0"/>
              </a:spcAft>
              <a:buClrTx/>
              <a:buSzTx/>
              <a:buFontTx/>
              <a:buNone/>
              <a:tabLst/>
              <a:defRPr/>
            </a:pPr>
            <a:r>
              <a:rPr kumimoji="0" lang="fi-FI" sz="1400" b="0" i="0" u="none" strike="noStrike" kern="1200" cap="none" spc="0" normalizeH="0" baseline="0" noProof="0" dirty="0">
                <a:ln>
                  <a:noFill/>
                </a:ln>
                <a:solidFill>
                  <a:srgbClr val="FFFFFF"/>
                </a:solidFill>
                <a:effectLst/>
                <a:uLnTx/>
                <a:uFillTx/>
                <a:latin typeface="Calibri"/>
                <a:ea typeface="+mn-ea"/>
                <a:cs typeface="+mn-cs"/>
              </a:rPr>
              <a:t>18.3.2024</a:t>
            </a:r>
          </a:p>
        </p:txBody>
      </p:sp>
    </p:spTree>
    <p:extLst>
      <p:ext uri="{BB962C8B-B14F-4D97-AF65-F5344CB8AC3E}">
        <p14:creationId xmlns:p14="http://schemas.microsoft.com/office/powerpoint/2010/main" val="26334058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83ECE21-AE2C-BA55-1D21-9D6A405826D6}"/>
            </a:ext>
          </a:extLst>
        </p:cNvPr>
        <p:cNvGrpSpPr/>
        <p:nvPr/>
      </p:nvGrpSpPr>
      <p:grpSpPr>
        <a:xfrm>
          <a:off x="0" y="0"/>
          <a:ext cx="0" cy="0"/>
          <a:chOff x="0" y="0"/>
          <a:chExt cx="0" cy="0"/>
        </a:xfrm>
      </p:grpSpPr>
      <p:sp>
        <p:nvSpPr>
          <p:cNvPr id="2" name="Otsikko 1">
            <a:extLst>
              <a:ext uri="{FF2B5EF4-FFF2-40B4-BE49-F238E27FC236}">
                <a16:creationId xmlns:a16="http://schemas.microsoft.com/office/drawing/2014/main" id="{751CC58B-1C77-4465-C849-0E7FD49DE5EA}"/>
              </a:ext>
            </a:extLst>
          </p:cNvPr>
          <p:cNvSpPr>
            <a:spLocks noGrp="1"/>
          </p:cNvSpPr>
          <p:nvPr>
            <p:ph type="title"/>
          </p:nvPr>
        </p:nvSpPr>
        <p:spPr>
          <a:xfrm>
            <a:off x="838200" y="332656"/>
            <a:ext cx="10515600" cy="648072"/>
          </a:xfrm>
        </p:spPr>
        <p:txBody>
          <a:bodyPr>
            <a:normAutofit fontScale="90000"/>
          </a:bodyPr>
          <a:lstStyle/>
          <a:p>
            <a:r>
              <a:rPr lang="fi-FI" sz="4000" b="1" dirty="0">
                <a:solidFill>
                  <a:schemeClr val="tx2"/>
                </a:solidFill>
              </a:rPr>
              <a:t>Toimintaympäristön muutostekijät</a:t>
            </a:r>
          </a:p>
        </p:txBody>
      </p:sp>
      <p:graphicFrame>
        <p:nvGraphicFramePr>
          <p:cNvPr id="6" name="Sisällön paikkamerkki 5">
            <a:extLst>
              <a:ext uri="{FF2B5EF4-FFF2-40B4-BE49-F238E27FC236}">
                <a16:creationId xmlns:a16="http://schemas.microsoft.com/office/drawing/2014/main" id="{550FBD48-2BD1-1D07-0DF4-D314D6E14257}"/>
              </a:ext>
            </a:extLst>
          </p:cNvPr>
          <p:cNvGraphicFramePr>
            <a:graphicFrameLocks noGrp="1"/>
          </p:cNvGraphicFramePr>
          <p:nvPr>
            <p:ph idx="1"/>
          </p:nvPr>
        </p:nvGraphicFramePr>
        <p:xfrm>
          <a:off x="818744" y="1066800"/>
          <a:ext cx="10821872" cy="5608320"/>
        </p:xfrm>
        <a:graphic>
          <a:graphicData uri="http://schemas.openxmlformats.org/drawingml/2006/table">
            <a:tbl>
              <a:tblPr firstRow="1" bandRow="1">
                <a:tableStyleId>{5C22544A-7EE6-4342-B048-85BDC9FD1C3A}</a:tableStyleId>
              </a:tblPr>
              <a:tblGrid>
                <a:gridCol w="5410936">
                  <a:extLst>
                    <a:ext uri="{9D8B030D-6E8A-4147-A177-3AD203B41FA5}">
                      <a16:colId xmlns:a16="http://schemas.microsoft.com/office/drawing/2014/main" val="3131918120"/>
                    </a:ext>
                  </a:extLst>
                </a:gridCol>
                <a:gridCol w="5410936">
                  <a:extLst>
                    <a:ext uri="{9D8B030D-6E8A-4147-A177-3AD203B41FA5}">
                      <a16:colId xmlns:a16="http://schemas.microsoft.com/office/drawing/2014/main" val="1662808238"/>
                    </a:ext>
                  </a:extLst>
                </a:gridCol>
              </a:tblGrid>
              <a:tr h="370840">
                <a:tc gridSpan="2">
                  <a:txBody>
                    <a:bodyPr/>
                    <a:lstStyle/>
                    <a:p>
                      <a:r>
                        <a:rPr lang="fi-FI"/>
                        <a:t>Merkittävimmät muutostekijät</a:t>
                      </a:r>
                    </a:p>
                  </a:txBody>
                  <a:tcPr/>
                </a:tc>
                <a:tc hMerge="1">
                  <a:txBody>
                    <a:bodyPr/>
                    <a:lstStyle/>
                    <a:p>
                      <a:endParaRPr lang="fi-FI"/>
                    </a:p>
                  </a:txBody>
                  <a:tcPr/>
                </a:tc>
                <a:extLst>
                  <a:ext uri="{0D108BD9-81ED-4DB2-BD59-A6C34878D82A}">
                    <a16:rowId xmlns:a16="http://schemas.microsoft.com/office/drawing/2014/main" val="3184870179"/>
                  </a:ext>
                </a:extLst>
              </a:tr>
              <a:tr h="370840">
                <a:tc>
                  <a:txBody>
                    <a:bodyPr/>
                    <a:lstStyle/>
                    <a:p>
                      <a:pPr marL="0" indent="0">
                        <a:buNone/>
                      </a:pPr>
                      <a:r>
                        <a:rPr lang="fi-FI" sz="2000" b="1" dirty="0">
                          <a:solidFill>
                            <a:schemeClr val="tx1"/>
                          </a:solidFill>
                          <a:latin typeface="+mn-lt"/>
                        </a:rPr>
                        <a:t>Turvallisuus</a:t>
                      </a:r>
                    </a:p>
                    <a:p>
                      <a:pPr marL="342900" indent="-342900">
                        <a:buFont typeface="Arial" panose="020B0604020202020204" pitchFamily="34" charset="0"/>
                        <a:buChar char="•"/>
                      </a:pPr>
                      <a:r>
                        <a:rPr lang="fi-FI" sz="1800" dirty="0">
                          <a:solidFill>
                            <a:schemeClr val="tx1"/>
                          </a:solidFill>
                          <a:latin typeface="+mn-lt"/>
                        </a:rPr>
                        <a:t>Turvallisuusympäristön muutokset vaikuttavat lähialueilla, Euroopassa ja globaalisti. Hybridivaikuttaminen ja kyberhyökkäykset lisääntyvät.</a:t>
                      </a:r>
                    </a:p>
                    <a:p>
                      <a:pPr marL="0" indent="0">
                        <a:buFont typeface="Arial" panose="020B0604020202020204" pitchFamily="34" charset="0"/>
                        <a:buNone/>
                      </a:pPr>
                      <a:endParaRPr lang="fi-FI" sz="1800" dirty="0">
                        <a:solidFill>
                          <a:schemeClr val="tx1"/>
                        </a:solidFill>
                        <a:latin typeface="+mn-lt"/>
                      </a:endParaRPr>
                    </a:p>
                    <a:p>
                      <a:pPr marL="0" indent="0">
                        <a:buNone/>
                      </a:pPr>
                      <a:r>
                        <a:rPr lang="fi-FI" sz="2000" b="1" dirty="0">
                          <a:solidFill>
                            <a:schemeClr val="tx1"/>
                          </a:solidFill>
                          <a:latin typeface="+mn-lt"/>
                        </a:rPr>
                        <a:t>EU ja kansainvälistyminen</a:t>
                      </a:r>
                    </a:p>
                    <a:p>
                      <a:pPr marL="342900" indent="-342900" algn="l" defTabSz="609585" rtl="0" eaLnBrk="1" latinLnBrk="0" hangingPunct="1">
                        <a:buFont typeface="Arial" panose="020B0604020202020204" pitchFamily="34" charset="0"/>
                        <a:buChar char="•"/>
                      </a:pPr>
                      <a:r>
                        <a:rPr lang="fi-FI" sz="1800" kern="1200" dirty="0">
                          <a:solidFill>
                            <a:schemeClr val="tx1"/>
                          </a:solidFill>
                          <a:latin typeface="+mn-lt"/>
                          <a:ea typeface="+mn-ea"/>
                          <a:cs typeface="+mn-cs"/>
                        </a:rPr>
                        <a:t>EU-tasoisen säätelyn lisääntyminen ja rajat ylittävät palvelut. EU kehittää säätelyä ja yhteisiä ratkaisuja sovellettavaksi ja velvoittavaksi.</a:t>
                      </a:r>
                    </a:p>
                    <a:p>
                      <a:pPr marL="0" indent="0" algn="l" defTabSz="609585" rtl="0" eaLnBrk="1" latinLnBrk="0" hangingPunct="1">
                        <a:buFont typeface="Arial" panose="020B0604020202020204" pitchFamily="34" charset="0"/>
                        <a:buNone/>
                      </a:pPr>
                      <a:endParaRPr lang="fi-FI" sz="1800" kern="1200" dirty="0">
                        <a:solidFill>
                          <a:schemeClr val="tx1"/>
                        </a:solidFill>
                        <a:latin typeface="+mn-lt"/>
                        <a:ea typeface="+mn-ea"/>
                        <a:cs typeface="+mn-cs"/>
                      </a:endParaRPr>
                    </a:p>
                    <a:p>
                      <a:pPr marL="0" indent="0">
                        <a:buNone/>
                      </a:pPr>
                      <a:r>
                        <a:rPr lang="fi-FI" sz="2000" b="1" dirty="0">
                          <a:solidFill>
                            <a:schemeClr val="tx1"/>
                          </a:solidFill>
                          <a:latin typeface="+mn-lt"/>
                        </a:rPr>
                        <a:t>Talous</a:t>
                      </a:r>
                    </a:p>
                    <a:p>
                      <a:pPr marL="342900" indent="-342900" algn="l" defTabSz="609585" rtl="0" eaLnBrk="1" latinLnBrk="0" hangingPunct="1">
                        <a:buFont typeface="Arial" panose="020B0604020202020204" pitchFamily="34" charset="0"/>
                        <a:buChar char="•"/>
                      </a:pPr>
                      <a:r>
                        <a:rPr lang="fi-FI" sz="1800" kern="1200" dirty="0">
                          <a:solidFill>
                            <a:schemeClr val="tx1"/>
                          </a:solidFill>
                          <a:latin typeface="+mn-lt"/>
                          <a:ea typeface="+mn-ea"/>
                          <a:cs typeface="+mn-cs"/>
                        </a:rPr>
                        <a:t>Taloustilanne on haastava erityisesti julkisessa hallinnossa.</a:t>
                      </a:r>
                    </a:p>
                    <a:p>
                      <a:pPr marL="0" indent="0" algn="l" defTabSz="609585" rtl="0" eaLnBrk="1" latinLnBrk="0" hangingPunct="1">
                        <a:buFont typeface="Arial" panose="020B0604020202020204" pitchFamily="34" charset="0"/>
                        <a:buNone/>
                      </a:pPr>
                      <a:endParaRPr lang="fi-FI" sz="1800" kern="1200" dirty="0">
                        <a:solidFill>
                          <a:srgbClr val="002E5F"/>
                        </a:solidFill>
                        <a:latin typeface="+mn-lt"/>
                        <a:ea typeface="+mn-ea"/>
                        <a:cs typeface="+mn-cs"/>
                      </a:endParaRPr>
                    </a:p>
                  </a:txBody>
                  <a:tcPr>
                    <a:solidFill>
                      <a:schemeClr val="bg1">
                        <a:lumMod val="95000"/>
                      </a:schemeClr>
                    </a:solidFill>
                  </a:tcPr>
                </a:tc>
                <a:tc>
                  <a:txBody>
                    <a:bodyPr/>
                    <a:lstStyle/>
                    <a:p>
                      <a:pPr marL="0" marR="0" lvl="0" indent="0" algn="l" defTabSz="609585" rtl="0" eaLnBrk="1" fontAlgn="auto" latinLnBrk="0" hangingPunct="1">
                        <a:lnSpc>
                          <a:spcPct val="100000"/>
                        </a:lnSpc>
                        <a:spcBef>
                          <a:spcPts val="0"/>
                        </a:spcBef>
                        <a:spcAft>
                          <a:spcPts val="0"/>
                        </a:spcAft>
                        <a:buClrTx/>
                        <a:buSzTx/>
                        <a:buFont typeface="Arial" panose="020B0604020202020204" pitchFamily="34" charset="0"/>
                        <a:buNone/>
                        <a:tabLst/>
                        <a:defRPr/>
                      </a:pPr>
                      <a:r>
                        <a:rPr lang="fi-FI" sz="2000" b="1" kern="1200" dirty="0">
                          <a:solidFill>
                            <a:schemeClr val="tx1"/>
                          </a:solidFill>
                          <a:latin typeface="+mn-lt"/>
                          <a:ea typeface="+mn-ea"/>
                          <a:cs typeface="+mn-cs"/>
                        </a:rPr>
                        <a:t>Asiakasodotusten muutokset</a:t>
                      </a:r>
                    </a:p>
                    <a:p>
                      <a:pPr marL="342900" indent="-342900" algn="l" defTabSz="609585" rtl="0" eaLnBrk="1" latinLnBrk="0" hangingPunct="1">
                        <a:buFont typeface="Arial" panose="020B0604020202020204" pitchFamily="34" charset="0"/>
                        <a:buChar char="•"/>
                      </a:pPr>
                      <a:r>
                        <a:rPr lang="fi-FI" sz="1800" kern="1200" dirty="0">
                          <a:solidFill>
                            <a:schemeClr val="tx1"/>
                          </a:solidFill>
                          <a:latin typeface="+mn-lt"/>
                          <a:ea typeface="+mn-ea"/>
                          <a:cs typeface="+mn-cs"/>
                        </a:rPr>
                        <a:t>Kansalaiset ja yritykset sekä julkinen sektori odottavat nopeampia ja valmiimpia digitaalisia palveluja. Asiakkaiden palveluiden käyttötaidot moninaisia.</a:t>
                      </a:r>
                    </a:p>
                    <a:p>
                      <a:pPr marL="0" indent="0">
                        <a:buNone/>
                      </a:pPr>
                      <a:endParaRPr lang="fi-FI" sz="2000" b="1" dirty="0">
                        <a:solidFill>
                          <a:schemeClr val="tx1"/>
                        </a:solidFill>
                        <a:latin typeface="+mn-lt"/>
                      </a:endParaRPr>
                    </a:p>
                    <a:p>
                      <a:pPr marL="0" marR="0" lvl="0" indent="0" algn="l" defTabSz="609585" rtl="0" eaLnBrk="1" fontAlgn="auto" latinLnBrk="0" hangingPunct="1">
                        <a:lnSpc>
                          <a:spcPct val="100000"/>
                        </a:lnSpc>
                        <a:spcBef>
                          <a:spcPts val="0"/>
                        </a:spcBef>
                        <a:spcAft>
                          <a:spcPts val="0"/>
                        </a:spcAft>
                        <a:buClrTx/>
                        <a:buSzTx/>
                        <a:buFont typeface="Arial" panose="020B0604020202020204" pitchFamily="34" charset="0"/>
                        <a:buNone/>
                        <a:tabLst/>
                        <a:defRPr/>
                      </a:pPr>
                      <a:r>
                        <a:rPr lang="fi-FI" sz="2000" b="1" kern="1200" dirty="0">
                          <a:solidFill>
                            <a:schemeClr val="tx1"/>
                          </a:solidFill>
                          <a:latin typeface="+mn-lt"/>
                          <a:ea typeface="+mn-ea"/>
                          <a:cs typeface="+mn-cs"/>
                        </a:rPr>
                        <a:t>Tekoäly ja teknologia</a:t>
                      </a:r>
                    </a:p>
                    <a:p>
                      <a:pPr marL="342900" indent="-342900" algn="l" defTabSz="609585" rtl="0" eaLnBrk="1" latinLnBrk="0" hangingPunct="1">
                        <a:buFont typeface="Arial" panose="020B0604020202020204" pitchFamily="34" charset="0"/>
                        <a:buChar char="•"/>
                      </a:pPr>
                      <a:r>
                        <a:rPr lang="fi-FI" sz="1800" kern="1200" dirty="0">
                          <a:solidFill>
                            <a:schemeClr val="tx1"/>
                          </a:solidFill>
                          <a:latin typeface="+mn-lt"/>
                          <a:ea typeface="+mn-ea"/>
                          <a:cs typeface="+mn-cs"/>
                        </a:rPr>
                        <a:t>Tekoäly ja teknologia tuovat uusia mahdollisuuksia (esim. pilvipalvelut, luonnollisen kielen käyttö).</a:t>
                      </a:r>
                    </a:p>
                    <a:p>
                      <a:pPr marL="0" indent="0" algn="l" defTabSz="609585" rtl="0" eaLnBrk="1" latinLnBrk="0" hangingPunct="1">
                        <a:buFont typeface="Arial" panose="020B0604020202020204" pitchFamily="34" charset="0"/>
                        <a:buNone/>
                      </a:pPr>
                      <a:endParaRPr lang="fi-FI" sz="1800" kern="1200" dirty="0">
                        <a:solidFill>
                          <a:schemeClr val="tx1"/>
                        </a:solidFill>
                        <a:latin typeface="+mn-lt"/>
                        <a:ea typeface="+mn-ea"/>
                        <a:cs typeface="+mn-cs"/>
                      </a:endParaRPr>
                    </a:p>
                    <a:p>
                      <a:pPr>
                        <a:buFont typeface="Arial" panose="020B0604020202020204" pitchFamily="34" charset="0"/>
                        <a:buNone/>
                      </a:pPr>
                      <a:r>
                        <a:rPr lang="fi-FI" sz="2000" b="1" dirty="0">
                          <a:solidFill>
                            <a:schemeClr val="tx1"/>
                          </a:solidFill>
                          <a:latin typeface="+mn-lt"/>
                        </a:rPr>
                        <a:t>Vastuullisuus </a:t>
                      </a:r>
                    </a:p>
                    <a:p>
                      <a:pPr marL="342900" indent="-342900">
                        <a:buFont typeface="Arial" panose="020B0604020202020204" pitchFamily="34" charset="0"/>
                        <a:buChar char="•"/>
                      </a:pPr>
                      <a:r>
                        <a:rPr lang="fi-FI" sz="1800" kern="1200" dirty="0">
                          <a:solidFill>
                            <a:schemeClr val="tx1"/>
                          </a:solidFill>
                          <a:latin typeface="+mn-lt"/>
                          <a:ea typeface="+mn-ea"/>
                          <a:cs typeface="+mn-cs"/>
                        </a:rPr>
                        <a:t>Vastuullisuus ja kestävä kehitys tunnistetaan osana palveluiden tuottamista (ympäristövastuu, sosiaalinen ja taloudellinen sekä eettinen vastuu).</a:t>
                      </a:r>
                    </a:p>
                    <a:p>
                      <a:pPr marL="342900" indent="-342900">
                        <a:buFont typeface="Arial" panose="020B0604020202020204" pitchFamily="34" charset="0"/>
                        <a:buChar char="•"/>
                      </a:pPr>
                      <a:endParaRPr lang="fi-FI" sz="1800" kern="1200" dirty="0">
                        <a:solidFill>
                          <a:schemeClr val="tx1"/>
                        </a:solidFill>
                        <a:latin typeface="+mn-lt"/>
                        <a:ea typeface="+mn-ea"/>
                        <a:cs typeface="+mn-cs"/>
                      </a:endParaRPr>
                    </a:p>
                    <a:p>
                      <a:pPr marL="0" indent="0">
                        <a:buFont typeface="Arial" panose="020B0604020202020204" pitchFamily="34" charset="0"/>
                        <a:buNone/>
                      </a:pPr>
                      <a:r>
                        <a:rPr lang="fi-FI" sz="1800" b="1" kern="1200" dirty="0">
                          <a:solidFill>
                            <a:schemeClr val="tx1"/>
                          </a:solidFill>
                          <a:latin typeface="+mn-lt"/>
                          <a:ea typeface="+mn-ea"/>
                          <a:cs typeface="+mn-cs"/>
                        </a:rPr>
                        <a:t>Osaavan henkilöstön saatavuus</a:t>
                      </a:r>
                    </a:p>
                    <a:p>
                      <a:pPr marL="285750" indent="-285750">
                        <a:buFont typeface="Arial" panose="020B0604020202020204" pitchFamily="34" charset="0"/>
                        <a:buChar char="•"/>
                      </a:pPr>
                      <a:r>
                        <a:rPr lang="fi-FI" sz="1800" b="0" kern="1200" dirty="0">
                          <a:solidFill>
                            <a:schemeClr val="tx1"/>
                          </a:solidFill>
                          <a:latin typeface="+mn-lt"/>
                          <a:ea typeface="+mn-ea"/>
                          <a:cs typeface="+mn-cs"/>
                        </a:rPr>
                        <a:t>Osaavan henkilöstön saatavuus palveluiden tuottamiseen on haastavaa.</a:t>
                      </a:r>
                    </a:p>
                  </a:txBody>
                  <a:tcPr>
                    <a:solidFill>
                      <a:schemeClr val="bg1">
                        <a:lumMod val="95000"/>
                      </a:schemeClr>
                    </a:solidFill>
                  </a:tcPr>
                </a:tc>
                <a:extLst>
                  <a:ext uri="{0D108BD9-81ED-4DB2-BD59-A6C34878D82A}">
                    <a16:rowId xmlns:a16="http://schemas.microsoft.com/office/drawing/2014/main" val="2311192291"/>
                  </a:ext>
                </a:extLst>
              </a:tr>
            </a:tbl>
          </a:graphicData>
        </a:graphic>
      </p:graphicFrame>
      <p:sp>
        <p:nvSpPr>
          <p:cNvPr id="5" name="Suorakulmio: Pyöristetyt kulmat 4">
            <a:extLst>
              <a:ext uri="{FF2B5EF4-FFF2-40B4-BE49-F238E27FC236}">
                <a16:creationId xmlns:a16="http://schemas.microsoft.com/office/drawing/2014/main" id="{04A48B35-AAF9-CDB2-5DCE-0EB5CD44B484}"/>
              </a:ext>
            </a:extLst>
          </p:cNvPr>
          <p:cNvSpPr/>
          <p:nvPr/>
        </p:nvSpPr>
        <p:spPr>
          <a:xfrm rot="1183496">
            <a:off x="10297235" y="410046"/>
            <a:ext cx="1245843" cy="624966"/>
          </a:xfrm>
          <a:prstGeom prst="roundRect">
            <a:avLst/>
          </a:prstGeom>
          <a:solidFill>
            <a:srgbClr val="FFC000"/>
          </a:solidFill>
          <a:ln>
            <a:solidFill>
              <a:schemeClr val="tx1"/>
            </a:solidFill>
            <a:prstDash val="lgDash"/>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377" rtl="0" eaLnBrk="1" fontAlgn="auto" latinLnBrk="0" hangingPunct="1">
              <a:lnSpc>
                <a:spcPct val="100000"/>
              </a:lnSpc>
              <a:spcBef>
                <a:spcPts val="0"/>
              </a:spcBef>
              <a:spcAft>
                <a:spcPts val="0"/>
              </a:spcAft>
              <a:buClrTx/>
              <a:buSzTx/>
              <a:buFontTx/>
              <a:buNone/>
              <a:tabLst/>
              <a:defRPr/>
            </a:pPr>
            <a:r>
              <a:rPr kumimoji="0" lang="fi-FI" sz="1400" b="0" i="0" u="none" strike="noStrike" kern="1200" cap="none" spc="0" normalizeH="0" baseline="0" noProof="0" dirty="0">
                <a:ln>
                  <a:noFill/>
                </a:ln>
                <a:solidFill>
                  <a:srgbClr val="FFFFFF"/>
                </a:solidFill>
                <a:effectLst/>
                <a:uLnTx/>
                <a:uFillTx/>
                <a:latin typeface="Calibri"/>
                <a:ea typeface="+mn-ea"/>
                <a:cs typeface="+mn-cs"/>
              </a:rPr>
              <a:t>Versio</a:t>
            </a:r>
          </a:p>
          <a:p>
            <a:pPr marL="0" marR="0" lvl="0" indent="0" algn="ctr" defTabSz="914377" rtl="0" eaLnBrk="1" fontAlgn="auto" latinLnBrk="0" hangingPunct="1">
              <a:lnSpc>
                <a:spcPct val="100000"/>
              </a:lnSpc>
              <a:spcBef>
                <a:spcPts val="0"/>
              </a:spcBef>
              <a:spcAft>
                <a:spcPts val="0"/>
              </a:spcAft>
              <a:buClrTx/>
              <a:buSzTx/>
              <a:buFontTx/>
              <a:buNone/>
              <a:tabLst/>
              <a:defRPr/>
            </a:pPr>
            <a:r>
              <a:rPr kumimoji="0" lang="fi-FI" sz="1400" b="0" i="0" u="none" strike="noStrike" kern="1200" cap="none" spc="0" normalizeH="0" baseline="0" noProof="0" dirty="0">
                <a:ln>
                  <a:noFill/>
                </a:ln>
                <a:solidFill>
                  <a:srgbClr val="FFFFFF"/>
                </a:solidFill>
                <a:effectLst/>
                <a:uLnTx/>
                <a:uFillTx/>
                <a:latin typeface="Calibri"/>
                <a:ea typeface="+mn-ea"/>
                <a:cs typeface="+mn-cs"/>
              </a:rPr>
              <a:t>18.3.2024</a:t>
            </a:r>
          </a:p>
        </p:txBody>
      </p:sp>
    </p:spTree>
    <p:extLst>
      <p:ext uri="{BB962C8B-B14F-4D97-AF65-F5344CB8AC3E}">
        <p14:creationId xmlns:p14="http://schemas.microsoft.com/office/powerpoint/2010/main" val="2585451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E9E5FA0-F14A-89B2-0F1F-D995B67F5B7F}"/>
            </a:ext>
          </a:extLst>
        </p:cNvPr>
        <p:cNvGrpSpPr/>
        <p:nvPr/>
      </p:nvGrpSpPr>
      <p:grpSpPr>
        <a:xfrm>
          <a:off x="0" y="0"/>
          <a:ext cx="0" cy="0"/>
          <a:chOff x="0" y="0"/>
          <a:chExt cx="0" cy="0"/>
        </a:xfrm>
      </p:grpSpPr>
      <p:graphicFrame>
        <p:nvGraphicFramePr>
          <p:cNvPr id="4" name="Sisällön paikkamerkki 3">
            <a:extLst>
              <a:ext uri="{FF2B5EF4-FFF2-40B4-BE49-F238E27FC236}">
                <a16:creationId xmlns:a16="http://schemas.microsoft.com/office/drawing/2014/main" id="{7A1ECE2A-7300-5BC5-035B-D536C9F537DD}"/>
              </a:ext>
            </a:extLst>
          </p:cNvPr>
          <p:cNvGraphicFramePr>
            <a:graphicFrameLocks noGrp="1"/>
          </p:cNvGraphicFramePr>
          <p:nvPr>
            <p:ph idx="1"/>
            <p:extLst>
              <p:ext uri="{D42A27DB-BD31-4B8C-83A1-F6EECF244321}">
                <p14:modId xmlns:p14="http://schemas.microsoft.com/office/powerpoint/2010/main" val="3646741885"/>
              </p:ext>
            </p:extLst>
          </p:nvPr>
        </p:nvGraphicFramePr>
        <p:xfrm>
          <a:off x="226142" y="1062409"/>
          <a:ext cx="11897032" cy="5101450"/>
        </p:xfrm>
        <a:graphic>
          <a:graphicData uri="http://schemas.openxmlformats.org/drawingml/2006/table">
            <a:tbl>
              <a:tblPr firstRow="1" bandRow="1">
                <a:tableStyleId>{5C22544A-7EE6-4342-B048-85BDC9FD1C3A}</a:tableStyleId>
              </a:tblPr>
              <a:tblGrid>
                <a:gridCol w="5677015">
                  <a:extLst>
                    <a:ext uri="{9D8B030D-6E8A-4147-A177-3AD203B41FA5}">
                      <a16:colId xmlns:a16="http://schemas.microsoft.com/office/drawing/2014/main" val="1171684749"/>
                    </a:ext>
                  </a:extLst>
                </a:gridCol>
                <a:gridCol w="6220017">
                  <a:extLst>
                    <a:ext uri="{9D8B030D-6E8A-4147-A177-3AD203B41FA5}">
                      <a16:colId xmlns:a16="http://schemas.microsoft.com/office/drawing/2014/main" val="1797135185"/>
                    </a:ext>
                  </a:extLst>
                </a:gridCol>
              </a:tblGrid>
              <a:tr h="377050">
                <a:tc gridSpan="2">
                  <a:txBody>
                    <a:bodyPr/>
                    <a:lstStyle/>
                    <a:p>
                      <a:pPr marL="0" marR="0" lvl="0" indent="0" algn="l" defTabSz="609585" rtl="0" eaLnBrk="1" fontAlgn="auto" latinLnBrk="0" hangingPunct="1">
                        <a:lnSpc>
                          <a:spcPct val="100000"/>
                        </a:lnSpc>
                        <a:spcBef>
                          <a:spcPts val="0"/>
                        </a:spcBef>
                        <a:spcAft>
                          <a:spcPts val="0"/>
                        </a:spcAft>
                        <a:buClrTx/>
                        <a:buSzTx/>
                        <a:buFontTx/>
                        <a:buNone/>
                        <a:tabLst/>
                        <a:defRPr/>
                      </a:pPr>
                      <a:r>
                        <a:rPr lang="fi-FI" sz="1800" dirty="0"/>
                        <a:t>Suomi.fi-palveluiden strategiset tavoitteet vuoteen 2030 </a:t>
                      </a:r>
                      <a:endParaRPr lang="fi-FI" sz="1800" b="0" dirty="0">
                        <a:solidFill>
                          <a:schemeClr val="tx1"/>
                        </a:solidFill>
                        <a:highlight>
                          <a:srgbClr val="FFFF00"/>
                        </a:highlight>
                      </a:endParaRPr>
                    </a:p>
                  </a:txBody>
                  <a:tcPr/>
                </a:tc>
                <a:tc hMerge="1">
                  <a:txBody>
                    <a:bodyPr/>
                    <a:lstStyle/>
                    <a:p>
                      <a:endParaRPr lang="fi-FI"/>
                    </a:p>
                  </a:txBody>
                  <a:tcPr/>
                </a:tc>
                <a:extLst>
                  <a:ext uri="{0D108BD9-81ED-4DB2-BD59-A6C34878D82A}">
                    <a16:rowId xmlns:a16="http://schemas.microsoft.com/office/drawing/2014/main" val="581671939"/>
                  </a:ext>
                </a:extLst>
              </a:tr>
              <a:tr h="4317681">
                <a:tc>
                  <a:txBody>
                    <a:bodyPr/>
                    <a:lstStyle/>
                    <a:p>
                      <a:pPr lvl="0"/>
                      <a:r>
                        <a:rPr lang="fi-FI" sz="1600" b="1" kern="1200" dirty="0">
                          <a:solidFill>
                            <a:schemeClr val="tx1"/>
                          </a:solidFill>
                          <a:effectLst/>
                          <a:latin typeface="Arial" panose="020B0604020202020204" pitchFamily="34" charset="0"/>
                          <a:ea typeface="+mn-ea"/>
                          <a:cs typeface="Arial" panose="020B0604020202020204" pitchFamily="34" charset="0"/>
                        </a:rPr>
                        <a:t>1. </a:t>
                      </a:r>
                      <a:r>
                        <a:rPr lang="fi-FI" sz="1600" b="1" kern="1200" dirty="0">
                          <a:solidFill>
                            <a:schemeClr val="dk1"/>
                          </a:solidFill>
                          <a:effectLst/>
                          <a:latin typeface="Arial" panose="020B0604020202020204" pitchFamily="34" charset="0"/>
                          <a:ea typeface="+mn-ea"/>
                          <a:cs typeface="Arial" panose="020B0604020202020204" pitchFamily="34" charset="0"/>
                        </a:rPr>
                        <a:t>Tavoite: </a:t>
                      </a:r>
                      <a:r>
                        <a:rPr lang="fi-FI" sz="1600" i="1" kern="1200" dirty="0">
                          <a:solidFill>
                            <a:schemeClr val="dk1"/>
                          </a:solidFill>
                          <a:effectLst/>
                          <a:latin typeface="Arial" panose="020B0604020202020204" pitchFamily="34" charset="0"/>
                          <a:ea typeface="+mn-ea"/>
                          <a:cs typeface="Arial" panose="020B0604020202020204" pitchFamily="34" charset="0"/>
                        </a:rPr>
                        <a:t>Suomi.fi tunnistetaan osaksi yhteiskunnan kriittistä infrastruktuuria.</a:t>
                      </a:r>
                    </a:p>
                    <a:p>
                      <a:r>
                        <a:rPr lang="fi-FI" sz="1600" kern="1200" dirty="0">
                          <a:solidFill>
                            <a:schemeClr val="dk1"/>
                          </a:solidFill>
                          <a:effectLst/>
                          <a:latin typeface="Arial" panose="020B0604020202020204" pitchFamily="34" charset="0"/>
                          <a:ea typeface="+mn-ea"/>
                          <a:cs typeface="Arial" panose="020B0604020202020204" pitchFamily="34" charset="0"/>
                        </a:rPr>
                        <a:t> </a:t>
                      </a:r>
                    </a:p>
                    <a:p>
                      <a:pPr marL="0" algn="l" defTabSz="609585" rtl="0" eaLnBrk="1" latinLnBrk="0" hangingPunct="1"/>
                      <a:r>
                        <a:rPr lang="fi-FI" sz="1400" kern="1200" dirty="0">
                          <a:solidFill>
                            <a:schemeClr val="dk1"/>
                          </a:solidFill>
                          <a:effectLst/>
                          <a:latin typeface="Arial" panose="020B0604020202020204" pitchFamily="34" charset="0"/>
                          <a:ea typeface="+mn-ea"/>
                          <a:cs typeface="Arial" panose="020B0604020202020204" pitchFamily="34" charset="0"/>
                        </a:rPr>
                        <a:t>Keskeisten Suomi.fi-palveluiden luotettava ja turvallinen toiminta osana yhteiskunnan digitaalista infrastruktuuria edellyttää valtiolta panostuksia jatkuvaan ylläpitoon ja kehittämiseen. </a:t>
                      </a:r>
                    </a:p>
                    <a:p>
                      <a:pPr marL="0" algn="l" defTabSz="609585" rtl="0" eaLnBrk="1" latinLnBrk="0" hangingPunct="1"/>
                      <a:endParaRPr lang="fi-FI" sz="1400" kern="1200" dirty="0">
                        <a:solidFill>
                          <a:schemeClr val="tx1"/>
                        </a:solidFill>
                        <a:effectLst/>
                        <a:latin typeface="Arial" panose="020B0604020202020204" pitchFamily="34" charset="0"/>
                        <a:ea typeface="+mn-ea"/>
                        <a:cs typeface="Arial" panose="020B0604020202020204" pitchFamily="34" charset="0"/>
                      </a:endParaRPr>
                    </a:p>
                    <a:p>
                      <a:pPr marL="0" lvl="0" algn="l" defTabSz="609585" rtl="0" eaLnBrk="1" latinLnBrk="0" hangingPunct="1"/>
                      <a:r>
                        <a:rPr lang="fi-FI" sz="1600" b="1" kern="1200" dirty="0">
                          <a:solidFill>
                            <a:schemeClr val="dk1"/>
                          </a:solidFill>
                          <a:effectLst/>
                          <a:latin typeface="Arial" panose="020B0604020202020204" pitchFamily="34" charset="0"/>
                          <a:ea typeface="+mn-ea"/>
                          <a:cs typeface="Arial" panose="020B0604020202020204" pitchFamily="34" charset="0"/>
                        </a:rPr>
                        <a:t>2. Tavoite: </a:t>
                      </a:r>
                      <a:r>
                        <a:rPr lang="fi-FI" sz="1600" i="1" kern="1200" dirty="0">
                          <a:solidFill>
                            <a:schemeClr val="dk1"/>
                          </a:solidFill>
                          <a:effectLst/>
                          <a:latin typeface="Arial" panose="020B0604020202020204" pitchFamily="34" charset="0"/>
                          <a:ea typeface="+mn-ea"/>
                          <a:cs typeface="Arial" panose="020B0604020202020204" pitchFamily="34" charset="0"/>
                        </a:rPr>
                        <a:t>Suomi.fi edistää toimialariippumattomasti tehokkuutta julkisessa palvelutuotannossa</a:t>
                      </a:r>
                      <a:r>
                        <a:rPr lang="fi-FI" sz="1400" i="1" kern="1200" dirty="0">
                          <a:solidFill>
                            <a:schemeClr val="dk1"/>
                          </a:solidFill>
                          <a:effectLst/>
                          <a:latin typeface="Arial" panose="020B0604020202020204" pitchFamily="34" charset="0"/>
                          <a:ea typeface="+mn-ea"/>
                          <a:cs typeface="Arial" panose="020B0604020202020204" pitchFamily="34" charset="0"/>
                        </a:rPr>
                        <a:t>.</a:t>
                      </a:r>
                    </a:p>
                    <a:p>
                      <a:endParaRPr lang="fi-FI" sz="1400" kern="1200" dirty="0">
                        <a:solidFill>
                          <a:schemeClr val="dk1"/>
                        </a:solidFill>
                        <a:effectLst/>
                        <a:latin typeface="Arial" panose="020B0604020202020204" pitchFamily="34" charset="0"/>
                        <a:ea typeface="+mn-ea"/>
                        <a:cs typeface="Arial" panose="020B0604020202020204" pitchFamily="34" charset="0"/>
                      </a:endParaRPr>
                    </a:p>
                    <a:p>
                      <a:r>
                        <a:rPr lang="fi-FI" sz="1400" kern="1200" dirty="0">
                          <a:solidFill>
                            <a:schemeClr val="dk1"/>
                          </a:solidFill>
                          <a:effectLst/>
                          <a:latin typeface="Arial" panose="020B0604020202020204" pitchFamily="34" charset="0"/>
                          <a:ea typeface="+mn-ea"/>
                          <a:cs typeface="Arial" panose="020B0604020202020204" pitchFamily="34" charset="0"/>
                        </a:rPr>
                        <a:t>Julkisen hallinnon organisaatiot hyödyntävät laajasti </a:t>
                      </a:r>
                      <a:r>
                        <a:rPr lang="fi-FI" sz="1400" kern="1200" dirty="0" err="1">
                          <a:solidFill>
                            <a:schemeClr val="dk1"/>
                          </a:solidFill>
                          <a:effectLst/>
                          <a:latin typeface="Arial" panose="020B0604020202020204" pitchFamily="34" charset="0"/>
                          <a:ea typeface="+mn-ea"/>
                          <a:cs typeface="Arial" panose="020B0604020202020204" pitchFamily="34" charset="0"/>
                        </a:rPr>
                        <a:t>Suomi.fi:ä</a:t>
                      </a:r>
                      <a:r>
                        <a:rPr lang="fi-FI" sz="1400" kern="1200" dirty="0">
                          <a:solidFill>
                            <a:schemeClr val="dk1"/>
                          </a:solidFill>
                          <a:effectLst/>
                          <a:latin typeface="Arial" panose="020B0604020202020204" pitchFamily="34" charset="0"/>
                          <a:ea typeface="+mn-ea"/>
                          <a:cs typeface="Arial" panose="020B0604020202020204" pitchFamily="34" charset="0"/>
                        </a:rPr>
                        <a:t> osana omia sähköisiä asiointipalveluitaan, eivätkä kehitä rinnakkaisia ratkaisuja. Tämä edistää kustannustehokkuutta julkisen hallinnon kokonaisuudessa. </a:t>
                      </a:r>
                    </a:p>
                    <a:p>
                      <a:endParaRPr lang="fi-FI" sz="1400" kern="1200" dirty="0">
                        <a:solidFill>
                          <a:schemeClr val="dk1"/>
                        </a:solidFill>
                        <a:effectLst/>
                        <a:latin typeface="Arial" panose="020B0604020202020204" pitchFamily="34" charset="0"/>
                        <a:ea typeface="+mn-ea"/>
                        <a:cs typeface="Arial" panose="020B0604020202020204" pitchFamily="34" charset="0"/>
                      </a:endParaRPr>
                    </a:p>
                    <a:p>
                      <a:pPr marL="0" marR="0" lvl="0" indent="0" algn="l" defTabSz="609585" rtl="0" eaLnBrk="1" fontAlgn="auto" latinLnBrk="0" hangingPunct="1">
                        <a:lnSpc>
                          <a:spcPct val="100000"/>
                        </a:lnSpc>
                        <a:spcBef>
                          <a:spcPts val="0"/>
                        </a:spcBef>
                        <a:spcAft>
                          <a:spcPts val="0"/>
                        </a:spcAft>
                        <a:buClrTx/>
                        <a:buSzTx/>
                        <a:buFontTx/>
                        <a:buNone/>
                        <a:tabLst/>
                        <a:defRPr/>
                      </a:pPr>
                      <a:r>
                        <a:rPr lang="fi-FI" sz="1400" kern="1200" dirty="0">
                          <a:solidFill>
                            <a:schemeClr val="dk1"/>
                          </a:solidFill>
                          <a:effectLst/>
                          <a:latin typeface="Arial" panose="020B0604020202020204" pitchFamily="34" charset="0"/>
                          <a:ea typeface="+mn-ea"/>
                          <a:cs typeface="Arial" panose="020B0604020202020204" pitchFamily="34" charset="0"/>
                        </a:rPr>
                        <a:t>Suomi.fi on toimialariippumaton sähköinen palvelualusta, jonka kehittämisessä kuullaan hyödyntäjäorganisaatioita. Palveluvalikoimassa keskitytään ratkaisuihin, jotka mahdollistavat tehokkaasti merkittävät </a:t>
                      </a:r>
                      <a:r>
                        <a:rPr lang="fi-FI" sz="1400" kern="1200" dirty="0">
                          <a:solidFill>
                            <a:schemeClr val="tx1"/>
                          </a:solidFill>
                          <a:effectLst/>
                          <a:latin typeface="Arial" panose="020B0604020202020204" pitchFamily="34" charset="0"/>
                          <a:ea typeface="+mn-ea"/>
                          <a:cs typeface="Arial" panose="020B0604020202020204" pitchFamily="34" charset="0"/>
                        </a:rPr>
                        <a:t>käyttäjämäärät. Suomi.fi-palveluportfolion tarkoituksenmukaisuutta, uudistumiskykyä ja kustannustehokkuutta tarkastellaan säännöllisesti.</a:t>
                      </a:r>
                      <a:endParaRPr lang="fi-FI" sz="1600" kern="1200" dirty="0">
                        <a:solidFill>
                          <a:schemeClr val="tx1"/>
                        </a:solidFill>
                        <a:effectLst/>
                        <a:latin typeface="Arial" panose="020B0604020202020204" pitchFamily="34" charset="0"/>
                        <a:ea typeface="+mn-ea"/>
                        <a:cs typeface="Arial" panose="020B0604020202020204" pitchFamily="34" charset="0"/>
                      </a:endParaRPr>
                    </a:p>
                  </a:txBody>
                  <a:tcPr>
                    <a:solidFill>
                      <a:srgbClr val="E5FBE9"/>
                    </a:solidFill>
                  </a:tcPr>
                </a:tc>
                <a:tc>
                  <a:txBody>
                    <a:bodyPr/>
                    <a:lstStyle/>
                    <a:p>
                      <a:pPr marL="0" lvl="0" algn="l" defTabSz="609585" rtl="0" eaLnBrk="1" latinLnBrk="0" hangingPunct="1"/>
                      <a:r>
                        <a:rPr lang="fi-FI" sz="1600" b="1" kern="1200" dirty="0">
                          <a:solidFill>
                            <a:schemeClr val="dk1"/>
                          </a:solidFill>
                          <a:effectLst/>
                          <a:latin typeface="Arial" panose="020B0604020202020204" pitchFamily="34" charset="0"/>
                          <a:ea typeface="+mn-ea"/>
                          <a:cs typeface="Arial" panose="020B0604020202020204" pitchFamily="34" charset="0"/>
                        </a:rPr>
                        <a:t>3. Tavoite: </a:t>
                      </a:r>
                      <a:r>
                        <a:rPr lang="fi-FI" sz="1600" i="1" kern="1200" dirty="0">
                          <a:solidFill>
                            <a:schemeClr val="dk1"/>
                          </a:solidFill>
                          <a:effectLst/>
                          <a:latin typeface="Arial" panose="020B0604020202020204" pitchFamily="34" charset="0"/>
                          <a:ea typeface="+mn-ea"/>
                          <a:cs typeface="Arial" panose="020B0604020202020204" pitchFamily="34" charset="0"/>
                        </a:rPr>
                        <a:t>Suomi.fi edistää julkisen hallinnon </a:t>
                      </a:r>
                      <a:r>
                        <a:rPr lang="fi-FI" sz="1600" i="1" kern="1200" dirty="0" err="1">
                          <a:solidFill>
                            <a:schemeClr val="dk1"/>
                          </a:solidFill>
                          <a:effectLst/>
                          <a:latin typeface="Arial" panose="020B0604020202020204" pitchFamily="34" charset="0"/>
                          <a:ea typeface="+mn-ea"/>
                          <a:cs typeface="Arial" panose="020B0604020202020204" pitchFamily="34" charset="0"/>
                        </a:rPr>
                        <a:t>yhteentoimivuutta</a:t>
                      </a:r>
                      <a:r>
                        <a:rPr lang="fi-FI" sz="1600" i="1" kern="1200" dirty="0">
                          <a:solidFill>
                            <a:schemeClr val="dk1"/>
                          </a:solidFill>
                          <a:effectLst/>
                          <a:latin typeface="Arial" panose="020B0604020202020204" pitchFamily="34" charset="0"/>
                          <a:ea typeface="+mn-ea"/>
                          <a:cs typeface="Arial" panose="020B0604020202020204" pitchFamily="34" charset="0"/>
                        </a:rPr>
                        <a:t> Suomessa ja Euroopassa.</a:t>
                      </a:r>
                    </a:p>
                    <a:p>
                      <a:r>
                        <a:rPr lang="fi-FI" sz="1600" kern="1200" dirty="0">
                          <a:solidFill>
                            <a:schemeClr val="dk1"/>
                          </a:solidFill>
                          <a:effectLst/>
                          <a:latin typeface="Arial" panose="020B0604020202020204" pitchFamily="34" charset="0"/>
                          <a:ea typeface="+mn-ea"/>
                          <a:cs typeface="Arial" panose="020B0604020202020204" pitchFamily="34" charset="0"/>
                        </a:rPr>
                        <a:t> </a:t>
                      </a:r>
                    </a:p>
                    <a:p>
                      <a:r>
                        <a:rPr lang="fi-FI" sz="1400" kern="1200" dirty="0">
                          <a:solidFill>
                            <a:schemeClr val="dk1"/>
                          </a:solidFill>
                          <a:effectLst/>
                          <a:latin typeface="Arial" panose="020B0604020202020204" pitchFamily="34" charset="0"/>
                          <a:ea typeface="+mn-ea"/>
                          <a:cs typeface="Arial" panose="020B0604020202020204" pitchFamily="34" charset="0"/>
                        </a:rPr>
                        <a:t>Suomi.fi-palvelut edistävät yhteisten ratkaisujen avulla </a:t>
                      </a:r>
                      <a:r>
                        <a:rPr lang="fi-FI" sz="1400" kern="1200" dirty="0" err="1">
                          <a:solidFill>
                            <a:schemeClr val="dk1"/>
                          </a:solidFill>
                          <a:effectLst/>
                          <a:latin typeface="Arial" panose="020B0604020202020204" pitchFamily="34" charset="0"/>
                          <a:ea typeface="+mn-ea"/>
                          <a:cs typeface="Arial" panose="020B0604020202020204" pitchFamily="34" charset="0"/>
                        </a:rPr>
                        <a:t>yhteentoimivuutta</a:t>
                      </a:r>
                      <a:r>
                        <a:rPr lang="fi-FI" sz="1400" kern="1200" dirty="0">
                          <a:solidFill>
                            <a:schemeClr val="dk1"/>
                          </a:solidFill>
                          <a:effectLst/>
                          <a:latin typeface="Arial" panose="020B0604020202020204" pitchFamily="34" charset="0"/>
                          <a:ea typeface="+mn-ea"/>
                          <a:cs typeface="Arial" panose="020B0604020202020204" pitchFamily="34" charset="0"/>
                        </a:rPr>
                        <a:t> ja tietojen hyödyntämistä tietojärjestelmien välillä kansallisesti ja lisäksi Euroopassa rajat ylittävässä asioinnissa. </a:t>
                      </a:r>
                    </a:p>
                    <a:p>
                      <a:endParaRPr lang="fi-FI" sz="1400" kern="1200" dirty="0">
                        <a:solidFill>
                          <a:schemeClr val="dk1"/>
                        </a:solidFill>
                        <a:effectLst/>
                        <a:latin typeface="Arial" panose="020B0604020202020204" pitchFamily="34" charset="0"/>
                        <a:ea typeface="+mn-ea"/>
                        <a:cs typeface="Arial" panose="020B0604020202020204" pitchFamily="34" charset="0"/>
                      </a:endParaRPr>
                    </a:p>
                    <a:p>
                      <a:r>
                        <a:rPr lang="fi-FI" sz="1400" kern="1200" dirty="0">
                          <a:solidFill>
                            <a:schemeClr val="dk1"/>
                          </a:solidFill>
                          <a:effectLst/>
                          <a:latin typeface="Arial" panose="020B0604020202020204" pitchFamily="34" charset="0"/>
                          <a:ea typeface="+mn-ea"/>
                          <a:cs typeface="Arial" panose="020B0604020202020204" pitchFamily="34" charset="0"/>
                        </a:rPr>
                        <a:t>Suomi.fi vaikuttaa digitaalisen Euroopan kehittymiseen Suomelle yhteensopivaksi.</a:t>
                      </a:r>
                    </a:p>
                    <a:p>
                      <a:endParaRPr lang="fi-FI" sz="1400" kern="1200" dirty="0">
                        <a:solidFill>
                          <a:schemeClr val="tx1"/>
                        </a:solidFill>
                        <a:effectLst/>
                        <a:latin typeface="Arial" panose="020B0604020202020204" pitchFamily="34" charset="0"/>
                        <a:ea typeface="+mn-ea"/>
                        <a:cs typeface="Arial" panose="020B0604020202020204" pitchFamily="34" charset="0"/>
                      </a:endParaRPr>
                    </a:p>
                    <a:p>
                      <a:pPr marL="0" lvl="0" algn="l" defTabSz="609585" rtl="0" eaLnBrk="1" latinLnBrk="0" hangingPunct="1"/>
                      <a:r>
                        <a:rPr lang="fi-FI" sz="1600" b="1" kern="1200" dirty="0">
                          <a:solidFill>
                            <a:schemeClr val="dk1"/>
                          </a:solidFill>
                          <a:effectLst/>
                          <a:latin typeface="Arial" panose="020B0604020202020204" pitchFamily="34" charset="0"/>
                          <a:ea typeface="+mn-ea"/>
                          <a:cs typeface="Arial" panose="020B0604020202020204" pitchFamily="34" charset="0"/>
                        </a:rPr>
                        <a:t>4. Tavoite: </a:t>
                      </a:r>
                      <a:r>
                        <a:rPr lang="fi-FI" sz="1600" i="1" kern="1200" dirty="0">
                          <a:solidFill>
                            <a:schemeClr val="dk1"/>
                          </a:solidFill>
                          <a:effectLst/>
                          <a:latin typeface="Arial" panose="020B0604020202020204" pitchFamily="34" charset="0"/>
                          <a:ea typeface="+mn-ea"/>
                          <a:cs typeface="Arial" panose="020B0604020202020204" pitchFamily="34" charset="0"/>
                        </a:rPr>
                        <a:t>Suomi.fi tukee kansalaisten ja yritysten sujuvaa asiointia.</a:t>
                      </a:r>
                      <a:endParaRPr lang="fi-FI" sz="1400" i="1" kern="1200" dirty="0">
                        <a:solidFill>
                          <a:schemeClr val="dk1"/>
                        </a:solidFill>
                        <a:effectLst/>
                        <a:latin typeface="Arial" panose="020B0604020202020204" pitchFamily="34" charset="0"/>
                        <a:ea typeface="+mn-ea"/>
                        <a:cs typeface="Arial" panose="020B0604020202020204" pitchFamily="34" charset="0"/>
                      </a:endParaRPr>
                    </a:p>
                    <a:p>
                      <a:r>
                        <a:rPr lang="fi-FI" sz="1400" kern="1200" dirty="0">
                          <a:solidFill>
                            <a:schemeClr val="dk1"/>
                          </a:solidFill>
                          <a:effectLst/>
                          <a:latin typeface="Arial" panose="020B0604020202020204" pitchFamily="34" charset="0"/>
                          <a:ea typeface="+mn-ea"/>
                          <a:cs typeface="Arial" panose="020B0604020202020204" pitchFamily="34" charset="0"/>
                        </a:rPr>
                        <a:t> </a:t>
                      </a:r>
                    </a:p>
                    <a:p>
                      <a:pPr marL="0" marR="0" lvl="0" indent="0" algn="l" defTabSz="609585" rtl="0" eaLnBrk="1" fontAlgn="auto" latinLnBrk="0" hangingPunct="1">
                        <a:lnSpc>
                          <a:spcPct val="100000"/>
                        </a:lnSpc>
                        <a:spcBef>
                          <a:spcPts val="0"/>
                        </a:spcBef>
                        <a:spcAft>
                          <a:spcPts val="0"/>
                        </a:spcAft>
                        <a:buClrTx/>
                        <a:buSzTx/>
                        <a:buFontTx/>
                        <a:buNone/>
                        <a:tabLst/>
                        <a:defRPr/>
                      </a:pPr>
                      <a:r>
                        <a:rPr lang="fi-FI" sz="1400" kern="1200" dirty="0">
                          <a:solidFill>
                            <a:schemeClr val="dk1"/>
                          </a:solidFill>
                          <a:effectLst/>
                          <a:latin typeface="Arial" panose="020B0604020202020204" pitchFamily="34" charset="0"/>
                          <a:ea typeface="+mn-ea"/>
                          <a:cs typeface="Arial" panose="020B0604020202020204" pitchFamily="34" charset="0"/>
                        </a:rPr>
                        <a:t>Suoraan kansalaisille ja yrityksille tarjottavat Suomi.fi-palvelut ovat helppoja käyttää. Palvelut huomioivat erilaisten ihmisten ja yritysten tarpeet ja tilanteet. Palveluita kehitettäessä kuunnellaan kansalaisia ja yrityksiä. </a:t>
                      </a:r>
                      <a:endParaRPr lang="fi-FI" sz="1600" kern="1200" dirty="0">
                        <a:solidFill>
                          <a:schemeClr val="tx1"/>
                        </a:solidFill>
                        <a:effectLst/>
                        <a:latin typeface="Arial" panose="020B0604020202020204" pitchFamily="34" charset="0"/>
                        <a:ea typeface="+mn-ea"/>
                        <a:cs typeface="Arial" panose="020B0604020202020204" pitchFamily="34" charset="0"/>
                      </a:endParaRPr>
                    </a:p>
                    <a:p>
                      <a:endParaRPr lang="fi-FI" sz="1600" kern="1200" dirty="0">
                        <a:solidFill>
                          <a:schemeClr val="tx1"/>
                        </a:solidFill>
                        <a:effectLst/>
                        <a:latin typeface="Arial" panose="020B0604020202020204" pitchFamily="34" charset="0"/>
                        <a:ea typeface="+mn-ea"/>
                        <a:cs typeface="Arial" panose="020B0604020202020204" pitchFamily="34" charset="0"/>
                      </a:endParaRPr>
                    </a:p>
                    <a:p>
                      <a:pPr marL="0" marR="0" lvl="0" indent="0" algn="l" defTabSz="609585" rtl="0" eaLnBrk="1" fontAlgn="auto" latinLnBrk="0" hangingPunct="1">
                        <a:lnSpc>
                          <a:spcPct val="100000"/>
                        </a:lnSpc>
                        <a:spcBef>
                          <a:spcPts val="0"/>
                        </a:spcBef>
                        <a:spcAft>
                          <a:spcPts val="0"/>
                        </a:spcAft>
                        <a:buClrTx/>
                        <a:buSzTx/>
                        <a:buFont typeface="Arial" panose="020B0604020202020204" pitchFamily="34" charset="0"/>
                        <a:buNone/>
                        <a:tabLst/>
                        <a:defRPr/>
                      </a:pPr>
                      <a:endParaRPr lang="fi-FI" sz="1600" kern="1200" dirty="0">
                        <a:solidFill>
                          <a:schemeClr val="tx1"/>
                        </a:solidFill>
                        <a:effectLst/>
                        <a:latin typeface="Arial" panose="020B0604020202020204" pitchFamily="34" charset="0"/>
                        <a:ea typeface="+mn-ea"/>
                        <a:cs typeface="Arial" panose="020B0604020202020204" pitchFamily="34" charset="0"/>
                      </a:endParaRPr>
                    </a:p>
                  </a:txBody>
                  <a:tcPr>
                    <a:solidFill>
                      <a:srgbClr val="E5FBE9"/>
                    </a:solidFill>
                  </a:tcPr>
                </a:tc>
                <a:extLst>
                  <a:ext uri="{0D108BD9-81ED-4DB2-BD59-A6C34878D82A}">
                    <a16:rowId xmlns:a16="http://schemas.microsoft.com/office/drawing/2014/main" val="3427827172"/>
                  </a:ext>
                </a:extLst>
              </a:tr>
            </a:tbl>
          </a:graphicData>
        </a:graphic>
      </p:graphicFrame>
      <p:sp>
        <p:nvSpPr>
          <p:cNvPr id="5" name="Suorakulmio: Pyöristetyt kulmat 4">
            <a:extLst>
              <a:ext uri="{FF2B5EF4-FFF2-40B4-BE49-F238E27FC236}">
                <a16:creationId xmlns:a16="http://schemas.microsoft.com/office/drawing/2014/main" id="{7EE4E012-177E-2336-B172-0496CC75ACD5}"/>
              </a:ext>
            </a:extLst>
          </p:cNvPr>
          <p:cNvSpPr/>
          <p:nvPr/>
        </p:nvSpPr>
        <p:spPr>
          <a:xfrm rot="1183496">
            <a:off x="10454553" y="6355763"/>
            <a:ext cx="1245843" cy="624966"/>
          </a:xfrm>
          <a:prstGeom prst="roundRect">
            <a:avLst/>
          </a:prstGeom>
          <a:solidFill>
            <a:srgbClr val="FFC000"/>
          </a:solidFill>
          <a:ln>
            <a:solidFill>
              <a:schemeClr val="tx1"/>
            </a:solidFill>
            <a:prstDash val="lgDash"/>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377" rtl="0" eaLnBrk="1" fontAlgn="auto" latinLnBrk="0" hangingPunct="1">
              <a:lnSpc>
                <a:spcPct val="100000"/>
              </a:lnSpc>
              <a:spcBef>
                <a:spcPts val="0"/>
              </a:spcBef>
              <a:spcAft>
                <a:spcPts val="0"/>
              </a:spcAft>
              <a:buClrTx/>
              <a:buSzTx/>
              <a:buFontTx/>
              <a:buNone/>
              <a:tabLst/>
              <a:defRPr/>
            </a:pPr>
            <a:r>
              <a:rPr kumimoji="0" lang="fi-FI" sz="1400" b="0" i="0" u="none" strike="noStrike" kern="1200" cap="none" spc="0" normalizeH="0" baseline="0" noProof="0" dirty="0">
                <a:ln>
                  <a:noFill/>
                </a:ln>
                <a:solidFill>
                  <a:srgbClr val="FFFFFF"/>
                </a:solidFill>
                <a:effectLst/>
                <a:uLnTx/>
                <a:uFillTx/>
                <a:latin typeface="Calibri"/>
                <a:ea typeface="+mn-ea"/>
                <a:cs typeface="+mn-cs"/>
              </a:rPr>
              <a:t>Versio</a:t>
            </a:r>
          </a:p>
          <a:p>
            <a:pPr marL="0" marR="0" lvl="0" indent="0" algn="ctr" defTabSz="914377" rtl="0" eaLnBrk="1" fontAlgn="auto" latinLnBrk="0" hangingPunct="1">
              <a:lnSpc>
                <a:spcPct val="100000"/>
              </a:lnSpc>
              <a:spcBef>
                <a:spcPts val="0"/>
              </a:spcBef>
              <a:spcAft>
                <a:spcPts val="0"/>
              </a:spcAft>
              <a:buClrTx/>
              <a:buSzTx/>
              <a:buFontTx/>
              <a:buNone/>
              <a:tabLst/>
              <a:defRPr/>
            </a:pPr>
            <a:r>
              <a:rPr kumimoji="0" lang="fi-FI" sz="1400" b="0" i="0" u="none" strike="noStrike" kern="1200" cap="none" spc="0" normalizeH="0" baseline="0" noProof="0" dirty="0">
                <a:ln>
                  <a:noFill/>
                </a:ln>
                <a:solidFill>
                  <a:srgbClr val="FFFFFF"/>
                </a:solidFill>
                <a:effectLst/>
                <a:uLnTx/>
                <a:uFillTx/>
                <a:latin typeface="Calibri"/>
                <a:ea typeface="+mn-ea"/>
                <a:cs typeface="+mn-cs"/>
              </a:rPr>
              <a:t>18.3.2024</a:t>
            </a:r>
          </a:p>
        </p:txBody>
      </p:sp>
    </p:spTree>
    <p:extLst>
      <p:ext uri="{BB962C8B-B14F-4D97-AF65-F5344CB8AC3E}">
        <p14:creationId xmlns:p14="http://schemas.microsoft.com/office/powerpoint/2010/main" val="39966055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D9849EBF-E3CC-62A6-CC0E-1B6703441B98}"/>
              </a:ext>
            </a:extLst>
          </p:cNvPr>
          <p:cNvSpPr>
            <a:spLocks noGrp="1"/>
          </p:cNvSpPr>
          <p:nvPr>
            <p:ph type="title"/>
          </p:nvPr>
        </p:nvSpPr>
        <p:spPr>
          <a:xfrm>
            <a:off x="623392" y="2564904"/>
            <a:ext cx="10515600" cy="927320"/>
          </a:xfrm>
        </p:spPr>
        <p:txBody>
          <a:bodyPr>
            <a:normAutofit fontScale="90000"/>
          </a:bodyPr>
          <a:lstStyle/>
          <a:p>
            <a:pPr algn="ctr"/>
            <a:r>
              <a:rPr lang="fi-FI" sz="4400" b="1" dirty="0">
                <a:solidFill>
                  <a:schemeClr val="tx2"/>
                </a:solidFill>
              </a:rPr>
              <a:t>Taustaa Suomi.fi-strategiatyölle: </a:t>
            </a:r>
            <a:br>
              <a:rPr lang="fi-FI" sz="4400" b="1" dirty="0">
                <a:solidFill>
                  <a:schemeClr val="tx2"/>
                </a:solidFill>
              </a:rPr>
            </a:br>
            <a:r>
              <a:rPr lang="fi-FI" sz="4400" b="1" dirty="0">
                <a:solidFill>
                  <a:schemeClr val="tx2"/>
                </a:solidFill>
              </a:rPr>
              <a:t>Suomi.fi-palveluiden tausta ja nykytila </a:t>
            </a:r>
            <a:br>
              <a:rPr lang="fi-FI" sz="4400" b="1" dirty="0">
                <a:solidFill>
                  <a:schemeClr val="tx2"/>
                </a:solidFill>
              </a:rPr>
            </a:br>
            <a:endParaRPr lang="fi-FI" sz="4000" b="1" dirty="0">
              <a:solidFill>
                <a:schemeClr val="tx2"/>
              </a:solidFill>
            </a:endParaRPr>
          </a:p>
        </p:txBody>
      </p:sp>
    </p:spTree>
    <p:extLst>
      <p:ext uri="{BB962C8B-B14F-4D97-AF65-F5344CB8AC3E}">
        <p14:creationId xmlns:p14="http://schemas.microsoft.com/office/powerpoint/2010/main" val="9830467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b="1" dirty="0"/>
              <a:t>Suomi.fi-palveluiden tausta</a:t>
            </a:r>
          </a:p>
        </p:txBody>
      </p:sp>
      <p:sp>
        <p:nvSpPr>
          <p:cNvPr id="3" name="Sisällön paikkamerkki 2"/>
          <p:cNvSpPr>
            <a:spLocks noGrp="1"/>
          </p:cNvSpPr>
          <p:nvPr>
            <p:ph idx="1"/>
          </p:nvPr>
        </p:nvSpPr>
        <p:spPr>
          <a:xfrm>
            <a:off x="838200" y="905164"/>
            <a:ext cx="10515600" cy="5735781"/>
          </a:xfrm>
        </p:spPr>
        <p:txBody>
          <a:bodyPr>
            <a:normAutofit fontScale="77500" lnSpcReduction="20000"/>
          </a:bodyPr>
          <a:lstStyle/>
          <a:p>
            <a:r>
              <a:rPr lang="fi-FI" dirty="0">
                <a:hlinkClick r:id="rId2"/>
              </a:rPr>
              <a:t>Suomi.fi-palvelut </a:t>
            </a:r>
            <a:r>
              <a:rPr lang="fi-FI" dirty="0"/>
              <a:t>syntyivät valtiovarainministeriö asettamassa Kansallisen palveluarkkitehtuurin toteuttamisohjelmassa v. 2014-2017 (VM140:00/2013): </a:t>
            </a:r>
            <a:br>
              <a:rPr lang="fi-FI" dirty="0"/>
            </a:br>
            <a:r>
              <a:rPr lang="fi-FI" dirty="0"/>
              <a:t>• Suomi.fi-palveluväylä</a:t>
            </a:r>
            <a:br>
              <a:rPr lang="fi-FI" dirty="0"/>
            </a:br>
            <a:r>
              <a:rPr lang="fi-FI" dirty="0"/>
              <a:t>• Suomi.fi-tunnistus</a:t>
            </a:r>
            <a:br>
              <a:rPr lang="fi-FI" dirty="0"/>
            </a:br>
            <a:r>
              <a:rPr lang="fi-FI" dirty="0"/>
              <a:t>• Suomi.fi-valtuudet</a:t>
            </a:r>
            <a:br>
              <a:rPr lang="fi-FI" dirty="0"/>
            </a:br>
            <a:r>
              <a:rPr lang="fi-FI" dirty="0"/>
              <a:t>• Suomi.fi-palvelutietovaranto</a:t>
            </a:r>
            <a:br>
              <a:rPr lang="fi-FI" dirty="0"/>
            </a:br>
            <a:r>
              <a:rPr lang="fi-FI" dirty="0"/>
              <a:t>• Suomi.fi-verkkopalvelu</a:t>
            </a:r>
            <a:br>
              <a:rPr lang="fi-FI" dirty="0"/>
            </a:br>
            <a:r>
              <a:rPr lang="fi-FI" dirty="0"/>
              <a:t>• Suomi.fi-kartat</a:t>
            </a:r>
            <a:br>
              <a:rPr lang="fi-FI" dirty="0"/>
            </a:br>
            <a:r>
              <a:rPr lang="fi-FI" dirty="0"/>
              <a:t>• Suomi.fi-viestit</a:t>
            </a:r>
            <a:br>
              <a:rPr lang="fi-FI" dirty="0"/>
            </a:br>
            <a:r>
              <a:rPr lang="fi-FI" dirty="0"/>
              <a:t>• Suomi.fi-maksut.</a:t>
            </a:r>
            <a:br>
              <a:rPr lang="fi-FI" dirty="0"/>
            </a:br>
            <a:r>
              <a:rPr lang="fi-FI" dirty="0"/>
              <a:t/>
            </a:r>
            <a:br>
              <a:rPr lang="fi-FI" dirty="0"/>
            </a:br>
            <a:r>
              <a:rPr lang="fi-FI" dirty="0"/>
              <a:t>Myöhemmin Suomi.fi-palveluja on kehitetty edelleen. Suomi.fi-palveluja tuottaa ja kehittää Digi- ja väestötietovirasto lukuun ottamatta Maanmittauslaitoksen Suomi.fi-kartat-palvelua ja Valtiokonttorin Suomi.fi-maksut-palvelua. Laki hallinnon yhteisistä sähköisen asioinnin tukipalveluista (571/2016, ns. tukipalvelulaki) asettaa julkishallinnon organisaatioille velvoitteita Suomi.fi-palvelujen käyttöön. Tukipalvelulaissa myös todetaan, että valtiovarainministeriö vastaa tukipalvelujen palvelutuotannon yleishallinnollisesta, strategisesta sekä tieto- ja viestintäteknisen varautumisen, valmiuden ja turvallisuuden ohjauksesta. Suomi.fi-verkkopalvelun yrityksen palvelunäkymää koskevan kokonaisuuden sisällön ja rakenteen strategisesta ohjauksesta vastaavat valtiovarainministeriö ja työ- ja elinkeinoministeriö yhdessä. Maanmittauslaitoksen tuottaman Suomi.fi-kartat-palvelun sisällön ja rakenteen strategisesta ohjauksesta vastaavat valtiovarainministeriö ja maa- ja metsätalousministeriö yhdessä. </a:t>
            </a:r>
          </a:p>
        </p:txBody>
      </p:sp>
    </p:spTree>
    <p:extLst>
      <p:ext uri="{BB962C8B-B14F-4D97-AF65-F5344CB8AC3E}">
        <p14:creationId xmlns:p14="http://schemas.microsoft.com/office/powerpoint/2010/main" val="860749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7" name="Ryhmä 96">
            <a:extLst>
              <a:ext uri="{FF2B5EF4-FFF2-40B4-BE49-F238E27FC236}">
                <a16:creationId xmlns:a16="http://schemas.microsoft.com/office/drawing/2014/main" id="{A36ADA87-55A5-C306-3D98-69AF969D66BB}"/>
              </a:ext>
            </a:extLst>
          </p:cNvPr>
          <p:cNvGrpSpPr/>
          <p:nvPr/>
        </p:nvGrpSpPr>
        <p:grpSpPr>
          <a:xfrm>
            <a:off x="2329319" y="5350011"/>
            <a:ext cx="1802832" cy="699622"/>
            <a:chOff x="2413209" y="5274510"/>
            <a:chExt cx="1802832" cy="699622"/>
          </a:xfrm>
        </p:grpSpPr>
        <p:pic>
          <p:nvPicPr>
            <p:cNvPr id="52" name="Kuva 51">
              <a:extLst>
                <a:ext uri="{FF2B5EF4-FFF2-40B4-BE49-F238E27FC236}">
                  <a16:creationId xmlns:a16="http://schemas.microsoft.com/office/drawing/2014/main" id="{E010592A-79A4-5BB8-8815-171537C82F72}"/>
                </a:ext>
              </a:extLst>
            </p:cNvPr>
            <p:cNvPicPr>
              <a:picLocks noChangeAspect="1"/>
            </p:cNvPicPr>
            <p:nvPr/>
          </p:nvPicPr>
          <p:blipFill>
            <a:blip r:embed="rId2"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3111523" y="5540734"/>
              <a:ext cx="432000" cy="432000"/>
            </a:xfrm>
            <a:prstGeom prst="rect">
              <a:avLst/>
            </a:prstGeom>
            <a:noFill/>
            <a:ln>
              <a:noFill/>
            </a:ln>
          </p:spPr>
        </p:pic>
        <p:pic>
          <p:nvPicPr>
            <p:cNvPr id="53" name="Kuva 52">
              <a:extLst>
                <a:ext uri="{FF2B5EF4-FFF2-40B4-BE49-F238E27FC236}">
                  <a16:creationId xmlns:a16="http://schemas.microsoft.com/office/drawing/2014/main" id="{E21E9F0A-6133-F04D-D686-FA21487C01C0}"/>
                </a:ext>
              </a:extLst>
            </p:cNvPr>
            <p:cNvPicPr>
              <a:picLocks noChangeAspect="1"/>
            </p:cNvPicPr>
            <p:nvPr/>
          </p:nvPicPr>
          <p:blipFill>
            <a:blip r:embed="rId2"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2767530" y="5540734"/>
              <a:ext cx="432000" cy="432000"/>
            </a:xfrm>
            <a:prstGeom prst="rect">
              <a:avLst/>
            </a:prstGeom>
            <a:noFill/>
            <a:ln>
              <a:noFill/>
            </a:ln>
          </p:spPr>
        </p:pic>
        <p:pic>
          <p:nvPicPr>
            <p:cNvPr id="54" name="Kuva 53">
              <a:extLst>
                <a:ext uri="{FF2B5EF4-FFF2-40B4-BE49-F238E27FC236}">
                  <a16:creationId xmlns:a16="http://schemas.microsoft.com/office/drawing/2014/main" id="{1C04B8AA-9B2A-8A45-4B2C-CEC1DB76CE1E}"/>
                </a:ext>
              </a:extLst>
            </p:cNvPr>
            <p:cNvPicPr>
              <a:picLocks noChangeAspect="1"/>
            </p:cNvPicPr>
            <p:nvPr/>
          </p:nvPicPr>
          <p:blipFill>
            <a:blip r:embed="rId2"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2413209" y="5540734"/>
              <a:ext cx="432000" cy="432000"/>
            </a:xfrm>
            <a:prstGeom prst="rect">
              <a:avLst/>
            </a:prstGeom>
            <a:noFill/>
            <a:ln>
              <a:noFill/>
            </a:ln>
          </p:spPr>
        </p:pic>
        <p:sp>
          <p:nvSpPr>
            <p:cNvPr id="55" name="Suorakulmio 54">
              <a:extLst>
                <a:ext uri="{FF2B5EF4-FFF2-40B4-BE49-F238E27FC236}">
                  <a16:creationId xmlns:a16="http://schemas.microsoft.com/office/drawing/2014/main" id="{0DD063E9-55FF-7708-38C0-BF3CC03106FD}"/>
                </a:ext>
              </a:extLst>
            </p:cNvPr>
            <p:cNvSpPr/>
            <p:nvPr/>
          </p:nvSpPr>
          <p:spPr>
            <a:xfrm>
              <a:off x="2603536" y="5274510"/>
              <a:ext cx="72000" cy="324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77" rtl="0" eaLnBrk="1" fontAlgn="auto" latinLnBrk="0" hangingPunct="1">
                <a:lnSpc>
                  <a:spcPct val="100000"/>
                </a:lnSpc>
                <a:spcBef>
                  <a:spcPts val="0"/>
                </a:spcBef>
                <a:spcAft>
                  <a:spcPts val="0"/>
                </a:spcAft>
                <a:buClrTx/>
                <a:buSzTx/>
                <a:buFontTx/>
                <a:buNone/>
                <a:tabLst/>
                <a:defRPr/>
              </a:pPr>
              <a:endParaRPr kumimoji="0" lang="fi-FI" sz="1800" b="0" i="0" u="none" strike="noStrike" kern="1200" cap="none" spc="0" normalizeH="0" baseline="0" noProof="0">
                <a:ln>
                  <a:noFill/>
                </a:ln>
                <a:solidFill>
                  <a:srgbClr val="FFFFFF"/>
                </a:solidFill>
                <a:effectLst/>
                <a:uLnTx/>
                <a:uFillTx/>
                <a:latin typeface="Calibri"/>
                <a:ea typeface="+mn-ea"/>
                <a:cs typeface="+mn-cs"/>
              </a:endParaRPr>
            </a:p>
          </p:txBody>
        </p:sp>
        <p:sp>
          <p:nvSpPr>
            <p:cNvPr id="56" name="Suorakulmio 55">
              <a:extLst>
                <a:ext uri="{FF2B5EF4-FFF2-40B4-BE49-F238E27FC236}">
                  <a16:creationId xmlns:a16="http://schemas.microsoft.com/office/drawing/2014/main" id="{64778752-4F31-5BD4-AA7B-DF9F79A8B7FE}"/>
                </a:ext>
              </a:extLst>
            </p:cNvPr>
            <p:cNvSpPr/>
            <p:nvPr/>
          </p:nvSpPr>
          <p:spPr>
            <a:xfrm>
              <a:off x="2947530" y="5274510"/>
              <a:ext cx="72000" cy="324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77" rtl="0" eaLnBrk="1" fontAlgn="auto" latinLnBrk="0" hangingPunct="1">
                <a:lnSpc>
                  <a:spcPct val="100000"/>
                </a:lnSpc>
                <a:spcBef>
                  <a:spcPts val="0"/>
                </a:spcBef>
                <a:spcAft>
                  <a:spcPts val="0"/>
                </a:spcAft>
                <a:buClrTx/>
                <a:buSzTx/>
                <a:buFontTx/>
                <a:buNone/>
                <a:tabLst/>
                <a:defRPr/>
              </a:pPr>
              <a:endParaRPr kumimoji="0" lang="fi-FI" sz="1800" b="0" i="0" u="none" strike="noStrike" kern="1200" cap="none" spc="0" normalizeH="0" baseline="0" noProof="0">
                <a:ln>
                  <a:noFill/>
                </a:ln>
                <a:solidFill>
                  <a:srgbClr val="FFFFFF"/>
                </a:solidFill>
                <a:effectLst/>
                <a:uLnTx/>
                <a:uFillTx/>
                <a:latin typeface="Calibri"/>
                <a:ea typeface="+mn-ea"/>
                <a:cs typeface="+mn-cs"/>
              </a:endParaRPr>
            </a:p>
          </p:txBody>
        </p:sp>
        <p:sp>
          <p:nvSpPr>
            <p:cNvPr id="57" name="Suorakulmio 56">
              <a:extLst>
                <a:ext uri="{FF2B5EF4-FFF2-40B4-BE49-F238E27FC236}">
                  <a16:creationId xmlns:a16="http://schemas.microsoft.com/office/drawing/2014/main" id="{08C69D06-3280-62DF-406A-37CDFFFD5F8E}"/>
                </a:ext>
              </a:extLst>
            </p:cNvPr>
            <p:cNvSpPr/>
            <p:nvPr/>
          </p:nvSpPr>
          <p:spPr>
            <a:xfrm>
              <a:off x="3291523" y="5274510"/>
              <a:ext cx="72000" cy="324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77" rtl="0" eaLnBrk="1" fontAlgn="auto" latinLnBrk="0" hangingPunct="1">
                <a:lnSpc>
                  <a:spcPct val="100000"/>
                </a:lnSpc>
                <a:spcBef>
                  <a:spcPts val="0"/>
                </a:spcBef>
                <a:spcAft>
                  <a:spcPts val="0"/>
                </a:spcAft>
                <a:buClrTx/>
                <a:buSzTx/>
                <a:buFontTx/>
                <a:buNone/>
                <a:tabLst/>
                <a:defRPr/>
              </a:pPr>
              <a:endParaRPr kumimoji="0" lang="fi-FI" sz="1800" b="0" i="0" u="none" strike="noStrike" kern="1200" cap="none" spc="0" normalizeH="0" baseline="0" noProof="0">
                <a:ln>
                  <a:noFill/>
                </a:ln>
                <a:solidFill>
                  <a:srgbClr val="FFFFFF"/>
                </a:solidFill>
                <a:effectLst/>
                <a:uLnTx/>
                <a:uFillTx/>
                <a:latin typeface="Calibri"/>
                <a:ea typeface="+mn-ea"/>
                <a:cs typeface="+mn-cs"/>
              </a:endParaRPr>
            </a:p>
          </p:txBody>
        </p:sp>
        <p:pic>
          <p:nvPicPr>
            <p:cNvPr id="79" name="Kuva 78">
              <a:extLst>
                <a:ext uri="{FF2B5EF4-FFF2-40B4-BE49-F238E27FC236}">
                  <a16:creationId xmlns:a16="http://schemas.microsoft.com/office/drawing/2014/main" id="{589EA63A-0882-4226-1BF3-85A5FAC18947}"/>
                </a:ext>
              </a:extLst>
            </p:cNvPr>
            <p:cNvPicPr>
              <a:picLocks noChangeAspect="1"/>
            </p:cNvPicPr>
            <p:nvPr/>
          </p:nvPicPr>
          <p:blipFill>
            <a:blip r:embed="rId2"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3440092" y="5542132"/>
              <a:ext cx="432000" cy="432000"/>
            </a:xfrm>
            <a:prstGeom prst="rect">
              <a:avLst/>
            </a:prstGeom>
            <a:noFill/>
            <a:ln>
              <a:noFill/>
            </a:ln>
          </p:spPr>
        </p:pic>
        <p:sp>
          <p:nvSpPr>
            <p:cNvPr id="80" name="Suorakulmio 79">
              <a:extLst>
                <a:ext uri="{FF2B5EF4-FFF2-40B4-BE49-F238E27FC236}">
                  <a16:creationId xmlns:a16="http://schemas.microsoft.com/office/drawing/2014/main" id="{EE45BBA4-7BDF-B48A-1821-50F7A08C10DF}"/>
                </a:ext>
              </a:extLst>
            </p:cNvPr>
            <p:cNvSpPr/>
            <p:nvPr/>
          </p:nvSpPr>
          <p:spPr>
            <a:xfrm>
              <a:off x="3620092" y="5275908"/>
              <a:ext cx="72000" cy="324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77" rtl="0" eaLnBrk="1" fontAlgn="auto" latinLnBrk="0" hangingPunct="1">
                <a:lnSpc>
                  <a:spcPct val="100000"/>
                </a:lnSpc>
                <a:spcBef>
                  <a:spcPts val="0"/>
                </a:spcBef>
                <a:spcAft>
                  <a:spcPts val="0"/>
                </a:spcAft>
                <a:buClrTx/>
                <a:buSzTx/>
                <a:buFontTx/>
                <a:buNone/>
                <a:tabLst/>
                <a:defRPr/>
              </a:pPr>
              <a:endParaRPr kumimoji="0" lang="fi-FI" sz="1800" b="0" i="0" u="none" strike="noStrike" kern="1200" cap="none" spc="0" normalizeH="0" baseline="0" noProof="0">
                <a:ln>
                  <a:noFill/>
                </a:ln>
                <a:solidFill>
                  <a:srgbClr val="FFFFFF"/>
                </a:solidFill>
                <a:effectLst/>
                <a:uLnTx/>
                <a:uFillTx/>
                <a:latin typeface="Calibri"/>
                <a:ea typeface="+mn-ea"/>
                <a:cs typeface="+mn-cs"/>
              </a:endParaRPr>
            </a:p>
          </p:txBody>
        </p:sp>
        <p:pic>
          <p:nvPicPr>
            <p:cNvPr id="81" name="Kuva 80">
              <a:extLst>
                <a:ext uri="{FF2B5EF4-FFF2-40B4-BE49-F238E27FC236}">
                  <a16:creationId xmlns:a16="http://schemas.microsoft.com/office/drawing/2014/main" id="{194E8B19-E852-84CA-5A47-7B002014E3B1}"/>
                </a:ext>
              </a:extLst>
            </p:cNvPr>
            <p:cNvPicPr>
              <a:picLocks noChangeAspect="1"/>
            </p:cNvPicPr>
            <p:nvPr/>
          </p:nvPicPr>
          <p:blipFill>
            <a:blip r:embed="rId2"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3784041" y="5542132"/>
              <a:ext cx="432000" cy="432000"/>
            </a:xfrm>
            <a:prstGeom prst="rect">
              <a:avLst/>
            </a:prstGeom>
            <a:noFill/>
            <a:ln>
              <a:noFill/>
            </a:ln>
          </p:spPr>
        </p:pic>
        <p:sp>
          <p:nvSpPr>
            <p:cNvPr id="82" name="Suorakulmio 81">
              <a:extLst>
                <a:ext uri="{FF2B5EF4-FFF2-40B4-BE49-F238E27FC236}">
                  <a16:creationId xmlns:a16="http://schemas.microsoft.com/office/drawing/2014/main" id="{5EE0BF0B-E2EA-1837-1FCE-FC0F6EFED6E8}"/>
                </a:ext>
              </a:extLst>
            </p:cNvPr>
            <p:cNvSpPr/>
            <p:nvPr/>
          </p:nvSpPr>
          <p:spPr>
            <a:xfrm>
              <a:off x="3964041" y="5275908"/>
              <a:ext cx="72000" cy="324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77" rtl="0" eaLnBrk="1" fontAlgn="auto" latinLnBrk="0" hangingPunct="1">
                <a:lnSpc>
                  <a:spcPct val="100000"/>
                </a:lnSpc>
                <a:spcBef>
                  <a:spcPts val="0"/>
                </a:spcBef>
                <a:spcAft>
                  <a:spcPts val="0"/>
                </a:spcAft>
                <a:buClrTx/>
                <a:buSzTx/>
                <a:buFontTx/>
                <a:buNone/>
                <a:tabLst/>
                <a:defRPr/>
              </a:pPr>
              <a:endParaRPr kumimoji="0" lang="fi-FI" sz="1800" b="0" i="0" u="none" strike="noStrike" kern="1200" cap="none" spc="0" normalizeH="0" baseline="0" noProof="0">
                <a:ln>
                  <a:noFill/>
                </a:ln>
                <a:solidFill>
                  <a:srgbClr val="FFFFFF"/>
                </a:solidFill>
                <a:effectLst/>
                <a:uLnTx/>
                <a:uFillTx/>
                <a:latin typeface="Calibri"/>
                <a:ea typeface="+mn-ea"/>
                <a:cs typeface="+mn-cs"/>
              </a:endParaRPr>
            </a:p>
          </p:txBody>
        </p:sp>
      </p:grpSp>
      <p:sp>
        <p:nvSpPr>
          <p:cNvPr id="51" name="Tekstiruutu 50">
            <a:extLst>
              <a:ext uri="{FF2B5EF4-FFF2-40B4-BE49-F238E27FC236}">
                <a16:creationId xmlns:a16="http://schemas.microsoft.com/office/drawing/2014/main" id="{A5D2EA4F-D023-2E04-F730-EF84AE42DAB1}"/>
              </a:ext>
            </a:extLst>
          </p:cNvPr>
          <p:cNvSpPr txBox="1"/>
          <p:nvPr/>
        </p:nvSpPr>
        <p:spPr>
          <a:xfrm>
            <a:off x="742609" y="5390440"/>
            <a:ext cx="2352028" cy="1270418"/>
          </a:xfrm>
          <a:prstGeom prst="rect">
            <a:avLst/>
          </a:prstGeom>
          <a:noFill/>
          <a:ln w="28575" cmpd="sng">
            <a:noFill/>
          </a:ln>
        </p:spPr>
        <p:txBody>
          <a:bodyPr wrap="square" rtlCol="0" anchor="ctr">
            <a:noAutofit/>
          </a:bodyPr>
          <a:lstStyle>
            <a:defPPr>
              <a:defRPr lang="fi-FI"/>
            </a:defPPr>
            <a:lvl1pPr algn="ctr">
              <a:defRPr sz="1050" b="1">
                <a:solidFill>
                  <a:schemeClr val="bg1"/>
                </a:solidFill>
              </a:defRPr>
            </a:lvl1pPr>
          </a:lstStyle>
          <a:p>
            <a:pPr marL="0" marR="0" lvl="0" indent="0" algn="l" defTabSz="914377" rtl="0" eaLnBrk="1" fontAlgn="auto" latinLnBrk="0" hangingPunct="1">
              <a:lnSpc>
                <a:spcPct val="100000"/>
              </a:lnSpc>
              <a:spcBef>
                <a:spcPts val="0"/>
              </a:spcBef>
              <a:spcAft>
                <a:spcPts val="0"/>
              </a:spcAft>
              <a:buClrTx/>
              <a:buSzTx/>
              <a:buFontTx/>
              <a:buNone/>
              <a:tabLst/>
              <a:defRPr/>
            </a:pPr>
            <a:r>
              <a:rPr kumimoji="0" lang="fi-FI" sz="1050" b="1" i="0" u="none" strike="noStrike" kern="1200" cap="none" spc="0" normalizeH="0" baseline="0" noProof="0" dirty="0">
                <a:ln>
                  <a:noFill/>
                </a:ln>
                <a:solidFill>
                  <a:srgbClr val="FFFFFF"/>
                </a:solidFill>
                <a:effectLst/>
                <a:uLnTx/>
                <a:uFillTx/>
                <a:latin typeface="Calibri"/>
                <a:ea typeface="+mn-ea"/>
                <a:cs typeface="+mn-cs"/>
              </a:rPr>
              <a:t>Perusrekisterit</a:t>
            </a:r>
          </a:p>
          <a:p>
            <a:pPr marL="0" marR="0" lvl="0" indent="0" algn="l" defTabSz="914377" rtl="0" eaLnBrk="1" fontAlgn="auto" latinLnBrk="0" hangingPunct="1">
              <a:lnSpc>
                <a:spcPct val="100000"/>
              </a:lnSpc>
              <a:spcBef>
                <a:spcPts val="0"/>
              </a:spcBef>
              <a:spcAft>
                <a:spcPts val="0"/>
              </a:spcAft>
              <a:buClrTx/>
              <a:buSzTx/>
              <a:buFontTx/>
              <a:buNone/>
              <a:tabLst/>
              <a:defRPr/>
            </a:pPr>
            <a:r>
              <a:rPr kumimoji="0" lang="fi-FI" sz="1050" b="0" i="0" u="none" strike="noStrike" kern="1200" cap="none" spc="0" normalizeH="0" baseline="0" noProof="0" dirty="0">
                <a:ln>
                  <a:noFill/>
                </a:ln>
                <a:solidFill>
                  <a:srgbClr val="FFFFFF"/>
                </a:solidFill>
                <a:effectLst/>
                <a:uLnTx/>
                <a:uFillTx/>
                <a:latin typeface="Calibri"/>
                <a:ea typeface="+mn-ea"/>
                <a:cs typeface="+mn-cs"/>
              </a:rPr>
              <a:t>Väestötietojärjestelmä</a:t>
            </a:r>
          </a:p>
          <a:p>
            <a:pPr marL="0" marR="0" lvl="0" indent="0" algn="l" defTabSz="914377" rtl="0" eaLnBrk="1" fontAlgn="auto" latinLnBrk="0" hangingPunct="1">
              <a:lnSpc>
                <a:spcPct val="100000"/>
              </a:lnSpc>
              <a:spcBef>
                <a:spcPts val="0"/>
              </a:spcBef>
              <a:spcAft>
                <a:spcPts val="0"/>
              </a:spcAft>
              <a:buClrTx/>
              <a:buSzTx/>
              <a:buFontTx/>
              <a:buNone/>
              <a:tabLst/>
              <a:defRPr/>
            </a:pPr>
            <a:r>
              <a:rPr kumimoji="0" lang="fi-FI" sz="1050" b="0" i="0" u="none" strike="noStrike" kern="1200" cap="none" spc="0" normalizeH="0" baseline="0" noProof="0" dirty="0">
                <a:ln>
                  <a:noFill/>
                </a:ln>
                <a:solidFill>
                  <a:srgbClr val="FFFFFF"/>
                </a:solidFill>
                <a:effectLst/>
                <a:uLnTx/>
                <a:uFillTx/>
                <a:latin typeface="Calibri"/>
                <a:ea typeface="+mn-ea"/>
                <a:cs typeface="+mn-cs"/>
              </a:rPr>
              <a:t>Kaupparekisteri</a:t>
            </a:r>
          </a:p>
          <a:p>
            <a:pPr marL="0" marR="0" lvl="0" indent="0" algn="l" defTabSz="914377" rtl="0" eaLnBrk="1" fontAlgn="auto" latinLnBrk="0" hangingPunct="1">
              <a:lnSpc>
                <a:spcPct val="100000"/>
              </a:lnSpc>
              <a:spcBef>
                <a:spcPts val="0"/>
              </a:spcBef>
              <a:spcAft>
                <a:spcPts val="0"/>
              </a:spcAft>
              <a:buClrTx/>
              <a:buSzTx/>
              <a:buFontTx/>
              <a:buNone/>
              <a:tabLst/>
              <a:defRPr/>
            </a:pPr>
            <a:r>
              <a:rPr kumimoji="0" lang="fi-FI" sz="1050" b="0" i="0" u="none" strike="noStrike" kern="1200" cap="none" spc="0" normalizeH="0" baseline="0" noProof="0" dirty="0">
                <a:ln>
                  <a:noFill/>
                </a:ln>
                <a:solidFill>
                  <a:srgbClr val="FFFFFF"/>
                </a:solidFill>
                <a:effectLst/>
                <a:uLnTx/>
                <a:uFillTx/>
                <a:latin typeface="Calibri"/>
                <a:ea typeface="+mn-ea"/>
                <a:cs typeface="+mn-cs"/>
              </a:rPr>
              <a:t>Yhdistysrekisteri</a:t>
            </a:r>
          </a:p>
          <a:p>
            <a:pPr marL="0" marR="0" lvl="0" indent="0" algn="l" defTabSz="914377" rtl="0" eaLnBrk="1" fontAlgn="auto" latinLnBrk="0" hangingPunct="1">
              <a:lnSpc>
                <a:spcPct val="100000"/>
              </a:lnSpc>
              <a:spcBef>
                <a:spcPts val="0"/>
              </a:spcBef>
              <a:spcAft>
                <a:spcPts val="0"/>
              </a:spcAft>
              <a:buClrTx/>
              <a:buSzTx/>
              <a:buFontTx/>
              <a:buNone/>
              <a:tabLst/>
              <a:defRPr/>
            </a:pPr>
            <a:r>
              <a:rPr kumimoji="0" lang="fi-FI" sz="1050" b="0" i="0" u="none" strike="noStrike" kern="1200" cap="none" spc="0" normalizeH="0" baseline="0" noProof="0" dirty="0">
                <a:ln>
                  <a:noFill/>
                </a:ln>
                <a:solidFill>
                  <a:srgbClr val="FFFFFF"/>
                </a:solidFill>
                <a:effectLst/>
                <a:uLnTx/>
                <a:uFillTx/>
                <a:latin typeface="Calibri"/>
                <a:ea typeface="+mn-ea"/>
                <a:cs typeface="+mn-cs"/>
              </a:rPr>
              <a:t>Verotusyhtymärekisteri</a:t>
            </a:r>
          </a:p>
          <a:p>
            <a:pPr marL="0" marR="0" lvl="0" indent="0" algn="l" defTabSz="914377" rtl="0" eaLnBrk="1" fontAlgn="auto" latinLnBrk="0" hangingPunct="1">
              <a:lnSpc>
                <a:spcPct val="100000"/>
              </a:lnSpc>
              <a:spcBef>
                <a:spcPts val="0"/>
              </a:spcBef>
              <a:spcAft>
                <a:spcPts val="0"/>
              </a:spcAft>
              <a:buClrTx/>
              <a:buSzTx/>
              <a:buFontTx/>
              <a:buNone/>
              <a:tabLst/>
              <a:defRPr/>
            </a:pPr>
            <a:r>
              <a:rPr kumimoji="0" lang="fi-FI" sz="1050" b="0" i="0" u="none" strike="noStrike" kern="1200" cap="none" spc="0" normalizeH="0" baseline="0" noProof="0" dirty="0">
                <a:ln>
                  <a:noFill/>
                </a:ln>
                <a:solidFill>
                  <a:srgbClr val="FFFFFF"/>
                </a:solidFill>
                <a:effectLst/>
                <a:uLnTx/>
                <a:uFillTx/>
                <a:latin typeface="Calibri"/>
                <a:ea typeface="+mn-ea"/>
                <a:cs typeface="+mn-cs"/>
              </a:rPr>
              <a:t>Holhousasioiden rekisteri (tulossa)</a:t>
            </a:r>
          </a:p>
        </p:txBody>
      </p:sp>
      <p:sp>
        <p:nvSpPr>
          <p:cNvPr id="96" name="Tekstiruutu 95">
            <a:extLst>
              <a:ext uri="{FF2B5EF4-FFF2-40B4-BE49-F238E27FC236}">
                <a16:creationId xmlns:a16="http://schemas.microsoft.com/office/drawing/2014/main" id="{31996499-68D8-0662-EACF-6B97976C05A5}"/>
              </a:ext>
            </a:extLst>
          </p:cNvPr>
          <p:cNvSpPr txBox="1"/>
          <p:nvPr/>
        </p:nvSpPr>
        <p:spPr>
          <a:xfrm>
            <a:off x="4863182" y="4326979"/>
            <a:ext cx="1990029" cy="642791"/>
          </a:xfrm>
          <a:prstGeom prst="rect">
            <a:avLst/>
          </a:prstGeom>
          <a:solidFill>
            <a:schemeClr val="tx2">
              <a:lumMod val="90000"/>
              <a:lumOff val="10000"/>
            </a:schemeClr>
          </a:solidFill>
          <a:ln w="28575" cmpd="sng">
            <a:solidFill>
              <a:schemeClr val="tx2">
                <a:lumMod val="90000"/>
                <a:lumOff val="10000"/>
              </a:schemeClr>
            </a:solidFill>
          </a:ln>
        </p:spPr>
        <p:txBody>
          <a:bodyPr wrap="square" rtlCol="0" anchor="ctr">
            <a:noAutofit/>
          </a:bodyPr>
          <a:lstStyle>
            <a:defPPr>
              <a:defRPr lang="fi-FI"/>
            </a:defPPr>
            <a:lvl1pPr algn="ctr">
              <a:defRPr sz="1050" b="1">
                <a:solidFill>
                  <a:schemeClr val="bg1"/>
                </a:solidFill>
              </a:defRPr>
            </a:lvl1pPr>
          </a:lstStyle>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fi-FI" sz="1050" b="0" i="0" u="none" strike="noStrike" kern="1200" cap="none" spc="0" normalizeH="0" baseline="0" noProof="0" dirty="0">
                <a:ln>
                  <a:noFill/>
                </a:ln>
                <a:solidFill>
                  <a:srgbClr val="FFFFFF"/>
                </a:solidFill>
                <a:effectLst/>
                <a:uLnTx/>
                <a:uFillTx/>
                <a:latin typeface="Calibri"/>
                <a:ea typeface="+mn-ea"/>
                <a:cs typeface="+mn-cs"/>
              </a:rPr>
              <a:t>Suomi.fi-palveluiden loppukäyttäjätuki henkilöille ja organisaatioille.</a:t>
            </a:r>
          </a:p>
        </p:txBody>
      </p:sp>
      <p:sp>
        <p:nvSpPr>
          <p:cNvPr id="93" name="Tekstiruutu 92">
            <a:extLst>
              <a:ext uri="{FF2B5EF4-FFF2-40B4-BE49-F238E27FC236}">
                <a16:creationId xmlns:a16="http://schemas.microsoft.com/office/drawing/2014/main" id="{3AF85E7D-43E0-0D58-B108-3A377FFB4A67}"/>
              </a:ext>
            </a:extLst>
          </p:cNvPr>
          <p:cNvSpPr txBox="1"/>
          <p:nvPr/>
        </p:nvSpPr>
        <p:spPr>
          <a:xfrm>
            <a:off x="7444988" y="3659314"/>
            <a:ext cx="4282821" cy="1309081"/>
          </a:xfrm>
          <a:prstGeom prst="rect">
            <a:avLst/>
          </a:prstGeom>
          <a:solidFill>
            <a:schemeClr val="tx2">
              <a:lumMod val="90000"/>
              <a:lumOff val="10000"/>
            </a:schemeClr>
          </a:solidFill>
          <a:ln w="28575" cmpd="sng">
            <a:solidFill>
              <a:schemeClr val="tx2">
                <a:lumMod val="90000"/>
                <a:lumOff val="10000"/>
              </a:schemeClr>
            </a:solidFill>
          </a:ln>
        </p:spPr>
        <p:txBody>
          <a:bodyPr wrap="square" rtlCol="0" anchor="ctr">
            <a:noAutofit/>
          </a:bodyPr>
          <a:lstStyle>
            <a:defPPr>
              <a:defRPr lang="fi-FI"/>
            </a:defPPr>
            <a:lvl1pPr algn="ctr">
              <a:defRPr sz="1050" b="1">
                <a:solidFill>
                  <a:schemeClr val="bg1"/>
                </a:solidFill>
              </a:defRPr>
            </a:lvl1pPr>
          </a:lstStyle>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fi-FI" sz="1050" b="0" i="0" u="none" strike="noStrike" kern="1200" cap="none" spc="0" normalizeH="0" baseline="0" noProof="0" dirty="0">
                <a:ln>
                  <a:noFill/>
                </a:ln>
                <a:solidFill>
                  <a:srgbClr val="FFFFFF"/>
                </a:solidFill>
                <a:effectLst/>
                <a:uLnTx/>
                <a:uFillTx/>
                <a:latin typeface="Calibri"/>
                <a:ea typeface="+mn-ea"/>
                <a:cs typeface="+mn-cs"/>
              </a:rPr>
              <a:t>Vaatimusten mukaisuus.</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fi-FI" sz="1050" b="0" i="0" u="none" strike="noStrike" kern="1200" cap="none" spc="0" normalizeH="0" baseline="0" noProof="0" dirty="0">
                <a:ln>
                  <a:noFill/>
                </a:ln>
                <a:solidFill>
                  <a:srgbClr val="FFFFFF"/>
                </a:solidFill>
                <a:effectLst/>
                <a:uLnTx/>
                <a:uFillTx/>
                <a:latin typeface="Calibri"/>
                <a:ea typeface="+mn-ea"/>
                <a:cs typeface="+mn-cs"/>
              </a:rPr>
              <a:t>Tietoturva ja tietosuoja.</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fi-FI" sz="1050" b="0" i="0" u="none" strike="noStrike" kern="1200" cap="none" spc="0" normalizeH="0" baseline="0" noProof="0" dirty="0">
                <a:ln>
                  <a:noFill/>
                </a:ln>
                <a:solidFill>
                  <a:srgbClr val="FFFFFF"/>
                </a:solidFill>
                <a:effectLst/>
                <a:uLnTx/>
                <a:uFillTx/>
                <a:latin typeface="Calibri"/>
                <a:ea typeface="+mn-ea"/>
                <a:cs typeface="+mn-cs"/>
              </a:rPr>
              <a:t>Käyttöönottojen tuki.</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fi-FI" sz="1050" b="0" i="0" u="none" strike="noStrike" kern="1200" cap="none" spc="0" normalizeH="0" baseline="0" noProof="0" dirty="0">
                <a:ln>
                  <a:noFill/>
                </a:ln>
                <a:solidFill>
                  <a:srgbClr val="FFFFFF"/>
                </a:solidFill>
                <a:effectLst/>
                <a:uLnTx/>
                <a:uFillTx/>
                <a:latin typeface="Calibri"/>
                <a:ea typeface="+mn-ea"/>
                <a:cs typeface="+mn-cs"/>
              </a:rPr>
              <a:t>Organisaatioasiakaspalvelu.</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fi-FI" sz="1050" b="0" i="0" u="none" strike="noStrike" kern="1200" cap="none" spc="0" normalizeH="0" baseline="0" noProof="0" dirty="0">
                <a:ln>
                  <a:noFill/>
                </a:ln>
                <a:solidFill>
                  <a:srgbClr val="FFFFFF"/>
                </a:solidFill>
                <a:effectLst/>
                <a:uLnTx/>
                <a:uFillTx/>
                <a:latin typeface="Calibri"/>
                <a:ea typeface="+mn-ea"/>
                <a:cs typeface="+mn-cs"/>
              </a:rPr>
              <a:t>Kehittäjien työkalut.</a:t>
            </a:r>
          </a:p>
        </p:txBody>
      </p:sp>
      <p:sp>
        <p:nvSpPr>
          <p:cNvPr id="90" name="Tekstiruutu 89">
            <a:extLst>
              <a:ext uri="{FF2B5EF4-FFF2-40B4-BE49-F238E27FC236}">
                <a16:creationId xmlns:a16="http://schemas.microsoft.com/office/drawing/2014/main" id="{1E24AE6E-32B7-3E30-0B40-4FE94C1DB606}"/>
              </a:ext>
            </a:extLst>
          </p:cNvPr>
          <p:cNvSpPr txBox="1"/>
          <p:nvPr/>
        </p:nvSpPr>
        <p:spPr>
          <a:xfrm>
            <a:off x="2768321" y="4324867"/>
            <a:ext cx="1990029" cy="642791"/>
          </a:xfrm>
          <a:prstGeom prst="rect">
            <a:avLst/>
          </a:prstGeom>
          <a:solidFill>
            <a:schemeClr val="tx2">
              <a:lumMod val="90000"/>
              <a:lumOff val="10000"/>
            </a:schemeClr>
          </a:solidFill>
          <a:ln w="28575" cmpd="sng">
            <a:solidFill>
              <a:schemeClr val="tx2">
                <a:lumMod val="90000"/>
                <a:lumOff val="10000"/>
              </a:schemeClr>
            </a:solidFill>
          </a:ln>
        </p:spPr>
        <p:txBody>
          <a:bodyPr wrap="square" rtlCol="0" anchor="ctr">
            <a:noAutofit/>
          </a:bodyPr>
          <a:lstStyle>
            <a:defPPr>
              <a:defRPr lang="fi-FI"/>
            </a:defPPr>
            <a:lvl1pPr algn="ctr">
              <a:defRPr sz="1050" b="1">
                <a:solidFill>
                  <a:schemeClr val="bg1"/>
                </a:solidFill>
              </a:defRPr>
            </a:lvl1pPr>
          </a:lstStyle>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fi-FI" sz="1050" b="0" i="0" u="none" strike="noStrike" kern="1200" cap="none" spc="0" normalizeH="0" baseline="0" noProof="0" dirty="0">
                <a:ln>
                  <a:noFill/>
                </a:ln>
                <a:solidFill>
                  <a:srgbClr val="FFFFFF"/>
                </a:solidFill>
                <a:effectLst/>
                <a:uLnTx/>
                <a:uFillTx/>
                <a:latin typeface="Calibri"/>
                <a:ea typeface="+mn-ea"/>
                <a:cs typeface="+mn-cs"/>
              </a:rPr>
              <a:t>Digiturvan kyselytyökalut.</a:t>
            </a:r>
          </a:p>
        </p:txBody>
      </p:sp>
      <p:sp>
        <p:nvSpPr>
          <p:cNvPr id="83" name="Tekstiruutu 82">
            <a:extLst>
              <a:ext uri="{FF2B5EF4-FFF2-40B4-BE49-F238E27FC236}">
                <a16:creationId xmlns:a16="http://schemas.microsoft.com/office/drawing/2014/main" id="{6C99330A-FD54-F9D7-0668-0375D36CCAD8}"/>
              </a:ext>
            </a:extLst>
          </p:cNvPr>
          <p:cNvSpPr txBox="1"/>
          <p:nvPr/>
        </p:nvSpPr>
        <p:spPr>
          <a:xfrm>
            <a:off x="672535" y="3793180"/>
            <a:ext cx="1990029" cy="1176251"/>
          </a:xfrm>
          <a:prstGeom prst="rect">
            <a:avLst/>
          </a:prstGeom>
          <a:solidFill>
            <a:schemeClr val="tx2">
              <a:lumMod val="90000"/>
              <a:lumOff val="10000"/>
            </a:schemeClr>
          </a:solidFill>
          <a:ln w="28575" cmpd="sng">
            <a:solidFill>
              <a:schemeClr val="tx2">
                <a:lumMod val="90000"/>
                <a:lumOff val="10000"/>
              </a:schemeClr>
            </a:solidFill>
          </a:ln>
        </p:spPr>
        <p:txBody>
          <a:bodyPr wrap="square" rtlCol="0" anchor="ctr">
            <a:noAutofit/>
          </a:bodyPr>
          <a:lstStyle>
            <a:defPPr>
              <a:defRPr lang="fi-FI"/>
            </a:defPPr>
            <a:lvl1pPr algn="ctr">
              <a:defRPr sz="1050" b="1">
                <a:solidFill>
                  <a:schemeClr val="bg1"/>
                </a:solidFill>
              </a:defRPr>
            </a:lvl1pPr>
          </a:lstStyle>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fi-FI" sz="1050" b="0" i="0" u="none" strike="noStrike" kern="1200" cap="none" spc="0" normalizeH="0" baseline="0" noProof="0" dirty="0">
                <a:ln>
                  <a:noFill/>
                </a:ln>
                <a:solidFill>
                  <a:srgbClr val="FFFFFF"/>
                </a:solidFill>
                <a:effectLst/>
                <a:uLnTx/>
                <a:uFillTx/>
                <a:latin typeface="Calibri"/>
                <a:ea typeface="+mn-ea"/>
                <a:cs typeface="+mn-cs"/>
              </a:rPr>
              <a:t>Valtuushakemusten rekisteröinti DVV:llä.</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fi-FI" sz="1050" b="0" i="0" u="none" strike="noStrike" kern="1200" cap="none" spc="0" normalizeH="0" baseline="0" noProof="0" dirty="0">
                <a:ln>
                  <a:noFill/>
                </a:ln>
                <a:solidFill>
                  <a:srgbClr val="FFFFFF"/>
                </a:solidFill>
                <a:effectLst/>
                <a:uLnTx/>
                <a:uFillTx/>
                <a:latin typeface="Calibri"/>
                <a:ea typeface="+mn-ea"/>
                <a:cs typeface="+mn-cs"/>
              </a:rPr>
              <a:t>Avustettu valtuuttaminen digitaidottomille DVV:llä.</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fi-FI" sz="1050" b="0" i="0" u="none" strike="noStrike" kern="1200" cap="none" spc="0" normalizeH="0" baseline="0" noProof="0" dirty="0">
                <a:ln>
                  <a:noFill/>
                </a:ln>
                <a:solidFill>
                  <a:srgbClr val="FFFFFF"/>
                </a:solidFill>
                <a:effectLst/>
                <a:uLnTx/>
                <a:uFillTx/>
                <a:latin typeface="Calibri"/>
                <a:ea typeface="+mn-ea"/>
                <a:cs typeface="+mn-cs"/>
              </a:rPr>
              <a:t>Avustettu valtuuttaminen hyvinvointialueilla.</a:t>
            </a:r>
          </a:p>
        </p:txBody>
      </p:sp>
      <p:grpSp>
        <p:nvGrpSpPr>
          <p:cNvPr id="33" name="Group 24">
            <a:extLst>
              <a:ext uri="{FF2B5EF4-FFF2-40B4-BE49-F238E27FC236}">
                <a16:creationId xmlns:a16="http://schemas.microsoft.com/office/drawing/2014/main" id="{FE217AD5-0F0C-DA5A-E1FB-B9C459568E1D}"/>
              </a:ext>
            </a:extLst>
          </p:cNvPr>
          <p:cNvGrpSpPr/>
          <p:nvPr/>
        </p:nvGrpSpPr>
        <p:grpSpPr>
          <a:xfrm>
            <a:off x="6617190" y="5039201"/>
            <a:ext cx="4548447" cy="1245837"/>
            <a:chOff x="3966883" y="5701553"/>
            <a:chExt cx="5298141" cy="1260214"/>
          </a:xfrm>
          <a:solidFill>
            <a:schemeClr val="accent1">
              <a:lumMod val="10000"/>
              <a:lumOff val="90000"/>
            </a:schemeClr>
          </a:solidFill>
          <a:effectLst/>
        </p:grpSpPr>
        <p:sp>
          <p:nvSpPr>
            <p:cNvPr id="34" name="Cloud 5">
              <a:extLst>
                <a:ext uri="{FF2B5EF4-FFF2-40B4-BE49-F238E27FC236}">
                  <a16:creationId xmlns:a16="http://schemas.microsoft.com/office/drawing/2014/main" id="{4C10C0B4-3F78-4748-27FE-912515AEDF5E}"/>
                </a:ext>
              </a:extLst>
            </p:cNvPr>
            <p:cNvSpPr/>
            <p:nvPr/>
          </p:nvSpPr>
          <p:spPr>
            <a:xfrm>
              <a:off x="3966883" y="5701553"/>
              <a:ext cx="1842247" cy="1021976"/>
            </a:xfrm>
            <a:prstGeom prst="cloud">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77" rtl="0" eaLnBrk="1" fontAlgn="auto" latinLnBrk="0" hangingPunct="1">
                <a:lnSpc>
                  <a:spcPct val="100000"/>
                </a:lnSpc>
                <a:spcBef>
                  <a:spcPts val="0"/>
                </a:spcBef>
                <a:spcAft>
                  <a:spcPts val="0"/>
                </a:spcAft>
                <a:buClrTx/>
                <a:buSzTx/>
                <a:buFontTx/>
                <a:buNone/>
                <a:tabLst/>
                <a:defRPr/>
              </a:pPr>
              <a:endParaRPr kumimoji="0" lang="fi-FI" sz="1800" b="0" i="0" u="none" strike="noStrike" kern="1200" cap="none" spc="0" normalizeH="0" baseline="0" noProof="0">
                <a:ln>
                  <a:noFill/>
                </a:ln>
                <a:solidFill>
                  <a:srgbClr val="FFFFFF"/>
                </a:solidFill>
                <a:effectLst/>
                <a:uLnTx/>
                <a:uFillTx/>
                <a:latin typeface="Calibri"/>
                <a:ea typeface="+mn-ea"/>
                <a:cs typeface="+mn-cs"/>
              </a:endParaRPr>
            </a:p>
          </p:txBody>
        </p:sp>
        <p:sp>
          <p:nvSpPr>
            <p:cNvPr id="37" name="Cloud 6">
              <a:extLst>
                <a:ext uri="{FF2B5EF4-FFF2-40B4-BE49-F238E27FC236}">
                  <a16:creationId xmlns:a16="http://schemas.microsoft.com/office/drawing/2014/main" id="{23398680-C575-1E4F-D0D1-BE25A92753B9}"/>
                </a:ext>
              </a:extLst>
            </p:cNvPr>
            <p:cNvSpPr/>
            <p:nvPr/>
          </p:nvSpPr>
          <p:spPr>
            <a:xfrm>
              <a:off x="5288833" y="5754508"/>
              <a:ext cx="1539755" cy="1157626"/>
            </a:xfrm>
            <a:prstGeom prst="cloud">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77" rtl="0" eaLnBrk="1" fontAlgn="auto" latinLnBrk="0" hangingPunct="1">
                <a:lnSpc>
                  <a:spcPct val="100000"/>
                </a:lnSpc>
                <a:spcBef>
                  <a:spcPts val="0"/>
                </a:spcBef>
                <a:spcAft>
                  <a:spcPts val="0"/>
                </a:spcAft>
                <a:buClrTx/>
                <a:buSzTx/>
                <a:buFontTx/>
                <a:buNone/>
                <a:tabLst/>
                <a:defRPr/>
              </a:pPr>
              <a:endParaRPr kumimoji="0" lang="fi-FI" sz="1800" b="0" i="0" u="none" strike="noStrike" kern="1200" cap="none" spc="0" normalizeH="0" baseline="0" noProof="0">
                <a:ln>
                  <a:noFill/>
                </a:ln>
                <a:solidFill>
                  <a:srgbClr val="FFFFFF"/>
                </a:solidFill>
                <a:effectLst/>
                <a:uLnTx/>
                <a:uFillTx/>
                <a:latin typeface="Calibri"/>
                <a:ea typeface="+mn-ea"/>
                <a:cs typeface="+mn-cs"/>
              </a:endParaRPr>
            </a:p>
          </p:txBody>
        </p:sp>
        <p:sp>
          <p:nvSpPr>
            <p:cNvPr id="38" name="Cloud 7">
              <a:extLst>
                <a:ext uri="{FF2B5EF4-FFF2-40B4-BE49-F238E27FC236}">
                  <a16:creationId xmlns:a16="http://schemas.microsoft.com/office/drawing/2014/main" id="{BA6A40C2-A728-F499-7252-D1843D0C9A46}"/>
                </a:ext>
              </a:extLst>
            </p:cNvPr>
            <p:cNvSpPr/>
            <p:nvPr/>
          </p:nvSpPr>
          <p:spPr>
            <a:xfrm>
              <a:off x="6112881" y="5738085"/>
              <a:ext cx="1842247" cy="1223682"/>
            </a:xfrm>
            <a:prstGeom prst="cloud">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77" rtl="0" eaLnBrk="1" fontAlgn="auto" latinLnBrk="0" hangingPunct="1">
                <a:lnSpc>
                  <a:spcPct val="100000"/>
                </a:lnSpc>
                <a:spcBef>
                  <a:spcPts val="0"/>
                </a:spcBef>
                <a:spcAft>
                  <a:spcPts val="0"/>
                </a:spcAft>
                <a:buClrTx/>
                <a:buSzTx/>
                <a:buFontTx/>
                <a:buNone/>
                <a:tabLst/>
                <a:defRPr/>
              </a:pPr>
              <a:endParaRPr kumimoji="0" lang="fi-FI" sz="1800" b="0" i="0" u="none" strike="noStrike" kern="1200" cap="none" spc="0" normalizeH="0" baseline="0" noProof="0">
                <a:ln>
                  <a:noFill/>
                </a:ln>
                <a:solidFill>
                  <a:srgbClr val="FFFFFF"/>
                </a:solidFill>
                <a:effectLst/>
                <a:uLnTx/>
                <a:uFillTx/>
                <a:latin typeface="Calibri"/>
                <a:ea typeface="+mn-ea"/>
                <a:cs typeface="+mn-cs"/>
              </a:endParaRPr>
            </a:p>
          </p:txBody>
        </p:sp>
        <p:sp>
          <p:nvSpPr>
            <p:cNvPr id="39" name="Cloud 8">
              <a:extLst>
                <a:ext uri="{FF2B5EF4-FFF2-40B4-BE49-F238E27FC236}">
                  <a16:creationId xmlns:a16="http://schemas.microsoft.com/office/drawing/2014/main" id="{42867308-8380-128B-C233-4119BDA3984C}"/>
                </a:ext>
              </a:extLst>
            </p:cNvPr>
            <p:cNvSpPr/>
            <p:nvPr/>
          </p:nvSpPr>
          <p:spPr>
            <a:xfrm>
              <a:off x="6938683" y="5701553"/>
              <a:ext cx="1842247" cy="1021976"/>
            </a:xfrm>
            <a:prstGeom prst="cloud">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77" rtl="0" eaLnBrk="1" fontAlgn="auto" latinLnBrk="0" hangingPunct="1">
                <a:lnSpc>
                  <a:spcPct val="100000"/>
                </a:lnSpc>
                <a:spcBef>
                  <a:spcPts val="0"/>
                </a:spcBef>
                <a:spcAft>
                  <a:spcPts val="0"/>
                </a:spcAft>
                <a:buClrTx/>
                <a:buSzTx/>
                <a:buFontTx/>
                <a:buNone/>
                <a:tabLst/>
                <a:defRPr/>
              </a:pPr>
              <a:endParaRPr kumimoji="0" lang="fi-FI" sz="1800" b="0" i="0" u="none" strike="noStrike" kern="1200" cap="none" spc="0" normalizeH="0" baseline="0" noProof="0">
                <a:ln>
                  <a:noFill/>
                </a:ln>
                <a:solidFill>
                  <a:srgbClr val="FFFFFF"/>
                </a:solidFill>
                <a:effectLst/>
                <a:uLnTx/>
                <a:uFillTx/>
                <a:latin typeface="Calibri"/>
                <a:ea typeface="+mn-ea"/>
                <a:cs typeface="+mn-cs"/>
              </a:endParaRPr>
            </a:p>
          </p:txBody>
        </p:sp>
        <p:sp>
          <p:nvSpPr>
            <p:cNvPr id="40" name="Cloud 9">
              <a:extLst>
                <a:ext uri="{FF2B5EF4-FFF2-40B4-BE49-F238E27FC236}">
                  <a16:creationId xmlns:a16="http://schemas.microsoft.com/office/drawing/2014/main" id="{8C571162-6FCF-5F33-7847-54AA7E5A17CC}"/>
                </a:ext>
              </a:extLst>
            </p:cNvPr>
            <p:cNvSpPr/>
            <p:nvPr/>
          </p:nvSpPr>
          <p:spPr>
            <a:xfrm>
              <a:off x="8054790" y="5836023"/>
              <a:ext cx="1210234" cy="671370"/>
            </a:xfrm>
            <a:prstGeom prst="cloud">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77" rtl="0" eaLnBrk="1" fontAlgn="auto" latinLnBrk="0" hangingPunct="1">
                <a:lnSpc>
                  <a:spcPct val="100000"/>
                </a:lnSpc>
                <a:spcBef>
                  <a:spcPts val="0"/>
                </a:spcBef>
                <a:spcAft>
                  <a:spcPts val="0"/>
                </a:spcAft>
                <a:buClrTx/>
                <a:buSzTx/>
                <a:buFontTx/>
                <a:buNone/>
                <a:tabLst/>
                <a:defRPr/>
              </a:pPr>
              <a:endParaRPr kumimoji="0" lang="fi-FI" sz="1800" b="0" i="0" u="none" strike="noStrike" kern="1200" cap="none" spc="0" normalizeH="0" baseline="0" noProof="0" dirty="0">
                <a:ln>
                  <a:noFill/>
                </a:ln>
                <a:solidFill>
                  <a:srgbClr val="FFFFFF"/>
                </a:solidFill>
                <a:effectLst/>
                <a:uLnTx/>
                <a:uFillTx/>
                <a:latin typeface="Calibri"/>
                <a:ea typeface="+mn-ea"/>
                <a:cs typeface="+mn-cs"/>
              </a:endParaRPr>
            </a:p>
          </p:txBody>
        </p:sp>
      </p:grpSp>
      <p:sp>
        <p:nvSpPr>
          <p:cNvPr id="41" name="Tekstiruutu 40">
            <a:extLst>
              <a:ext uri="{FF2B5EF4-FFF2-40B4-BE49-F238E27FC236}">
                <a16:creationId xmlns:a16="http://schemas.microsoft.com/office/drawing/2014/main" id="{0E0CA1F6-D9A2-FC62-ECA7-25EF848CBCC9}"/>
              </a:ext>
            </a:extLst>
          </p:cNvPr>
          <p:cNvSpPr txBox="1"/>
          <p:nvPr/>
        </p:nvSpPr>
        <p:spPr>
          <a:xfrm>
            <a:off x="7721378" y="5516275"/>
            <a:ext cx="2576878" cy="313351"/>
          </a:xfrm>
          <a:prstGeom prst="rect">
            <a:avLst/>
          </a:prstGeom>
          <a:noFill/>
          <a:ln w="28575" cmpd="sng">
            <a:noFill/>
          </a:ln>
        </p:spPr>
        <p:txBody>
          <a:bodyPr wrap="square" rtlCol="0" anchor="ctr">
            <a:noAutofit/>
          </a:bodyPr>
          <a:lstStyle>
            <a:defPPr>
              <a:defRPr lang="fi-FI"/>
            </a:defPPr>
            <a:lvl1pPr algn="ctr">
              <a:defRPr sz="1050" b="1">
                <a:solidFill>
                  <a:schemeClr val="bg1"/>
                </a:solidFill>
              </a:defRPr>
            </a:lvl1pPr>
          </a:lstStyle>
          <a:p>
            <a:pPr marL="0" marR="0" lvl="0" indent="0" algn="ctr" defTabSz="914377" rtl="0" eaLnBrk="1" fontAlgn="auto" latinLnBrk="0" hangingPunct="1">
              <a:lnSpc>
                <a:spcPct val="100000"/>
              </a:lnSpc>
              <a:spcBef>
                <a:spcPts val="0"/>
              </a:spcBef>
              <a:spcAft>
                <a:spcPts val="0"/>
              </a:spcAft>
              <a:buClrTx/>
              <a:buSzTx/>
              <a:buFontTx/>
              <a:buNone/>
              <a:tabLst/>
              <a:defRPr/>
            </a:pPr>
            <a:r>
              <a:rPr kumimoji="0" lang="fi-FI" sz="1200" b="0" i="0" u="none" strike="noStrike" kern="1200" cap="none" spc="0" normalizeH="0" baseline="0" noProof="0" dirty="0">
                <a:ln>
                  <a:noFill/>
                </a:ln>
                <a:solidFill>
                  <a:srgbClr val="272827"/>
                </a:solidFill>
                <a:effectLst/>
                <a:uLnTx/>
                <a:uFillTx/>
                <a:latin typeface="Calibri"/>
                <a:ea typeface="+mn-ea"/>
                <a:cs typeface="+mn-cs"/>
              </a:rPr>
              <a:t>Käyttöpalvelut (</a:t>
            </a:r>
            <a:r>
              <a:rPr kumimoji="0" lang="fi-FI" sz="1200" b="0" i="0" u="none" strike="noStrike" kern="1200" cap="none" spc="0" normalizeH="0" baseline="0" noProof="0" dirty="0" err="1">
                <a:ln>
                  <a:noFill/>
                </a:ln>
                <a:solidFill>
                  <a:srgbClr val="272827"/>
                </a:solidFill>
                <a:effectLst/>
                <a:uLnTx/>
                <a:uFillTx/>
                <a:latin typeface="Calibri"/>
                <a:ea typeface="+mn-ea"/>
                <a:cs typeface="+mn-cs"/>
              </a:rPr>
              <a:t>DevOps</a:t>
            </a:r>
            <a:r>
              <a:rPr kumimoji="0" lang="fi-FI" sz="1200" b="0" i="0" u="none" strike="noStrike" kern="1200" cap="none" spc="0" normalizeH="0" baseline="0" noProof="0" dirty="0">
                <a:ln>
                  <a:noFill/>
                </a:ln>
                <a:solidFill>
                  <a:srgbClr val="272827"/>
                </a:solidFill>
                <a:effectLst/>
                <a:uLnTx/>
                <a:uFillTx/>
                <a:latin typeface="Calibri"/>
                <a:ea typeface="+mn-ea"/>
                <a:cs typeface="+mn-cs"/>
              </a:rPr>
              <a:t>)</a:t>
            </a:r>
          </a:p>
        </p:txBody>
      </p:sp>
      <p:sp>
        <p:nvSpPr>
          <p:cNvPr id="18" name="Tekstiruutu 17">
            <a:extLst>
              <a:ext uri="{FF2B5EF4-FFF2-40B4-BE49-F238E27FC236}">
                <a16:creationId xmlns:a16="http://schemas.microsoft.com/office/drawing/2014/main" id="{11F644A3-F637-E6B3-5DE9-5D7508ADD837}"/>
              </a:ext>
            </a:extLst>
          </p:cNvPr>
          <p:cNvSpPr txBox="1"/>
          <p:nvPr/>
        </p:nvSpPr>
        <p:spPr>
          <a:xfrm>
            <a:off x="693254" y="256808"/>
            <a:ext cx="6097656" cy="369332"/>
          </a:xfrm>
          <a:prstGeom prst="rect">
            <a:avLst/>
          </a:prstGeom>
          <a:noFill/>
        </p:spPr>
        <p:txBody>
          <a:bodyPr wrap="square">
            <a:spAutoFit/>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kumimoji="0" lang="fi-FI" sz="1800" b="1" i="0" u="none" strike="noStrike" kern="1200" cap="none" spc="0" normalizeH="0" baseline="0" noProof="0" dirty="0">
                <a:ln>
                  <a:noFill/>
                </a:ln>
                <a:solidFill>
                  <a:srgbClr val="FFFFFF"/>
                </a:solidFill>
                <a:effectLst/>
                <a:uLnTx/>
                <a:uFillTx/>
                <a:latin typeface="Calibri"/>
                <a:ea typeface="+mn-ea"/>
                <a:cs typeface="+mn-cs"/>
              </a:rPr>
              <a:t>Suomi.fi-alusta palveluittain vuonna 2023</a:t>
            </a:r>
            <a:endParaRPr kumimoji="0" lang="fi-FI" sz="1800" b="0" i="0" u="none" strike="noStrike" kern="1200" cap="none" spc="0" normalizeH="0" baseline="0" noProof="0" dirty="0">
              <a:ln>
                <a:noFill/>
              </a:ln>
              <a:solidFill>
                <a:srgbClr val="272827"/>
              </a:solidFill>
              <a:effectLst/>
              <a:uLnTx/>
              <a:uFillTx/>
              <a:latin typeface="Calibri"/>
              <a:ea typeface="+mn-ea"/>
              <a:cs typeface="+mn-cs"/>
            </a:endParaRPr>
          </a:p>
        </p:txBody>
      </p:sp>
      <p:grpSp>
        <p:nvGrpSpPr>
          <p:cNvPr id="2" name="Ryhmä 1">
            <a:extLst>
              <a:ext uri="{FF2B5EF4-FFF2-40B4-BE49-F238E27FC236}">
                <a16:creationId xmlns:a16="http://schemas.microsoft.com/office/drawing/2014/main" id="{D8717F1F-ADA0-776C-372A-C2B47DE2A327}"/>
              </a:ext>
            </a:extLst>
          </p:cNvPr>
          <p:cNvGrpSpPr/>
          <p:nvPr/>
        </p:nvGrpSpPr>
        <p:grpSpPr>
          <a:xfrm>
            <a:off x="2717903" y="1017868"/>
            <a:ext cx="928701" cy="928701"/>
            <a:chOff x="9535814" y="1445535"/>
            <a:chExt cx="928701" cy="928701"/>
          </a:xfrm>
        </p:grpSpPr>
        <p:sp>
          <p:nvSpPr>
            <p:cNvPr id="3" name="Oval 87">
              <a:extLst>
                <a:ext uri="{FF2B5EF4-FFF2-40B4-BE49-F238E27FC236}">
                  <a16:creationId xmlns:a16="http://schemas.microsoft.com/office/drawing/2014/main" id="{742BD581-F345-F916-088D-A05580FEBD58}"/>
                </a:ext>
              </a:extLst>
            </p:cNvPr>
            <p:cNvSpPr/>
            <p:nvPr/>
          </p:nvSpPr>
          <p:spPr>
            <a:xfrm>
              <a:off x="9535814" y="1445535"/>
              <a:ext cx="928701" cy="928701"/>
            </a:xfrm>
            <a:prstGeom prst="ellipse">
              <a:avLst/>
            </a:prstGeom>
            <a:solidFill>
              <a:schemeClr val="accent2"/>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77" rtl="0" eaLnBrk="1" fontAlgn="auto" latinLnBrk="0" hangingPunct="1">
                <a:lnSpc>
                  <a:spcPct val="100000"/>
                </a:lnSpc>
                <a:spcBef>
                  <a:spcPts val="0"/>
                </a:spcBef>
                <a:spcAft>
                  <a:spcPts val="0"/>
                </a:spcAft>
                <a:buClrTx/>
                <a:buSzTx/>
                <a:buFontTx/>
                <a:buNone/>
                <a:tabLst/>
                <a:defRPr/>
              </a:pPr>
              <a:endParaRPr kumimoji="0" lang="en-US" sz="1351" b="0" i="0" u="none" strike="noStrike" kern="1200" cap="none" spc="0" normalizeH="0" baseline="0" noProof="0" dirty="0">
                <a:ln>
                  <a:noFill/>
                </a:ln>
                <a:solidFill>
                  <a:srgbClr val="FFFFFF"/>
                </a:solidFill>
                <a:effectLst/>
                <a:uLnTx/>
                <a:uFillTx/>
                <a:latin typeface="Calibri"/>
                <a:ea typeface="+mn-ea"/>
                <a:cs typeface="+mn-cs"/>
              </a:endParaRPr>
            </a:p>
          </p:txBody>
        </p:sp>
        <p:pic>
          <p:nvPicPr>
            <p:cNvPr id="4" name="Picture 130" descr="Person33.png">
              <a:extLst>
                <a:ext uri="{FF2B5EF4-FFF2-40B4-BE49-F238E27FC236}">
                  <a16:creationId xmlns:a16="http://schemas.microsoft.com/office/drawing/2014/main" id="{91D37A89-60A8-528F-0F42-AB670B44A2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711031" y="1597626"/>
              <a:ext cx="535868" cy="642031"/>
            </a:xfrm>
            <a:prstGeom prst="rect">
              <a:avLst/>
            </a:prstGeom>
          </p:spPr>
        </p:pic>
      </p:grpSp>
      <p:grpSp>
        <p:nvGrpSpPr>
          <p:cNvPr id="5" name="Ryhmä 4">
            <a:extLst>
              <a:ext uri="{FF2B5EF4-FFF2-40B4-BE49-F238E27FC236}">
                <a16:creationId xmlns:a16="http://schemas.microsoft.com/office/drawing/2014/main" id="{904D0278-F549-97B8-213D-E58D0941770D}"/>
              </a:ext>
            </a:extLst>
          </p:cNvPr>
          <p:cNvGrpSpPr/>
          <p:nvPr/>
        </p:nvGrpSpPr>
        <p:grpSpPr>
          <a:xfrm>
            <a:off x="3509630" y="1025781"/>
            <a:ext cx="928701" cy="928701"/>
            <a:chOff x="10000166" y="2107266"/>
            <a:chExt cx="928701" cy="928701"/>
          </a:xfrm>
        </p:grpSpPr>
        <p:sp>
          <p:nvSpPr>
            <p:cNvPr id="6" name="Oval 88">
              <a:extLst>
                <a:ext uri="{FF2B5EF4-FFF2-40B4-BE49-F238E27FC236}">
                  <a16:creationId xmlns:a16="http://schemas.microsoft.com/office/drawing/2014/main" id="{EA12CD33-C8BF-5B0B-9D06-3BBEF32E7A09}"/>
                </a:ext>
              </a:extLst>
            </p:cNvPr>
            <p:cNvSpPr/>
            <p:nvPr/>
          </p:nvSpPr>
          <p:spPr>
            <a:xfrm>
              <a:off x="10000166" y="2107266"/>
              <a:ext cx="928701" cy="928701"/>
            </a:xfrm>
            <a:prstGeom prst="ellipse">
              <a:avLst/>
            </a:prstGeom>
            <a:solidFill>
              <a:schemeClr val="accent3">
                <a:lumMod val="40000"/>
                <a:lumOff val="6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77" rtl="0" eaLnBrk="1" fontAlgn="auto" latinLnBrk="0" hangingPunct="1">
                <a:lnSpc>
                  <a:spcPct val="100000"/>
                </a:lnSpc>
                <a:spcBef>
                  <a:spcPts val="0"/>
                </a:spcBef>
                <a:spcAft>
                  <a:spcPts val="0"/>
                </a:spcAft>
                <a:buClrTx/>
                <a:buSzTx/>
                <a:buFontTx/>
                <a:buNone/>
                <a:tabLst/>
                <a:defRPr/>
              </a:pPr>
              <a:endParaRPr kumimoji="0" lang="en-US" sz="1351" b="0" i="0" u="none" strike="noStrike" kern="1200" cap="none" spc="0" normalizeH="0" baseline="0" noProof="0" dirty="0">
                <a:ln>
                  <a:noFill/>
                </a:ln>
                <a:solidFill>
                  <a:srgbClr val="FFFFFF"/>
                </a:solidFill>
                <a:effectLst/>
                <a:uLnTx/>
                <a:uFillTx/>
                <a:latin typeface="Calibri"/>
                <a:ea typeface="+mn-ea"/>
                <a:cs typeface="+mn-cs"/>
              </a:endParaRPr>
            </a:p>
          </p:txBody>
        </p:sp>
        <p:pic>
          <p:nvPicPr>
            <p:cNvPr id="7" name="Picture 132" descr="Person30.png">
              <a:extLst>
                <a:ext uri="{FF2B5EF4-FFF2-40B4-BE49-F238E27FC236}">
                  <a16:creationId xmlns:a16="http://schemas.microsoft.com/office/drawing/2014/main" id="{C36007E7-E182-1951-53E9-4CBC264ED571}"/>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250489" y="2338204"/>
              <a:ext cx="458571" cy="540000"/>
            </a:xfrm>
            <a:prstGeom prst="rect">
              <a:avLst/>
            </a:prstGeom>
          </p:spPr>
        </p:pic>
      </p:grpSp>
      <p:sp>
        <p:nvSpPr>
          <p:cNvPr id="8" name="Rectangle 6">
            <a:extLst>
              <a:ext uri="{FF2B5EF4-FFF2-40B4-BE49-F238E27FC236}">
                <a16:creationId xmlns:a16="http://schemas.microsoft.com/office/drawing/2014/main" id="{6D46FDA6-AF84-5D58-3C26-1E8AD7025CB2}"/>
              </a:ext>
            </a:extLst>
          </p:cNvPr>
          <p:cNvSpPr/>
          <p:nvPr/>
        </p:nvSpPr>
        <p:spPr>
          <a:xfrm>
            <a:off x="1317017" y="1160427"/>
            <a:ext cx="1305294" cy="769441"/>
          </a:xfrm>
          <a:prstGeom prst="rect">
            <a:avLst/>
          </a:prstGeom>
        </p:spPr>
        <p:txBody>
          <a:bodyPr wrap="none">
            <a:spAutoFit/>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kumimoji="0" lang="fi-FI" sz="1200" b="0" i="0" u="none" strike="noStrike" kern="1200" cap="none" spc="0" normalizeH="0" baseline="0" noProof="0" dirty="0">
                <a:ln>
                  <a:noFill/>
                </a:ln>
                <a:solidFill>
                  <a:srgbClr val="FFFFFF"/>
                </a:solidFill>
                <a:effectLst/>
                <a:uLnTx/>
                <a:uFillTx/>
                <a:latin typeface="Calibri"/>
                <a:ea typeface="+mn-ea"/>
                <a:cs typeface="+mn-cs"/>
              </a:rPr>
              <a:t>Suomessa asuvat</a:t>
            </a:r>
            <a:r>
              <a:rPr kumimoji="0" lang="fi-FI" sz="1200" b="1" i="0" u="none" strike="noStrike" kern="1200" cap="none" spc="0" normalizeH="0" baseline="0" noProof="0" dirty="0">
                <a:ln>
                  <a:noFill/>
                </a:ln>
                <a:solidFill>
                  <a:srgbClr val="FFFFFF"/>
                </a:solidFill>
                <a:effectLst/>
                <a:uLnTx/>
                <a:uFillTx/>
                <a:latin typeface="Calibri"/>
                <a:ea typeface="+mn-ea"/>
                <a:cs typeface="+mn-cs"/>
              </a:rPr>
              <a:t> </a:t>
            </a:r>
            <a:br>
              <a:rPr kumimoji="0" lang="fi-FI" sz="1200" b="1" i="0" u="none" strike="noStrike" kern="1200" cap="none" spc="0" normalizeH="0" baseline="0" noProof="0" dirty="0">
                <a:ln>
                  <a:noFill/>
                </a:ln>
                <a:solidFill>
                  <a:srgbClr val="FFFFFF"/>
                </a:solidFill>
                <a:effectLst/>
                <a:uLnTx/>
                <a:uFillTx/>
                <a:latin typeface="Calibri"/>
                <a:ea typeface="+mn-ea"/>
                <a:cs typeface="+mn-cs"/>
              </a:rPr>
            </a:br>
            <a:r>
              <a:rPr kumimoji="0" lang="fi-FI" sz="1600" b="1" i="0" u="none" strike="noStrike" kern="1200" cap="none" spc="0" normalizeH="0" baseline="0" noProof="0" dirty="0">
                <a:ln>
                  <a:noFill/>
                </a:ln>
                <a:solidFill>
                  <a:srgbClr val="FFFFFF"/>
                </a:solidFill>
                <a:effectLst/>
                <a:uLnTx/>
                <a:uFillTx/>
                <a:latin typeface="Calibri"/>
                <a:ea typeface="+mn-ea"/>
                <a:cs typeface="+mn-cs"/>
              </a:rPr>
              <a:t>Henkilöt ja</a:t>
            </a:r>
          </a:p>
          <a:p>
            <a:pPr marL="0" marR="0" lvl="0" indent="0" algn="l" defTabSz="914377" rtl="0" eaLnBrk="1" fontAlgn="auto" latinLnBrk="0" hangingPunct="1">
              <a:lnSpc>
                <a:spcPct val="100000"/>
              </a:lnSpc>
              <a:spcBef>
                <a:spcPts val="0"/>
              </a:spcBef>
              <a:spcAft>
                <a:spcPts val="0"/>
              </a:spcAft>
              <a:buClrTx/>
              <a:buSzTx/>
              <a:buFontTx/>
              <a:buNone/>
              <a:tabLst/>
              <a:defRPr/>
            </a:pPr>
            <a:r>
              <a:rPr kumimoji="0" lang="fi-FI" sz="1600" b="1" i="0" u="none" strike="noStrike" kern="1200" cap="none" spc="0" normalizeH="0" baseline="0" noProof="0" dirty="0">
                <a:ln>
                  <a:noFill/>
                </a:ln>
                <a:solidFill>
                  <a:srgbClr val="FFFFFF"/>
                </a:solidFill>
                <a:effectLst/>
                <a:uLnTx/>
                <a:uFillTx/>
                <a:latin typeface="Calibri"/>
                <a:ea typeface="+mn-ea"/>
                <a:cs typeface="+mn-cs"/>
              </a:rPr>
              <a:t>organisaatiot</a:t>
            </a:r>
            <a:endParaRPr kumimoji="0" lang="en-US" sz="1351" b="1" i="0" u="none" strike="noStrike" kern="1200" cap="none" spc="0" normalizeH="0" baseline="0" noProof="0" dirty="0">
              <a:ln>
                <a:noFill/>
              </a:ln>
              <a:solidFill>
                <a:srgbClr val="FFFFFF"/>
              </a:solidFill>
              <a:effectLst/>
              <a:uLnTx/>
              <a:uFillTx/>
              <a:latin typeface="Calibri"/>
              <a:ea typeface="+mn-ea"/>
              <a:cs typeface="+mn-cs"/>
            </a:endParaRPr>
          </a:p>
        </p:txBody>
      </p:sp>
      <p:sp>
        <p:nvSpPr>
          <p:cNvPr id="9" name="Rectangle 8">
            <a:extLst>
              <a:ext uri="{FF2B5EF4-FFF2-40B4-BE49-F238E27FC236}">
                <a16:creationId xmlns:a16="http://schemas.microsoft.com/office/drawing/2014/main" id="{99F2BE6A-B47C-7272-79D1-E000045A384F}"/>
              </a:ext>
            </a:extLst>
          </p:cNvPr>
          <p:cNvSpPr/>
          <p:nvPr/>
        </p:nvSpPr>
        <p:spPr>
          <a:xfrm>
            <a:off x="4420099" y="1160427"/>
            <a:ext cx="1305294" cy="769441"/>
          </a:xfrm>
          <a:prstGeom prst="rect">
            <a:avLst/>
          </a:prstGeom>
        </p:spPr>
        <p:txBody>
          <a:bodyPr wrap="none">
            <a:spAutoFit/>
          </a:bodyPr>
          <a:lstStyle/>
          <a:p>
            <a:pPr marL="0" marR="0" lvl="0" indent="0" algn="r" defTabSz="914377" rtl="0" eaLnBrk="1" fontAlgn="auto" latinLnBrk="0" hangingPunct="1">
              <a:lnSpc>
                <a:spcPct val="100000"/>
              </a:lnSpc>
              <a:spcBef>
                <a:spcPts val="0"/>
              </a:spcBef>
              <a:spcAft>
                <a:spcPts val="0"/>
              </a:spcAft>
              <a:buClrTx/>
              <a:buSzTx/>
              <a:buFontTx/>
              <a:buNone/>
              <a:tabLst/>
              <a:defRPr/>
            </a:pPr>
            <a:r>
              <a:rPr kumimoji="0" lang="fi-FI" sz="1200" b="0" i="0" u="none" strike="noStrike" kern="1200" cap="none" spc="0" normalizeH="0" baseline="0" noProof="0" dirty="0">
                <a:ln>
                  <a:noFill/>
                </a:ln>
                <a:solidFill>
                  <a:srgbClr val="FFFFFF"/>
                </a:solidFill>
                <a:effectLst/>
                <a:uLnTx/>
                <a:uFillTx/>
                <a:latin typeface="Calibri"/>
                <a:ea typeface="+mn-ea"/>
                <a:cs typeface="+mn-cs"/>
              </a:rPr>
              <a:t>Ulkomaalaiset</a:t>
            </a:r>
          </a:p>
          <a:p>
            <a:pPr marL="0" marR="0" lvl="0" indent="0" algn="r" defTabSz="914377" rtl="0" eaLnBrk="1" fontAlgn="auto" latinLnBrk="0" hangingPunct="1">
              <a:lnSpc>
                <a:spcPct val="100000"/>
              </a:lnSpc>
              <a:spcBef>
                <a:spcPts val="0"/>
              </a:spcBef>
              <a:spcAft>
                <a:spcPts val="0"/>
              </a:spcAft>
              <a:buClrTx/>
              <a:buSzTx/>
              <a:buFontTx/>
              <a:buNone/>
              <a:tabLst/>
              <a:defRPr/>
            </a:pPr>
            <a:r>
              <a:rPr kumimoji="0" lang="fi-FI" sz="1600" b="1" i="0" u="none" strike="noStrike" kern="1200" cap="none" spc="0" normalizeH="0" baseline="0" noProof="0" dirty="0">
                <a:ln>
                  <a:noFill/>
                </a:ln>
                <a:solidFill>
                  <a:srgbClr val="FFFFFF"/>
                </a:solidFill>
                <a:effectLst/>
                <a:uLnTx/>
                <a:uFillTx/>
                <a:latin typeface="Calibri"/>
                <a:ea typeface="+mn-ea"/>
                <a:cs typeface="+mn-cs"/>
              </a:rPr>
              <a:t>Henkilöt ja</a:t>
            </a:r>
          </a:p>
          <a:p>
            <a:pPr marL="0" marR="0" lvl="0" indent="0" algn="r" defTabSz="914377" rtl="0" eaLnBrk="1" fontAlgn="auto" latinLnBrk="0" hangingPunct="1">
              <a:lnSpc>
                <a:spcPct val="100000"/>
              </a:lnSpc>
              <a:spcBef>
                <a:spcPts val="0"/>
              </a:spcBef>
              <a:spcAft>
                <a:spcPts val="0"/>
              </a:spcAft>
              <a:buClrTx/>
              <a:buSzTx/>
              <a:buFontTx/>
              <a:buNone/>
              <a:tabLst/>
              <a:defRPr/>
            </a:pPr>
            <a:r>
              <a:rPr kumimoji="0" lang="fi-FI" sz="1600" b="1" i="0" u="none" strike="noStrike" kern="1200" cap="none" spc="0" normalizeH="0" baseline="0" noProof="0" dirty="0">
                <a:ln>
                  <a:noFill/>
                </a:ln>
                <a:solidFill>
                  <a:srgbClr val="FFFFFF"/>
                </a:solidFill>
                <a:effectLst/>
                <a:uLnTx/>
                <a:uFillTx/>
                <a:latin typeface="Calibri"/>
                <a:ea typeface="+mn-ea"/>
                <a:cs typeface="+mn-cs"/>
              </a:rPr>
              <a:t>organisaatiot</a:t>
            </a:r>
            <a:endParaRPr kumimoji="0" lang="en-US" sz="1351" b="0" i="0" u="none" strike="noStrike" kern="1200" cap="none" spc="0" normalizeH="0" baseline="0" noProof="0" dirty="0">
              <a:ln>
                <a:noFill/>
              </a:ln>
              <a:solidFill>
                <a:srgbClr val="FFFFFF"/>
              </a:solidFill>
              <a:effectLst/>
              <a:uLnTx/>
              <a:uFillTx/>
              <a:latin typeface="Calibri"/>
              <a:ea typeface="+mn-ea"/>
              <a:cs typeface="+mn-cs"/>
            </a:endParaRPr>
          </a:p>
        </p:txBody>
      </p:sp>
      <p:grpSp>
        <p:nvGrpSpPr>
          <p:cNvPr id="17" name="Ryhmä 16">
            <a:extLst>
              <a:ext uri="{FF2B5EF4-FFF2-40B4-BE49-F238E27FC236}">
                <a16:creationId xmlns:a16="http://schemas.microsoft.com/office/drawing/2014/main" id="{C108736E-26A2-3D85-63C4-B3CF9DE00356}"/>
              </a:ext>
            </a:extLst>
          </p:cNvPr>
          <p:cNvGrpSpPr/>
          <p:nvPr/>
        </p:nvGrpSpPr>
        <p:grpSpPr>
          <a:xfrm>
            <a:off x="7444990" y="2744533"/>
            <a:ext cx="4282820" cy="1060692"/>
            <a:chOff x="468455" y="2189063"/>
            <a:chExt cx="4282820" cy="1060692"/>
          </a:xfrm>
        </p:grpSpPr>
        <p:grpSp>
          <p:nvGrpSpPr>
            <p:cNvPr id="19" name="Ryhmä 18">
              <a:extLst>
                <a:ext uri="{FF2B5EF4-FFF2-40B4-BE49-F238E27FC236}">
                  <a16:creationId xmlns:a16="http://schemas.microsoft.com/office/drawing/2014/main" id="{B1DB86BB-B161-2222-0AA1-5412114D3FC1}"/>
                </a:ext>
              </a:extLst>
            </p:cNvPr>
            <p:cNvGrpSpPr/>
            <p:nvPr/>
          </p:nvGrpSpPr>
          <p:grpSpPr>
            <a:xfrm>
              <a:off x="468455" y="2189063"/>
              <a:ext cx="4275373" cy="328802"/>
              <a:chOff x="471125" y="2189063"/>
              <a:chExt cx="4275373" cy="328802"/>
            </a:xfrm>
          </p:grpSpPr>
          <p:sp>
            <p:nvSpPr>
              <p:cNvPr id="28" name="Tekstiruutu 27">
                <a:extLst>
                  <a:ext uri="{FF2B5EF4-FFF2-40B4-BE49-F238E27FC236}">
                    <a16:creationId xmlns:a16="http://schemas.microsoft.com/office/drawing/2014/main" id="{FA9C697E-332E-E996-5781-D1866FF73B2E}"/>
                  </a:ext>
                </a:extLst>
              </p:cNvPr>
              <p:cNvSpPr txBox="1"/>
              <p:nvPr/>
            </p:nvSpPr>
            <p:spPr>
              <a:xfrm>
                <a:off x="471125" y="2189063"/>
                <a:ext cx="1401296" cy="328802"/>
              </a:xfrm>
              <a:prstGeom prst="rect">
                <a:avLst/>
              </a:prstGeom>
              <a:solidFill>
                <a:schemeClr val="accent1">
                  <a:lumMod val="10000"/>
                  <a:lumOff val="90000"/>
                </a:schemeClr>
              </a:solidFill>
              <a:ln w="28575" cmpd="sng">
                <a:noFill/>
              </a:ln>
            </p:spPr>
            <p:txBody>
              <a:bodyPr wrap="square" rtlCol="0" anchor="ctr">
                <a:noAutofit/>
              </a:bodyPr>
              <a:lstStyle>
                <a:defPPr>
                  <a:defRPr lang="fi-FI"/>
                </a:defPPr>
                <a:lvl1pPr algn="ctr">
                  <a:defRPr sz="1400" b="1">
                    <a:solidFill>
                      <a:schemeClr val="bg1"/>
                    </a:solidFill>
                  </a:defRPr>
                </a:lvl1pPr>
              </a:lstStyle>
              <a:p>
                <a:pPr marL="0" marR="0" lvl="0" indent="0" algn="ctr" defTabSz="914377" rtl="0" eaLnBrk="1" fontAlgn="auto" latinLnBrk="0" hangingPunct="1">
                  <a:lnSpc>
                    <a:spcPct val="100000"/>
                  </a:lnSpc>
                  <a:spcBef>
                    <a:spcPts val="0"/>
                  </a:spcBef>
                  <a:spcAft>
                    <a:spcPts val="0"/>
                  </a:spcAft>
                  <a:buClrTx/>
                  <a:buSzTx/>
                  <a:buFontTx/>
                  <a:buNone/>
                  <a:tabLst/>
                  <a:defRPr/>
                </a:pPr>
                <a:r>
                  <a:rPr kumimoji="0" lang="fi-FI" sz="1200" b="0" i="0" u="none" strike="noStrike" kern="1200" cap="none" spc="0" normalizeH="0" baseline="0" noProof="0" dirty="0">
                    <a:ln>
                      <a:noFill/>
                    </a:ln>
                    <a:solidFill>
                      <a:srgbClr val="272827"/>
                    </a:solidFill>
                    <a:effectLst/>
                    <a:uLnTx/>
                    <a:uFillTx/>
                    <a:latin typeface="Calibri"/>
                    <a:ea typeface="+mn-ea"/>
                    <a:cs typeface="+mn-cs"/>
                  </a:rPr>
                  <a:t>Sanastot.suomi.fi</a:t>
                </a:r>
              </a:p>
            </p:txBody>
          </p:sp>
          <p:sp>
            <p:nvSpPr>
              <p:cNvPr id="29" name="Tekstiruutu 28">
                <a:extLst>
                  <a:ext uri="{FF2B5EF4-FFF2-40B4-BE49-F238E27FC236}">
                    <a16:creationId xmlns:a16="http://schemas.microsoft.com/office/drawing/2014/main" id="{348D494B-FAEF-C33A-1708-86EEA4577E14}"/>
                  </a:ext>
                </a:extLst>
              </p:cNvPr>
              <p:cNvSpPr txBox="1"/>
              <p:nvPr/>
            </p:nvSpPr>
            <p:spPr>
              <a:xfrm>
                <a:off x="1903969" y="2189063"/>
                <a:ext cx="1401296" cy="328802"/>
              </a:xfrm>
              <a:prstGeom prst="rect">
                <a:avLst/>
              </a:prstGeom>
              <a:solidFill>
                <a:schemeClr val="accent1">
                  <a:lumMod val="10000"/>
                  <a:lumOff val="90000"/>
                </a:schemeClr>
              </a:solidFill>
              <a:ln w="28575" cmpd="sng">
                <a:noFill/>
              </a:ln>
            </p:spPr>
            <p:txBody>
              <a:bodyPr wrap="square" rtlCol="0" anchor="ctr">
                <a:noAutofit/>
              </a:bodyPr>
              <a:lstStyle>
                <a:defPPr>
                  <a:defRPr lang="fi-FI"/>
                </a:defPPr>
                <a:lvl1pPr algn="ctr">
                  <a:defRPr sz="1400" b="1">
                    <a:solidFill>
                      <a:schemeClr val="bg1"/>
                    </a:solidFill>
                  </a:defRPr>
                </a:lvl1pPr>
              </a:lstStyle>
              <a:p>
                <a:pPr marL="0" marR="0" lvl="0" indent="0" algn="ctr" defTabSz="914377" rtl="0" eaLnBrk="1" fontAlgn="auto" latinLnBrk="0" hangingPunct="1">
                  <a:lnSpc>
                    <a:spcPct val="100000"/>
                  </a:lnSpc>
                  <a:spcBef>
                    <a:spcPts val="0"/>
                  </a:spcBef>
                  <a:spcAft>
                    <a:spcPts val="0"/>
                  </a:spcAft>
                  <a:buClrTx/>
                  <a:buSzTx/>
                  <a:buFontTx/>
                  <a:buNone/>
                  <a:tabLst/>
                  <a:defRPr/>
                </a:pPr>
                <a:r>
                  <a:rPr kumimoji="0" lang="fi-FI" sz="1200" b="0" i="0" u="none" strike="noStrike" kern="1200" cap="none" spc="0" normalizeH="0" baseline="0" noProof="0" dirty="0">
                    <a:ln>
                      <a:noFill/>
                    </a:ln>
                    <a:solidFill>
                      <a:srgbClr val="272827"/>
                    </a:solidFill>
                    <a:effectLst/>
                    <a:uLnTx/>
                    <a:uFillTx/>
                    <a:latin typeface="Calibri"/>
                    <a:ea typeface="+mn-ea"/>
                    <a:cs typeface="+mn-cs"/>
                  </a:rPr>
                  <a:t>Koodistot.suomi.fi</a:t>
                </a:r>
              </a:p>
            </p:txBody>
          </p:sp>
          <p:sp>
            <p:nvSpPr>
              <p:cNvPr id="30" name="Tekstiruutu 29">
                <a:extLst>
                  <a:ext uri="{FF2B5EF4-FFF2-40B4-BE49-F238E27FC236}">
                    <a16:creationId xmlns:a16="http://schemas.microsoft.com/office/drawing/2014/main" id="{6073F422-ADBA-6029-1224-D4F971D71075}"/>
                  </a:ext>
                </a:extLst>
              </p:cNvPr>
              <p:cNvSpPr txBox="1"/>
              <p:nvPr/>
            </p:nvSpPr>
            <p:spPr>
              <a:xfrm>
                <a:off x="3345202" y="2189063"/>
                <a:ext cx="1401296" cy="328802"/>
              </a:xfrm>
              <a:prstGeom prst="rect">
                <a:avLst/>
              </a:prstGeom>
              <a:solidFill>
                <a:schemeClr val="accent1">
                  <a:lumMod val="10000"/>
                  <a:lumOff val="90000"/>
                </a:schemeClr>
              </a:solidFill>
              <a:ln w="28575" cmpd="sng">
                <a:noFill/>
              </a:ln>
            </p:spPr>
            <p:txBody>
              <a:bodyPr wrap="square" rtlCol="0" anchor="ctr">
                <a:noAutofit/>
              </a:bodyPr>
              <a:lstStyle>
                <a:defPPr>
                  <a:defRPr lang="fi-FI"/>
                </a:defPPr>
                <a:lvl1pPr algn="ctr">
                  <a:defRPr sz="1400" b="1">
                    <a:solidFill>
                      <a:schemeClr val="bg1"/>
                    </a:solidFill>
                  </a:defRPr>
                </a:lvl1pPr>
              </a:lstStyle>
              <a:p>
                <a:pPr marL="0" marR="0" lvl="0" indent="0" algn="ctr" defTabSz="914377" rtl="0" eaLnBrk="1" fontAlgn="auto" latinLnBrk="0" hangingPunct="1">
                  <a:lnSpc>
                    <a:spcPct val="100000"/>
                  </a:lnSpc>
                  <a:spcBef>
                    <a:spcPts val="0"/>
                  </a:spcBef>
                  <a:spcAft>
                    <a:spcPts val="0"/>
                  </a:spcAft>
                  <a:buClrTx/>
                  <a:buSzTx/>
                  <a:buFontTx/>
                  <a:buNone/>
                  <a:tabLst/>
                  <a:defRPr/>
                </a:pPr>
                <a:r>
                  <a:rPr kumimoji="0" lang="fi-FI" sz="1200" b="0" i="0" u="none" strike="noStrike" kern="1200" cap="none" spc="0" normalizeH="0" baseline="0" noProof="0" dirty="0">
                    <a:ln>
                      <a:noFill/>
                    </a:ln>
                    <a:solidFill>
                      <a:srgbClr val="272827"/>
                    </a:solidFill>
                    <a:effectLst/>
                    <a:uLnTx/>
                    <a:uFillTx/>
                    <a:latin typeface="Calibri"/>
                    <a:ea typeface="+mn-ea"/>
                    <a:cs typeface="+mn-cs"/>
                  </a:rPr>
                  <a:t>Tietomallit.suomi.fi</a:t>
                </a:r>
              </a:p>
            </p:txBody>
          </p:sp>
        </p:grpSp>
        <p:grpSp>
          <p:nvGrpSpPr>
            <p:cNvPr id="20" name="Ryhmä 19">
              <a:extLst>
                <a:ext uri="{FF2B5EF4-FFF2-40B4-BE49-F238E27FC236}">
                  <a16:creationId xmlns:a16="http://schemas.microsoft.com/office/drawing/2014/main" id="{C18A29CB-43B7-E2BB-80F4-97C6576A70E6}"/>
                </a:ext>
              </a:extLst>
            </p:cNvPr>
            <p:cNvGrpSpPr/>
            <p:nvPr/>
          </p:nvGrpSpPr>
          <p:grpSpPr>
            <a:xfrm>
              <a:off x="468455" y="2555008"/>
              <a:ext cx="4277538" cy="328802"/>
              <a:chOff x="468455" y="2559838"/>
              <a:chExt cx="4277538" cy="328802"/>
            </a:xfrm>
          </p:grpSpPr>
          <p:sp>
            <p:nvSpPr>
              <p:cNvPr id="25" name="Tekstiruutu 24">
                <a:extLst>
                  <a:ext uri="{FF2B5EF4-FFF2-40B4-BE49-F238E27FC236}">
                    <a16:creationId xmlns:a16="http://schemas.microsoft.com/office/drawing/2014/main" id="{67011984-3612-3113-77F1-FDC2E2348F63}"/>
                  </a:ext>
                </a:extLst>
              </p:cNvPr>
              <p:cNvSpPr txBox="1"/>
              <p:nvPr/>
            </p:nvSpPr>
            <p:spPr>
              <a:xfrm>
                <a:off x="468455" y="2559838"/>
                <a:ext cx="1401296" cy="328802"/>
              </a:xfrm>
              <a:prstGeom prst="rect">
                <a:avLst/>
              </a:prstGeom>
              <a:solidFill>
                <a:schemeClr val="accent1">
                  <a:lumMod val="10000"/>
                  <a:lumOff val="90000"/>
                </a:schemeClr>
              </a:solidFill>
              <a:ln w="28575" cmpd="sng">
                <a:noFill/>
              </a:ln>
            </p:spPr>
            <p:txBody>
              <a:bodyPr wrap="square" rtlCol="0" anchor="ctr">
                <a:noAutofit/>
              </a:bodyPr>
              <a:lstStyle>
                <a:defPPr>
                  <a:defRPr lang="fi-FI"/>
                </a:defPPr>
                <a:lvl1pPr algn="ctr">
                  <a:defRPr sz="1400" b="1">
                    <a:solidFill>
                      <a:schemeClr val="bg1"/>
                    </a:solidFill>
                  </a:defRPr>
                </a:lvl1pPr>
              </a:lstStyle>
              <a:p>
                <a:pPr marL="0" marR="0" lvl="0" indent="0" algn="ctr" defTabSz="914377" rtl="0" eaLnBrk="1" fontAlgn="auto" latinLnBrk="0" hangingPunct="1">
                  <a:lnSpc>
                    <a:spcPct val="100000"/>
                  </a:lnSpc>
                  <a:spcBef>
                    <a:spcPts val="0"/>
                  </a:spcBef>
                  <a:spcAft>
                    <a:spcPts val="0"/>
                  </a:spcAft>
                  <a:buClrTx/>
                  <a:buSzTx/>
                  <a:buFontTx/>
                  <a:buNone/>
                  <a:tabLst/>
                  <a:defRPr/>
                </a:pPr>
                <a:r>
                  <a:rPr kumimoji="0" lang="fi-FI" sz="1200" b="0" i="0" u="none" strike="noStrike" kern="1200" cap="none" spc="0" normalizeH="0" baseline="0" noProof="0" dirty="0">
                    <a:ln>
                      <a:noFill/>
                    </a:ln>
                    <a:solidFill>
                      <a:srgbClr val="272827"/>
                    </a:solidFill>
                    <a:effectLst/>
                    <a:uLnTx/>
                    <a:uFillTx/>
                    <a:latin typeface="Calibri"/>
                    <a:ea typeface="+mn-ea"/>
                    <a:cs typeface="+mn-cs"/>
                  </a:rPr>
                  <a:t>Avoindata.fi</a:t>
                </a:r>
              </a:p>
            </p:txBody>
          </p:sp>
          <p:sp>
            <p:nvSpPr>
              <p:cNvPr id="26" name="Tekstiruutu 25">
                <a:extLst>
                  <a:ext uri="{FF2B5EF4-FFF2-40B4-BE49-F238E27FC236}">
                    <a16:creationId xmlns:a16="http://schemas.microsoft.com/office/drawing/2014/main" id="{A601D84B-DBED-6D70-58A0-E328A8C8E0AA}"/>
                  </a:ext>
                </a:extLst>
              </p:cNvPr>
              <p:cNvSpPr txBox="1"/>
              <p:nvPr/>
            </p:nvSpPr>
            <p:spPr>
              <a:xfrm>
                <a:off x="1906576" y="2559838"/>
                <a:ext cx="1401296" cy="328802"/>
              </a:xfrm>
              <a:prstGeom prst="rect">
                <a:avLst/>
              </a:prstGeom>
              <a:solidFill>
                <a:schemeClr val="accent1">
                  <a:lumMod val="10000"/>
                  <a:lumOff val="90000"/>
                </a:schemeClr>
              </a:solidFill>
              <a:ln w="28575" cmpd="sng">
                <a:noFill/>
              </a:ln>
            </p:spPr>
            <p:txBody>
              <a:bodyPr wrap="square" rtlCol="0" anchor="ctr">
                <a:noAutofit/>
              </a:bodyPr>
              <a:lstStyle>
                <a:defPPr>
                  <a:defRPr lang="fi-FI"/>
                </a:defPPr>
                <a:lvl1pPr algn="ctr">
                  <a:defRPr sz="1400" b="1">
                    <a:solidFill>
                      <a:schemeClr val="bg1"/>
                    </a:solidFill>
                  </a:defRPr>
                </a:lvl1pPr>
              </a:lstStyle>
              <a:p>
                <a:pPr marL="0" marR="0" lvl="0" indent="0" algn="ctr" defTabSz="914377" rtl="0" eaLnBrk="1" fontAlgn="auto" latinLnBrk="0" hangingPunct="1">
                  <a:lnSpc>
                    <a:spcPct val="100000"/>
                  </a:lnSpc>
                  <a:spcBef>
                    <a:spcPts val="0"/>
                  </a:spcBef>
                  <a:spcAft>
                    <a:spcPts val="0"/>
                  </a:spcAft>
                  <a:buClrTx/>
                  <a:buSzTx/>
                  <a:buFontTx/>
                  <a:buNone/>
                  <a:tabLst/>
                  <a:defRPr/>
                </a:pPr>
                <a:r>
                  <a:rPr kumimoji="0" lang="fi-FI" sz="1200" b="0" i="0" u="none" strike="noStrike" kern="1200" cap="none" spc="0" normalizeH="0" baseline="0" noProof="0" dirty="0">
                    <a:ln>
                      <a:noFill/>
                    </a:ln>
                    <a:solidFill>
                      <a:srgbClr val="272827"/>
                    </a:solidFill>
                    <a:effectLst/>
                    <a:uLnTx/>
                    <a:uFillTx/>
                    <a:latin typeface="Calibri"/>
                    <a:ea typeface="+mn-ea"/>
                    <a:cs typeface="+mn-cs"/>
                  </a:rPr>
                  <a:t>Suojattudata</a:t>
                </a:r>
              </a:p>
            </p:txBody>
          </p:sp>
          <p:sp>
            <p:nvSpPr>
              <p:cNvPr id="27" name="Tekstiruutu 26">
                <a:extLst>
                  <a:ext uri="{FF2B5EF4-FFF2-40B4-BE49-F238E27FC236}">
                    <a16:creationId xmlns:a16="http://schemas.microsoft.com/office/drawing/2014/main" id="{70F2A574-6E15-2A2F-1181-CF23F7BBBD49}"/>
                  </a:ext>
                </a:extLst>
              </p:cNvPr>
              <p:cNvSpPr txBox="1"/>
              <p:nvPr/>
            </p:nvSpPr>
            <p:spPr>
              <a:xfrm>
                <a:off x="3344697" y="2559838"/>
                <a:ext cx="1401296" cy="328802"/>
              </a:xfrm>
              <a:prstGeom prst="rect">
                <a:avLst/>
              </a:prstGeom>
              <a:solidFill>
                <a:schemeClr val="accent1">
                  <a:lumMod val="10000"/>
                  <a:lumOff val="90000"/>
                </a:schemeClr>
              </a:solidFill>
              <a:ln w="28575" cmpd="sng">
                <a:noFill/>
              </a:ln>
            </p:spPr>
            <p:txBody>
              <a:bodyPr wrap="square" rtlCol="0" anchor="ctr">
                <a:noAutofit/>
              </a:bodyPr>
              <a:lstStyle>
                <a:defPPr>
                  <a:defRPr lang="fi-FI"/>
                </a:defPPr>
                <a:lvl1pPr algn="ctr">
                  <a:defRPr sz="1400" b="1">
                    <a:solidFill>
                      <a:schemeClr val="bg1"/>
                    </a:solidFill>
                  </a:defRPr>
                </a:lvl1pPr>
              </a:lstStyle>
              <a:p>
                <a:pPr marL="0" marR="0" lvl="0" indent="0" algn="ctr" defTabSz="914377" rtl="0" eaLnBrk="1" fontAlgn="auto" latinLnBrk="0" hangingPunct="1">
                  <a:lnSpc>
                    <a:spcPct val="100000"/>
                  </a:lnSpc>
                  <a:spcBef>
                    <a:spcPts val="0"/>
                  </a:spcBef>
                  <a:spcAft>
                    <a:spcPts val="0"/>
                  </a:spcAft>
                  <a:buClrTx/>
                  <a:buSzTx/>
                  <a:buFontTx/>
                  <a:buNone/>
                  <a:tabLst/>
                  <a:defRPr/>
                </a:pPr>
                <a:r>
                  <a:rPr kumimoji="0" lang="fi-FI" sz="1200" b="0" i="0" u="none" strike="noStrike" kern="1200" cap="none" spc="0" normalizeH="0" baseline="0" noProof="0" dirty="0">
                    <a:ln>
                      <a:noFill/>
                    </a:ln>
                    <a:solidFill>
                      <a:srgbClr val="272827"/>
                    </a:solidFill>
                    <a:effectLst/>
                    <a:uLnTx/>
                    <a:uFillTx/>
                    <a:latin typeface="Calibri"/>
                    <a:ea typeface="+mn-ea"/>
                    <a:cs typeface="+mn-cs"/>
                  </a:rPr>
                  <a:t>Liityntäkatalogi</a:t>
                </a:r>
              </a:p>
            </p:txBody>
          </p:sp>
        </p:grpSp>
        <p:grpSp>
          <p:nvGrpSpPr>
            <p:cNvPr id="21" name="Ryhmä 20">
              <a:extLst>
                <a:ext uri="{FF2B5EF4-FFF2-40B4-BE49-F238E27FC236}">
                  <a16:creationId xmlns:a16="http://schemas.microsoft.com/office/drawing/2014/main" id="{9524A070-2584-1FAE-F463-C028509B6FD2}"/>
                </a:ext>
              </a:extLst>
            </p:cNvPr>
            <p:cNvGrpSpPr/>
            <p:nvPr/>
          </p:nvGrpSpPr>
          <p:grpSpPr>
            <a:xfrm>
              <a:off x="468455" y="2920953"/>
              <a:ext cx="4282820" cy="328802"/>
              <a:chOff x="471125" y="2920953"/>
              <a:chExt cx="4282820" cy="328802"/>
            </a:xfrm>
          </p:grpSpPr>
          <p:sp>
            <p:nvSpPr>
              <p:cNvPr id="22" name="Tekstiruutu 21">
                <a:extLst>
                  <a:ext uri="{FF2B5EF4-FFF2-40B4-BE49-F238E27FC236}">
                    <a16:creationId xmlns:a16="http://schemas.microsoft.com/office/drawing/2014/main" id="{4CD550CC-BB18-03D6-BB63-E85ECE4AD81B}"/>
                  </a:ext>
                </a:extLst>
              </p:cNvPr>
              <p:cNvSpPr txBox="1"/>
              <p:nvPr/>
            </p:nvSpPr>
            <p:spPr>
              <a:xfrm>
                <a:off x="471125" y="2920953"/>
                <a:ext cx="1401296" cy="328802"/>
              </a:xfrm>
              <a:prstGeom prst="rect">
                <a:avLst/>
              </a:prstGeom>
              <a:solidFill>
                <a:schemeClr val="accent1">
                  <a:lumMod val="10000"/>
                  <a:lumOff val="90000"/>
                </a:schemeClr>
              </a:solidFill>
              <a:ln w="28575" cmpd="sng">
                <a:noFill/>
              </a:ln>
            </p:spPr>
            <p:txBody>
              <a:bodyPr wrap="square" rtlCol="0" anchor="ctr">
                <a:noAutofit/>
              </a:bodyPr>
              <a:lstStyle>
                <a:defPPr>
                  <a:defRPr lang="fi-FI"/>
                </a:defPPr>
                <a:lvl1pPr algn="ctr">
                  <a:defRPr sz="1400" b="1">
                    <a:solidFill>
                      <a:schemeClr val="bg1"/>
                    </a:solidFill>
                  </a:defRPr>
                </a:lvl1pPr>
              </a:lstStyle>
              <a:p>
                <a:pPr marL="0" marR="0" lvl="0" indent="0" algn="ctr" defTabSz="914377" rtl="0" eaLnBrk="1" fontAlgn="auto" latinLnBrk="0" hangingPunct="1">
                  <a:lnSpc>
                    <a:spcPct val="100000"/>
                  </a:lnSpc>
                  <a:spcBef>
                    <a:spcPts val="0"/>
                  </a:spcBef>
                  <a:spcAft>
                    <a:spcPts val="0"/>
                  </a:spcAft>
                  <a:buClrTx/>
                  <a:buSzTx/>
                  <a:buFontTx/>
                  <a:buNone/>
                  <a:tabLst/>
                  <a:defRPr/>
                </a:pPr>
                <a:r>
                  <a:rPr kumimoji="0" lang="fi-FI" sz="1200" b="0" i="0" u="none" strike="noStrike" kern="1200" cap="none" spc="0" normalizeH="0" baseline="0" noProof="0" dirty="0">
                    <a:ln>
                      <a:noFill/>
                    </a:ln>
                    <a:solidFill>
                      <a:srgbClr val="272827"/>
                    </a:solidFill>
                    <a:effectLst/>
                    <a:uLnTx/>
                    <a:uFillTx/>
                    <a:latin typeface="Calibri"/>
                    <a:ea typeface="+mn-ea"/>
                    <a:cs typeface="+mn-cs"/>
                  </a:rPr>
                  <a:t>Design System</a:t>
                </a:r>
              </a:p>
            </p:txBody>
          </p:sp>
          <p:sp>
            <p:nvSpPr>
              <p:cNvPr id="23" name="Tekstiruutu 22">
                <a:extLst>
                  <a:ext uri="{FF2B5EF4-FFF2-40B4-BE49-F238E27FC236}">
                    <a16:creationId xmlns:a16="http://schemas.microsoft.com/office/drawing/2014/main" id="{B3659BF7-E772-B344-FEA7-F32E5272CFFC}"/>
                  </a:ext>
                </a:extLst>
              </p:cNvPr>
              <p:cNvSpPr txBox="1"/>
              <p:nvPr/>
            </p:nvSpPr>
            <p:spPr>
              <a:xfrm>
                <a:off x="1916081" y="2920953"/>
                <a:ext cx="1401296" cy="328802"/>
              </a:xfrm>
              <a:prstGeom prst="rect">
                <a:avLst/>
              </a:prstGeom>
              <a:solidFill>
                <a:schemeClr val="accent1">
                  <a:lumMod val="10000"/>
                  <a:lumOff val="90000"/>
                </a:schemeClr>
              </a:solidFill>
              <a:ln w="28575" cmpd="sng">
                <a:noFill/>
              </a:ln>
            </p:spPr>
            <p:txBody>
              <a:bodyPr wrap="square" rtlCol="0" anchor="ctr">
                <a:noAutofit/>
              </a:bodyPr>
              <a:lstStyle>
                <a:defPPr>
                  <a:defRPr lang="fi-FI"/>
                </a:defPPr>
                <a:lvl1pPr algn="ctr">
                  <a:defRPr sz="1400" b="1">
                    <a:solidFill>
                      <a:schemeClr val="bg1"/>
                    </a:solidFill>
                  </a:defRPr>
                </a:lvl1pPr>
              </a:lstStyle>
              <a:p>
                <a:pPr marL="0" marR="0" lvl="0" indent="0" algn="ctr" defTabSz="914377" rtl="0" eaLnBrk="1" fontAlgn="auto" latinLnBrk="0" hangingPunct="1">
                  <a:lnSpc>
                    <a:spcPct val="100000"/>
                  </a:lnSpc>
                  <a:spcBef>
                    <a:spcPts val="0"/>
                  </a:spcBef>
                  <a:spcAft>
                    <a:spcPts val="0"/>
                  </a:spcAft>
                  <a:buClrTx/>
                  <a:buSzTx/>
                  <a:buFontTx/>
                  <a:buNone/>
                  <a:tabLst/>
                  <a:defRPr/>
                </a:pPr>
                <a:r>
                  <a:rPr kumimoji="0" lang="fi-FI" sz="1200" b="0" i="0" u="none" strike="noStrike" kern="1200" cap="none" spc="0" normalizeH="0" baseline="0" noProof="0" dirty="0">
                    <a:ln>
                      <a:noFill/>
                    </a:ln>
                    <a:solidFill>
                      <a:srgbClr val="272827"/>
                    </a:solidFill>
                    <a:effectLst/>
                    <a:uLnTx/>
                    <a:uFillTx/>
                    <a:latin typeface="Calibri"/>
                    <a:ea typeface="+mn-ea"/>
                    <a:cs typeface="+mn-cs"/>
                  </a:rPr>
                  <a:t>Palveluhallinta</a:t>
                </a:r>
              </a:p>
            </p:txBody>
          </p:sp>
          <p:sp>
            <p:nvSpPr>
              <p:cNvPr id="24" name="Tekstiruutu 23">
                <a:extLst>
                  <a:ext uri="{FF2B5EF4-FFF2-40B4-BE49-F238E27FC236}">
                    <a16:creationId xmlns:a16="http://schemas.microsoft.com/office/drawing/2014/main" id="{57D4D0AA-6EC8-0349-877F-5A3DE4BDAE54}"/>
                  </a:ext>
                </a:extLst>
              </p:cNvPr>
              <p:cNvSpPr txBox="1"/>
              <p:nvPr/>
            </p:nvSpPr>
            <p:spPr>
              <a:xfrm>
                <a:off x="3352649" y="2920953"/>
                <a:ext cx="1401296" cy="328802"/>
              </a:xfrm>
              <a:prstGeom prst="rect">
                <a:avLst/>
              </a:prstGeom>
              <a:solidFill>
                <a:schemeClr val="accent1">
                  <a:lumMod val="10000"/>
                  <a:lumOff val="90000"/>
                </a:schemeClr>
              </a:solidFill>
              <a:ln w="28575" cmpd="sng">
                <a:noFill/>
              </a:ln>
            </p:spPr>
            <p:txBody>
              <a:bodyPr wrap="square" rtlCol="0" anchor="ctr">
                <a:noAutofit/>
              </a:bodyPr>
              <a:lstStyle>
                <a:defPPr>
                  <a:defRPr lang="fi-FI"/>
                </a:defPPr>
                <a:lvl1pPr algn="ctr">
                  <a:defRPr sz="1400" b="1">
                    <a:solidFill>
                      <a:schemeClr val="bg1"/>
                    </a:solidFill>
                  </a:defRPr>
                </a:lvl1pPr>
              </a:lstStyle>
              <a:p>
                <a:pPr marL="0" marR="0" lvl="0" indent="0" algn="ctr" defTabSz="914377" rtl="0" eaLnBrk="1" fontAlgn="auto" latinLnBrk="0" hangingPunct="1">
                  <a:lnSpc>
                    <a:spcPct val="100000"/>
                  </a:lnSpc>
                  <a:spcBef>
                    <a:spcPts val="0"/>
                  </a:spcBef>
                  <a:spcAft>
                    <a:spcPts val="0"/>
                  </a:spcAft>
                  <a:buClrTx/>
                  <a:buSzTx/>
                  <a:buFontTx/>
                  <a:buNone/>
                  <a:tabLst/>
                  <a:defRPr/>
                </a:pPr>
                <a:r>
                  <a:rPr kumimoji="0" lang="fi-FI" sz="1200" b="0" i="0" u="none" strike="noStrike" kern="1200" cap="none" spc="0" normalizeH="0" baseline="0" noProof="0" dirty="0">
                    <a:ln>
                      <a:noFill/>
                    </a:ln>
                    <a:solidFill>
                      <a:srgbClr val="272827"/>
                    </a:solidFill>
                    <a:effectLst/>
                    <a:uLnTx/>
                    <a:uFillTx/>
                    <a:latin typeface="Calibri"/>
                    <a:ea typeface="+mn-ea"/>
                    <a:cs typeface="+mn-cs"/>
                  </a:rPr>
                  <a:t>Raportointi</a:t>
                </a:r>
              </a:p>
            </p:txBody>
          </p:sp>
        </p:grpSp>
      </p:grpSp>
      <p:sp>
        <p:nvSpPr>
          <p:cNvPr id="32" name="Tekstiruutu 67">
            <a:extLst>
              <a:ext uri="{FF2B5EF4-FFF2-40B4-BE49-F238E27FC236}">
                <a16:creationId xmlns:a16="http://schemas.microsoft.com/office/drawing/2014/main" id="{BDF7152D-6EEA-0D0B-342B-34F3AB5C247A}"/>
              </a:ext>
            </a:extLst>
          </p:cNvPr>
          <p:cNvSpPr txBox="1"/>
          <p:nvPr/>
        </p:nvSpPr>
        <p:spPr>
          <a:xfrm>
            <a:off x="658532" y="4958467"/>
            <a:ext cx="11069277" cy="461759"/>
          </a:xfrm>
          <a:prstGeom prst="rect">
            <a:avLst/>
          </a:prstGeom>
          <a:solidFill>
            <a:schemeClr val="accent1">
              <a:lumMod val="75000"/>
              <a:lumOff val="25000"/>
            </a:schemeClr>
          </a:solidFill>
          <a:ln w="28575">
            <a:solidFill>
              <a:schemeClr val="accent1">
                <a:lumMod val="50000"/>
                <a:lumOff val="50000"/>
              </a:schemeClr>
            </a:solidFill>
          </a:ln>
        </p:spPr>
        <p:txBody>
          <a:bodyPr wrap="square" rtlCol="0" anchor="ctr">
            <a:noAutofit/>
          </a:bodyPr>
          <a:lstStyle>
            <a:defPPr>
              <a:defRPr lang="fi-FI"/>
            </a:defPPr>
            <a:lvl1pPr>
              <a:defRPr sz="1400" b="1">
                <a:solidFill>
                  <a:schemeClr val="bg1"/>
                </a:solidFill>
              </a:defRPr>
            </a:lvl1pPr>
          </a:lstStyle>
          <a:p>
            <a:pPr marL="0" marR="0" lvl="0" indent="0" algn="ctr" defTabSz="914377" rtl="0" eaLnBrk="1" fontAlgn="auto" latinLnBrk="0" hangingPunct="1">
              <a:lnSpc>
                <a:spcPct val="100000"/>
              </a:lnSpc>
              <a:spcBef>
                <a:spcPts val="0"/>
              </a:spcBef>
              <a:spcAft>
                <a:spcPts val="0"/>
              </a:spcAft>
              <a:buClrTx/>
              <a:buSzTx/>
              <a:buFontTx/>
              <a:buNone/>
              <a:tabLst/>
              <a:defRPr/>
            </a:pPr>
            <a:r>
              <a:rPr kumimoji="0" lang="fi-FI" sz="1400" b="0" i="0" u="none" strike="noStrike" kern="1200" cap="none" spc="0" normalizeH="0" baseline="0" noProof="0" dirty="0">
                <a:ln>
                  <a:noFill/>
                </a:ln>
                <a:solidFill>
                  <a:srgbClr val="FFFFFF"/>
                </a:solidFill>
                <a:effectLst/>
                <a:uLnTx/>
                <a:uFillTx/>
                <a:latin typeface="Calibri"/>
                <a:ea typeface="+mn-ea"/>
                <a:cs typeface="+mn-cs"/>
              </a:rPr>
              <a:t>Palveluväylä</a:t>
            </a:r>
          </a:p>
        </p:txBody>
      </p:sp>
      <p:sp>
        <p:nvSpPr>
          <p:cNvPr id="42" name="Tekstiruutu 41">
            <a:extLst>
              <a:ext uri="{FF2B5EF4-FFF2-40B4-BE49-F238E27FC236}">
                <a16:creationId xmlns:a16="http://schemas.microsoft.com/office/drawing/2014/main" id="{12320942-9541-8332-04FF-78EAF1CF533B}"/>
              </a:ext>
            </a:extLst>
          </p:cNvPr>
          <p:cNvSpPr txBox="1"/>
          <p:nvPr/>
        </p:nvSpPr>
        <p:spPr>
          <a:xfrm>
            <a:off x="2756983" y="3390412"/>
            <a:ext cx="1990029" cy="396000"/>
          </a:xfrm>
          <a:prstGeom prst="rect">
            <a:avLst/>
          </a:prstGeom>
          <a:solidFill>
            <a:schemeClr val="accent1">
              <a:lumMod val="75000"/>
              <a:lumOff val="25000"/>
            </a:schemeClr>
          </a:solidFill>
          <a:ln w="28575" cmpd="sng">
            <a:solidFill>
              <a:schemeClr val="accent1">
                <a:lumMod val="50000"/>
                <a:lumOff val="50000"/>
              </a:schemeClr>
            </a:solidFill>
          </a:ln>
        </p:spPr>
        <p:txBody>
          <a:bodyPr wrap="square" rtlCol="0" anchor="ctr">
            <a:noAutofit/>
          </a:bodyPr>
          <a:lstStyle>
            <a:defPPr>
              <a:defRPr lang="fi-FI"/>
            </a:defPPr>
            <a:lvl1pPr algn="ctr">
              <a:defRPr sz="1050" b="1">
                <a:solidFill>
                  <a:schemeClr val="bg1"/>
                </a:solidFill>
              </a:defRPr>
            </a:lvl1pPr>
          </a:lstStyle>
          <a:p>
            <a:pPr marL="0" marR="0" lvl="0" indent="0" algn="ctr" defTabSz="914377" rtl="0" eaLnBrk="1" fontAlgn="auto" latinLnBrk="0" hangingPunct="1">
              <a:lnSpc>
                <a:spcPct val="100000"/>
              </a:lnSpc>
              <a:spcBef>
                <a:spcPts val="0"/>
              </a:spcBef>
              <a:spcAft>
                <a:spcPts val="0"/>
              </a:spcAft>
              <a:buClrTx/>
              <a:buSzTx/>
              <a:buFontTx/>
              <a:buNone/>
              <a:tabLst/>
              <a:defRPr/>
            </a:pPr>
            <a:r>
              <a:rPr kumimoji="0" lang="fi-FI" sz="1400" b="0" i="0" u="none" strike="noStrike" kern="1200" cap="none" spc="0" normalizeH="0" baseline="0" noProof="0" dirty="0">
                <a:ln>
                  <a:noFill/>
                </a:ln>
                <a:solidFill>
                  <a:srgbClr val="FFFFFF"/>
                </a:solidFill>
                <a:effectLst/>
                <a:uLnTx/>
                <a:uFillTx/>
                <a:latin typeface="Calibri"/>
                <a:ea typeface="+mn-ea"/>
                <a:cs typeface="+mn-cs"/>
              </a:rPr>
              <a:t>Palvelutietovaranto</a:t>
            </a:r>
          </a:p>
        </p:txBody>
      </p:sp>
      <p:sp>
        <p:nvSpPr>
          <p:cNvPr id="44" name="Tekstiruutu 43">
            <a:extLst>
              <a:ext uri="{FF2B5EF4-FFF2-40B4-BE49-F238E27FC236}">
                <a16:creationId xmlns:a16="http://schemas.microsoft.com/office/drawing/2014/main" id="{46AC7AEF-F199-AC8D-4557-1089F1CD331C}"/>
              </a:ext>
            </a:extLst>
          </p:cNvPr>
          <p:cNvSpPr txBox="1"/>
          <p:nvPr/>
        </p:nvSpPr>
        <p:spPr>
          <a:xfrm>
            <a:off x="4874617" y="2270434"/>
            <a:ext cx="1990029" cy="396000"/>
          </a:xfrm>
          <a:prstGeom prst="rect">
            <a:avLst/>
          </a:prstGeom>
          <a:solidFill>
            <a:schemeClr val="accent1">
              <a:lumMod val="75000"/>
              <a:lumOff val="25000"/>
            </a:schemeClr>
          </a:solidFill>
          <a:ln w="28575" cmpd="sng">
            <a:solidFill>
              <a:schemeClr val="accent1">
                <a:lumMod val="50000"/>
                <a:lumOff val="50000"/>
              </a:schemeClr>
            </a:solidFill>
          </a:ln>
        </p:spPr>
        <p:txBody>
          <a:bodyPr wrap="square" rtlCol="0" anchor="ctr">
            <a:noAutofit/>
          </a:bodyPr>
          <a:lstStyle>
            <a:defPPr>
              <a:defRPr lang="fi-FI"/>
            </a:defPPr>
            <a:lvl1pPr algn="ctr">
              <a:defRPr sz="1050" b="1">
                <a:solidFill>
                  <a:schemeClr val="bg1"/>
                </a:solidFill>
              </a:defRPr>
            </a:lvl1pPr>
          </a:lstStyle>
          <a:p>
            <a:pPr marL="0" marR="0" lvl="0" indent="0" algn="ctr" defTabSz="914377" rtl="0" eaLnBrk="1" fontAlgn="auto" latinLnBrk="0" hangingPunct="1">
              <a:lnSpc>
                <a:spcPct val="100000"/>
              </a:lnSpc>
              <a:spcBef>
                <a:spcPts val="0"/>
              </a:spcBef>
              <a:spcAft>
                <a:spcPts val="0"/>
              </a:spcAft>
              <a:buClrTx/>
              <a:buSzTx/>
              <a:buFontTx/>
              <a:buNone/>
              <a:tabLst/>
              <a:defRPr/>
            </a:pPr>
            <a:r>
              <a:rPr kumimoji="0" lang="fi-FI" sz="1400" b="0" i="0" u="none" strike="noStrike" kern="1200" cap="none" spc="0" normalizeH="0" baseline="0" noProof="0" dirty="0">
                <a:ln>
                  <a:noFill/>
                </a:ln>
                <a:solidFill>
                  <a:srgbClr val="FFFFFF"/>
                </a:solidFill>
                <a:effectLst/>
                <a:uLnTx/>
                <a:uFillTx/>
                <a:latin typeface="Calibri"/>
                <a:ea typeface="+mn-ea"/>
                <a:cs typeface="+mn-cs"/>
              </a:rPr>
              <a:t>Suomi.fi</a:t>
            </a:r>
          </a:p>
        </p:txBody>
      </p:sp>
      <p:sp>
        <p:nvSpPr>
          <p:cNvPr id="45" name="Tekstiruutu 44">
            <a:extLst>
              <a:ext uri="{FF2B5EF4-FFF2-40B4-BE49-F238E27FC236}">
                <a16:creationId xmlns:a16="http://schemas.microsoft.com/office/drawing/2014/main" id="{47E373F9-BC6A-2078-D5E0-D9A32DE2ACE6}"/>
              </a:ext>
            </a:extLst>
          </p:cNvPr>
          <p:cNvSpPr txBox="1"/>
          <p:nvPr/>
        </p:nvSpPr>
        <p:spPr>
          <a:xfrm>
            <a:off x="658532" y="2275965"/>
            <a:ext cx="1990029" cy="396000"/>
          </a:xfrm>
          <a:prstGeom prst="rect">
            <a:avLst/>
          </a:prstGeom>
          <a:solidFill>
            <a:schemeClr val="accent1">
              <a:lumMod val="75000"/>
              <a:lumOff val="25000"/>
            </a:schemeClr>
          </a:solidFill>
          <a:ln w="28575" cmpd="sng">
            <a:solidFill>
              <a:schemeClr val="accent1">
                <a:lumMod val="50000"/>
                <a:lumOff val="50000"/>
              </a:schemeClr>
            </a:solidFill>
          </a:ln>
        </p:spPr>
        <p:txBody>
          <a:bodyPr wrap="square" rtlCol="0" anchor="ctr">
            <a:noAutofit/>
          </a:bodyPr>
          <a:lstStyle>
            <a:defPPr>
              <a:defRPr lang="fi-FI"/>
            </a:defPPr>
            <a:lvl1pPr algn="ctr">
              <a:defRPr sz="1050" b="1">
                <a:solidFill>
                  <a:schemeClr val="bg1"/>
                </a:solidFill>
              </a:defRPr>
            </a:lvl1pPr>
          </a:lstStyle>
          <a:p>
            <a:pPr marL="0" marR="0" lvl="0" indent="0" algn="ctr" defTabSz="914377" rtl="0" eaLnBrk="1" fontAlgn="auto" latinLnBrk="0" hangingPunct="1">
              <a:lnSpc>
                <a:spcPct val="100000"/>
              </a:lnSpc>
              <a:spcBef>
                <a:spcPts val="0"/>
              </a:spcBef>
              <a:spcAft>
                <a:spcPts val="0"/>
              </a:spcAft>
              <a:buClrTx/>
              <a:buSzTx/>
              <a:buFontTx/>
              <a:buNone/>
              <a:tabLst/>
              <a:defRPr/>
            </a:pPr>
            <a:r>
              <a:rPr kumimoji="0" lang="fi-FI" sz="1400" b="0" i="0" u="none" strike="noStrike" kern="1200" cap="none" spc="0" normalizeH="0" baseline="0" noProof="0" dirty="0">
                <a:ln>
                  <a:noFill/>
                </a:ln>
                <a:solidFill>
                  <a:srgbClr val="FFFFFF"/>
                </a:solidFill>
                <a:effectLst/>
                <a:uLnTx/>
                <a:uFillTx/>
                <a:latin typeface="Calibri"/>
                <a:ea typeface="+mn-ea"/>
                <a:cs typeface="+mn-cs"/>
              </a:rPr>
              <a:t>Tunnistus</a:t>
            </a:r>
          </a:p>
        </p:txBody>
      </p:sp>
      <p:sp>
        <p:nvSpPr>
          <p:cNvPr id="46" name="Tekstiruutu 45">
            <a:extLst>
              <a:ext uri="{FF2B5EF4-FFF2-40B4-BE49-F238E27FC236}">
                <a16:creationId xmlns:a16="http://schemas.microsoft.com/office/drawing/2014/main" id="{319000FB-6864-CA93-9D2E-75DAE67BB0D1}"/>
              </a:ext>
            </a:extLst>
          </p:cNvPr>
          <p:cNvSpPr txBox="1"/>
          <p:nvPr/>
        </p:nvSpPr>
        <p:spPr>
          <a:xfrm>
            <a:off x="662748" y="3397500"/>
            <a:ext cx="1990029" cy="396000"/>
          </a:xfrm>
          <a:prstGeom prst="rect">
            <a:avLst/>
          </a:prstGeom>
          <a:solidFill>
            <a:schemeClr val="accent1">
              <a:lumMod val="75000"/>
              <a:lumOff val="25000"/>
            </a:schemeClr>
          </a:solidFill>
          <a:ln w="28575" cmpd="sng">
            <a:solidFill>
              <a:schemeClr val="accent1">
                <a:lumMod val="50000"/>
                <a:lumOff val="50000"/>
              </a:schemeClr>
            </a:solidFill>
          </a:ln>
        </p:spPr>
        <p:txBody>
          <a:bodyPr wrap="square" rtlCol="0" anchor="ctr">
            <a:noAutofit/>
          </a:bodyPr>
          <a:lstStyle>
            <a:defPPr>
              <a:defRPr lang="fi-FI"/>
            </a:defPPr>
            <a:lvl1pPr algn="ctr">
              <a:defRPr sz="1050" b="1">
                <a:solidFill>
                  <a:schemeClr val="bg1"/>
                </a:solidFill>
              </a:defRPr>
            </a:lvl1pPr>
          </a:lstStyle>
          <a:p>
            <a:pPr marL="0" marR="0" lvl="0" indent="0" algn="ctr" defTabSz="914377" rtl="0" eaLnBrk="1" fontAlgn="auto" latinLnBrk="0" hangingPunct="1">
              <a:lnSpc>
                <a:spcPct val="100000"/>
              </a:lnSpc>
              <a:spcBef>
                <a:spcPts val="0"/>
              </a:spcBef>
              <a:spcAft>
                <a:spcPts val="0"/>
              </a:spcAft>
              <a:buClrTx/>
              <a:buSzTx/>
              <a:buFontTx/>
              <a:buNone/>
              <a:tabLst/>
              <a:defRPr/>
            </a:pPr>
            <a:r>
              <a:rPr kumimoji="0" lang="fi-FI" sz="1400" b="0" i="0" u="none" strike="noStrike" kern="1200" cap="none" spc="0" normalizeH="0" baseline="0" noProof="0" dirty="0">
                <a:ln>
                  <a:noFill/>
                </a:ln>
                <a:solidFill>
                  <a:srgbClr val="FFFFFF"/>
                </a:solidFill>
                <a:effectLst/>
                <a:uLnTx/>
                <a:uFillTx/>
                <a:latin typeface="Calibri"/>
                <a:ea typeface="+mn-ea"/>
                <a:cs typeface="+mn-cs"/>
              </a:rPr>
              <a:t>Valtuudet</a:t>
            </a:r>
          </a:p>
        </p:txBody>
      </p:sp>
      <p:sp>
        <p:nvSpPr>
          <p:cNvPr id="67" name="Tekstiruutu 66">
            <a:extLst>
              <a:ext uri="{FF2B5EF4-FFF2-40B4-BE49-F238E27FC236}">
                <a16:creationId xmlns:a16="http://schemas.microsoft.com/office/drawing/2014/main" id="{D6A77116-FE94-6994-A4A7-A9DE8A5F9698}"/>
              </a:ext>
            </a:extLst>
          </p:cNvPr>
          <p:cNvSpPr txBox="1"/>
          <p:nvPr/>
        </p:nvSpPr>
        <p:spPr>
          <a:xfrm>
            <a:off x="668087" y="2830011"/>
            <a:ext cx="1990029" cy="396000"/>
          </a:xfrm>
          <a:prstGeom prst="rect">
            <a:avLst/>
          </a:prstGeom>
          <a:solidFill>
            <a:schemeClr val="accent1">
              <a:lumMod val="75000"/>
              <a:lumOff val="25000"/>
            </a:schemeClr>
          </a:solidFill>
          <a:ln w="28575" cmpd="sng">
            <a:solidFill>
              <a:schemeClr val="accent1">
                <a:lumMod val="50000"/>
                <a:lumOff val="50000"/>
              </a:schemeClr>
            </a:solidFill>
          </a:ln>
        </p:spPr>
        <p:txBody>
          <a:bodyPr wrap="square" rtlCol="0" anchor="ctr">
            <a:noAutofit/>
          </a:bodyPr>
          <a:lstStyle>
            <a:defPPr>
              <a:defRPr lang="fi-FI"/>
            </a:defPPr>
            <a:lvl1pPr algn="ctr">
              <a:defRPr sz="1050" b="1">
                <a:solidFill>
                  <a:schemeClr val="bg1"/>
                </a:solidFill>
              </a:defRPr>
            </a:lvl1pPr>
          </a:lstStyle>
          <a:p>
            <a:pPr marL="0" marR="0" lvl="0" indent="0" algn="ctr" defTabSz="914377" rtl="0" eaLnBrk="1" fontAlgn="auto" latinLnBrk="0" hangingPunct="1">
              <a:lnSpc>
                <a:spcPct val="100000"/>
              </a:lnSpc>
              <a:spcBef>
                <a:spcPts val="0"/>
              </a:spcBef>
              <a:spcAft>
                <a:spcPts val="0"/>
              </a:spcAft>
              <a:buClrTx/>
              <a:buSzTx/>
              <a:buFontTx/>
              <a:buNone/>
              <a:tabLst/>
              <a:defRPr/>
            </a:pPr>
            <a:r>
              <a:rPr kumimoji="0" lang="fi-FI" sz="1400" b="0" i="0" u="none" strike="noStrike" kern="1200" cap="none" spc="0" normalizeH="0" baseline="0" noProof="0" dirty="0">
                <a:ln>
                  <a:noFill/>
                </a:ln>
                <a:solidFill>
                  <a:srgbClr val="FFFFFF"/>
                </a:solidFill>
                <a:effectLst/>
                <a:uLnTx/>
                <a:uFillTx/>
                <a:latin typeface="Calibri"/>
                <a:ea typeface="+mn-ea"/>
                <a:cs typeface="+mn-cs"/>
              </a:rPr>
              <a:t>Viestit</a:t>
            </a:r>
          </a:p>
        </p:txBody>
      </p:sp>
      <p:sp>
        <p:nvSpPr>
          <p:cNvPr id="68" name="Tekstiruutu 67">
            <a:extLst>
              <a:ext uri="{FF2B5EF4-FFF2-40B4-BE49-F238E27FC236}">
                <a16:creationId xmlns:a16="http://schemas.microsoft.com/office/drawing/2014/main" id="{47D787BF-DA07-B60E-DA38-043F43A5FFED}"/>
              </a:ext>
            </a:extLst>
          </p:cNvPr>
          <p:cNvSpPr txBox="1"/>
          <p:nvPr/>
        </p:nvSpPr>
        <p:spPr>
          <a:xfrm>
            <a:off x="2774542" y="2830011"/>
            <a:ext cx="1990029" cy="396000"/>
          </a:xfrm>
          <a:prstGeom prst="rect">
            <a:avLst/>
          </a:prstGeom>
          <a:solidFill>
            <a:schemeClr val="accent1">
              <a:lumMod val="75000"/>
              <a:lumOff val="25000"/>
            </a:schemeClr>
          </a:solidFill>
          <a:ln w="28575" cmpd="sng">
            <a:solidFill>
              <a:schemeClr val="accent1">
                <a:lumMod val="50000"/>
                <a:lumOff val="50000"/>
              </a:schemeClr>
            </a:solidFill>
          </a:ln>
        </p:spPr>
        <p:txBody>
          <a:bodyPr wrap="square" rtlCol="0" anchor="ctr">
            <a:noAutofit/>
          </a:bodyPr>
          <a:lstStyle>
            <a:defPPr>
              <a:defRPr lang="fi-FI"/>
            </a:defPPr>
            <a:lvl1pPr algn="ctr">
              <a:defRPr sz="1050" b="1">
                <a:solidFill>
                  <a:schemeClr val="bg1"/>
                </a:solidFill>
              </a:defRPr>
            </a:lvl1pPr>
          </a:lstStyle>
          <a:p>
            <a:pPr marL="0" marR="0" lvl="0" indent="0" algn="ctr" defTabSz="914377" rtl="0" eaLnBrk="1" fontAlgn="auto" latinLnBrk="0" hangingPunct="1">
              <a:lnSpc>
                <a:spcPct val="100000"/>
              </a:lnSpc>
              <a:spcBef>
                <a:spcPts val="0"/>
              </a:spcBef>
              <a:spcAft>
                <a:spcPts val="0"/>
              </a:spcAft>
              <a:buClrTx/>
              <a:buSzTx/>
              <a:buFontTx/>
              <a:buNone/>
              <a:tabLst/>
              <a:defRPr/>
            </a:pPr>
            <a:r>
              <a:rPr kumimoji="0" lang="fi-FI" sz="1400" b="0" i="0" u="none" strike="noStrike" kern="1200" cap="none" spc="0" normalizeH="0" baseline="0" noProof="0" dirty="0">
                <a:ln>
                  <a:noFill/>
                </a:ln>
                <a:solidFill>
                  <a:srgbClr val="FFFFFF"/>
                </a:solidFill>
                <a:effectLst/>
                <a:uLnTx/>
                <a:uFillTx/>
                <a:latin typeface="Calibri"/>
                <a:ea typeface="+mn-ea"/>
                <a:cs typeface="+mn-cs"/>
              </a:rPr>
              <a:t>Suomi.fi-mobiili</a:t>
            </a:r>
          </a:p>
        </p:txBody>
      </p:sp>
      <p:sp>
        <p:nvSpPr>
          <p:cNvPr id="69" name="Tekstiruutu 68">
            <a:extLst>
              <a:ext uri="{FF2B5EF4-FFF2-40B4-BE49-F238E27FC236}">
                <a16:creationId xmlns:a16="http://schemas.microsoft.com/office/drawing/2014/main" id="{EA3CA176-DE2D-3141-0502-C6C50AF54634}"/>
              </a:ext>
            </a:extLst>
          </p:cNvPr>
          <p:cNvSpPr txBox="1"/>
          <p:nvPr/>
        </p:nvSpPr>
        <p:spPr>
          <a:xfrm>
            <a:off x="4871718" y="3400091"/>
            <a:ext cx="1990029" cy="396000"/>
          </a:xfrm>
          <a:prstGeom prst="rect">
            <a:avLst/>
          </a:prstGeom>
          <a:solidFill>
            <a:schemeClr val="accent1">
              <a:lumMod val="75000"/>
              <a:lumOff val="25000"/>
            </a:schemeClr>
          </a:solidFill>
          <a:ln w="28575" cmpd="sng">
            <a:solidFill>
              <a:schemeClr val="accent1">
                <a:lumMod val="50000"/>
                <a:lumOff val="50000"/>
              </a:schemeClr>
            </a:solidFill>
          </a:ln>
        </p:spPr>
        <p:txBody>
          <a:bodyPr wrap="square" rtlCol="0" anchor="ctr">
            <a:noAutofit/>
          </a:bodyPr>
          <a:lstStyle>
            <a:defPPr>
              <a:defRPr lang="fi-FI"/>
            </a:defPPr>
            <a:lvl1pPr algn="ctr">
              <a:defRPr sz="1050" b="1">
                <a:solidFill>
                  <a:schemeClr val="bg1"/>
                </a:solidFill>
              </a:defRPr>
            </a:lvl1pPr>
          </a:lstStyle>
          <a:p>
            <a:pPr marL="0" marR="0" lvl="0" indent="0" algn="ctr" defTabSz="914377" rtl="0" eaLnBrk="1" fontAlgn="auto" latinLnBrk="0" hangingPunct="1">
              <a:lnSpc>
                <a:spcPct val="100000"/>
              </a:lnSpc>
              <a:spcBef>
                <a:spcPts val="0"/>
              </a:spcBef>
              <a:spcAft>
                <a:spcPts val="0"/>
              </a:spcAft>
              <a:buClrTx/>
              <a:buSzTx/>
              <a:buFontTx/>
              <a:buNone/>
              <a:tabLst/>
              <a:defRPr/>
            </a:pPr>
            <a:r>
              <a:rPr kumimoji="0" lang="fi-FI" sz="1400" b="0" i="0" u="none" strike="noStrike" kern="1200" cap="none" spc="0" normalizeH="0" baseline="0" noProof="0" dirty="0">
                <a:ln>
                  <a:noFill/>
                </a:ln>
                <a:solidFill>
                  <a:srgbClr val="FFFFFF"/>
                </a:solidFill>
                <a:effectLst/>
                <a:uLnTx/>
                <a:uFillTx/>
                <a:latin typeface="Calibri"/>
                <a:ea typeface="+mn-ea"/>
                <a:cs typeface="+mn-cs"/>
              </a:rPr>
              <a:t>Maksut</a:t>
            </a:r>
          </a:p>
        </p:txBody>
      </p:sp>
      <p:sp>
        <p:nvSpPr>
          <p:cNvPr id="70" name="Tekstiruutu 69">
            <a:extLst>
              <a:ext uri="{FF2B5EF4-FFF2-40B4-BE49-F238E27FC236}">
                <a16:creationId xmlns:a16="http://schemas.microsoft.com/office/drawing/2014/main" id="{B1AACED7-CECA-C39E-FD8D-2B86FB844952}"/>
              </a:ext>
            </a:extLst>
          </p:cNvPr>
          <p:cNvSpPr txBox="1"/>
          <p:nvPr/>
        </p:nvSpPr>
        <p:spPr>
          <a:xfrm>
            <a:off x="4873125" y="2829665"/>
            <a:ext cx="1990029" cy="396000"/>
          </a:xfrm>
          <a:prstGeom prst="rect">
            <a:avLst/>
          </a:prstGeom>
          <a:solidFill>
            <a:schemeClr val="accent1">
              <a:lumMod val="75000"/>
              <a:lumOff val="25000"/>
            </a:schemeClr>
          </a:solidFill>
          <a:ln w="28575" cmpd="sng">
            <a:solidFill>
              <a:schemeClr val="accent1">
                <a:lumMod val="50000"/>
                <a:lumOff val="50000"/>
              </a:schemeClr>
            </a:solidFill>
          </a:ln>
        </p:spPr>
        <p:txBody>
          <a:bodyPr wrap="square" rtlCol="0" anchor="ctr">
            <a:noAutofit/>
          </a:bodyPr>
          <a:lstStyle>
            <a:defPPr>
              <a:defRPr lang="fi-FI"/>
            </a:defPPr>
            <a:lvl1pPr algn="ctr">
              <a:defRPr sz="1050" b="1">
                <a:solidFill>
                  <a:schemeClr val="bg1"/>
                </a:solidFill>
              </a:defRPr>
            </a:lvl1pPr>
          </a:lstStyle>
          <a:p>
            <a:pPr marL="0" marR="0" lvl="0" indent="0" algn="ctr" defTabSz="914377" rtl="0" eaLnBrk="1" fontAlgn="auto" latinLnBrk="0" hangingPunct="1">
              <a:lnSpc>
                <a:spcPct val="100000"/>
              </a:lnSpc>
              <a:spcBef>
                <a:spcPts val="0"/>
              </a:spcBef>
              <a:spcAft>
                <a:spcPts val="0"/>
              </a:spcAft>
              <a:buClrTx/>
              <a:buSzTx/>
              <a:buFontTx/>
              <a:buNone/>
              <a:tabLst/>
              <a:defRPr/>
            </a:pPr>
            <a:r>
              <a:rPr kumimoji="0" lang="fi-FI" sz="1400" b="0" i="0" u="none" strike="noStrike" kern="1200" cap="none" spc="0" normalizeH="0" baseline="0" noProof="0" dirty="0">
                <a:ln>
                  <a:noFill/>
                </a:ln>
                <a:solidFill>
                  <a:srgbClr val="FFFFFF"/>
                </a:solidFill>
                <a:effectLst/>
                <a:uLnTx/>
                <a:uFillTx/>
                <a:latin typeface="Calibri"/>
                <a:ea typeface="+mn-ea"/>
                <a:cs typeface="+mn-cs"/>
              </a:rPr>
              <a:t>Kartat</a:t>
            </a:r>
          </a:p>
        </p:txBody>
      </p:sp>
      <p:sp>
        <p:nvSpPr>
          <p:cNvPr id="73" name="Tekstiruutu 72">
            <a:extLst>
              <a:ext uri="{FF2B5EF4-FFF2-40B4-BE49-F238E27FC236}">
                <a16:creationId xmlns:a16="http://schemas.microsoft.com/office/drawing/2014/main" id="{7CF6DBAB-56AF-3402-F086-A561E99BA344}"/>
              </a:ext>
            </a:extLst>
          </p:cNvPr>
          <p:cNvSpPr txBox="1"/>
          <p:nvPr/>
        </p:nvSpPr>
        <p:spPr>
          <a:xfrm>
            <a:off x="2767859" y="3906915"/>
            <a:ext cx="1990029" cy="396000"/>
          </a:xfrm>
          <a:prstGeom prst="rect">
            <a:avLst/>
          </a:prstGeom>
          <a:solidFill>
            <a:schemeClr val="accent1">
              <a:lumMod val="75000"/>
              <a:lumOff val="25000"/>
            </a:schemeClr>
          </a:solidFill>
          <a:ln w="28575" cmpd="sng">
            <a:solidFill>
              <a:schemeClr val="accent1">
                <a:lumMod val="50000"/>
                <a:lumOff val="50000"/>
              </a:schemeClr>
            </a:solidFill>
          </a:ln>
        </p:spPr>
        <p:txBody>
          <a:bodyPr wrap="square" rtlCol="0" anchor="ctr">
            <a:noAutofit/>
          </a:bodyPr>
          <a:lstStyle>
            <a:defPPr>
              <a:defRPr lang="fi-FI"/>
            </a:defPPr>
            <a:lvl1pPr algn="ctr">
              <a:defRPr sz="1050" b="1">
                <a:solidFill>
                  <a:schemeClr val="bg1"/>
                </a:solidFill>
              </a:defRPr>
            </a:lvl1pPr>
          </a:lstStyle>
          <a:p>
            <a:pPr marL="0" marR="0" lvl="0" indent="0" algn="ctr" defTabSz="914377" rtl="0" eaLnBrk="1" fontAlgn="auto" latinLnBrk="0" hangingPunct="1">
              <a:lnSpc>
                <a:spcPct val="100000"/>
              </a:lnSpc>
              <a:spcBef>
                <a:spcPts val="0"/>
              </a:spcBef>
              <a:spcAft>
                <a:spcPts val="0"/>
              </a:spcAft>
              <a:buClrTx/>
              <a:buSzTx/>
              <a:buFontTx/>
              <a:buNone/>
              <a:tabLst/>
              <a:defRPr/>
            </a:pPr>
            <a:r>
              <a:rPr kumimoji="0" lang="fi-FI" sz="1400" b="0" i="0" u="none" strike="noStrike" kern="1200" cap="none" spc="0" normalizeH="0" baseline="0" noProof="0" dirty="0">
                <a:ln>
                  <a:noFill/>
                </a:ln>
                <a:solidFill>
                  <a:srgbClr val="FFFFFF"/>
                </a:solidFill>
                <a:effectLst/>
                <a:uLnTx/>
                <a:uFillTx/>
                <a:latin typeface="Calibri"/>
                <a:ea typeface="+mn-ea"/>
                <a:cs typeface="+mn-cs"/>
              </a:rPr>
              <a:t>Laatutyökalut</a:t>
            </a:r>
          </a:p>
        </p:txBody>
      </p:sp>
      <p:sp>
        <p:nvSpPr>
          <p:cNvPr id="77" name="Tekstiruutu 76">
            <a:extLst>
              <a:ext uri="{FF2B5EF4-FFF2-40B4-BE49-F238E27FC236}">
                <a16:creationId xmlns:a16="http://schemas.microsoft.com/office/drawing/2014/main" id="{4EC071CD-FD44-2CE7-5EE9-6DD09528870A}"/>
              </a:ext>
            </a:extLst>
          </p:cNvPr>
          <p:cNvSpPr txBox="1"/>
          <p:nvPr/>
        </p:nvSpPr>
        <p:spPr>
          <a:xfrm>
            <a:off x="7940579" y="2253410"/>
            <a:ext cx="3275806" cy="313351"/>
          </a:xfrm>
          <a:prstGeom prst="rect">
            <a:avLst/>
          </a:prstGeom>
          <a:noFill/>
          <a:ln w="28575" cmpd="sng">
            <a:noFill/>
          </a:ln>
        </p:spPr>
        <p:txBody>
          <a:bodyPr wrap="square" rtlCol="0" anchor="ctr">
            <a:noAutofit/>
          </a:bodyPr>
          <a:lstStyle>
            <a:defPPr>
              <a:defRPr lang="fi-FI"/>
            </a:defPPr>
            <a:lvl1pPr algn="ctr">
              <a:defRPr sz="1050" b="1">
                <a:solidFill>
                  <a:schemeClr val="bg1"/>
                </a:solidFill>
              </a:defRPr>
            </a:lvl1pPr>
          </a:lstStyle>
          <a:p>
            <a:pPr marL="0" marR="0" lvl="0" indent="0" algn="ctr" defTabSz="914377" rtl="0" eaLnBrk="1" fontAlgn="auto" latinLnBrk="0" hangingPunct="1">
              <a:lnSpc>
                <a:spcPct val="100000"/>
              </a:lnSpc>
              <a:spcBef>
                <a:spcPts val="0"/>
              </a:spcBef>
              <a:spcAft>
                <a:spcPts val="0"/>
              </a:spcAft>
              <a:buClrTx/>
              <a:buSzTx/>
              <a:buFontTx/>
              <a:buNone/>
              <a:tabLst/>
              <a:defRPr/>
            </a:pPr>
            <a:r>
              <a:rPr kumimoji="0" lang="fi-FI" sz="1400" b="0" i="0" u="none" strike="noStrike" kern="1200" cap="none" spc="0" normalizeH="0" baseline="0" noProof="0" dirty="0">
                <a:ln>
                  <a:noFill/>
                </a:ln>
                <a:solidFill>
                  <a:srgbClr val="FFFFFF"/>
                </a:solidFill>
                <a:effectLst/>
                <a:uLnTx/>
                <a:uFillTx/>
                <a:latin typeface="Calibri"/>
                <a:ea typeface="+mn-ea"/>
                <a:cs typeface="+mn-cs"/>
              </a:rPr>
              <a:t>Tukipalvelut</a:t>
            </a:r>
          </a:p>
        </p:txBody>
      </p:sp>
      <p:sp>
        <p:nvSpPr>
          <p:cNvPr id="84" name="Tekstiruutu 83">
            <a:extLst>
              <a:ext uri="{FF2B5EF4-FFF2-40B4-BE49-F238E27FC236}">
                <a16:creationId xmlns:a16="http://schemas.microsoft.com/office/drawing/2014/main" id="{797C338F-CE24-4804-A599-1758414ABB7F}"/>
              </a:ext>
            </a:extLst>
          </p:cNvPr>
          <p:cNvSpPr txBox="1"/>
          <p:nvPr/>
        </p:nvSpPr>
        <p:spPr>
          <a:xfrm>
            <a:off x="2766574" y="2271877"/>
            <a:ext cx="1990029" cy="396000"/>
          </a:xfrm>
          <a:prstGeom prst="rect">
            <a:avLst/>
          </a:prstGeom>
          <a:solidFill>
            <a:srgbClr val="004289"/>
          </a:solidFill>
          <a:ln w="28575" cmpd="sng">
            <a:solidFill>
              <a:srgbClr val="0060C7"/>
            </a:solidFill>
          </a:ln>
        </p:spPr>
        <p:txBody>
          <a:bodyPr wrap="square" rtlCol="0" anchor="ctr">
            <a:noAutofit/>
          </a:bodyPr>
          <a:lstStyle>
            <a:defPPr>
              <a:defRPr lang="fi-FI"/>
            </a:defPPr>
            <a:lvl1pPr algn="ctr">
              <a:defRPr sz="1050" b="1">
                <a:solidFill>
                  <a:schemeClr val="bg1"/>
                </a:solidFill>
              </a:defRPr>
            </a:lvl1pPr>
          </a:lstStyle>
          <a:p>
            <a:pPr marL="0" marR="0" lvl="0" indent="0" algn="ctr" defTabSz="914377" rtl="0" eaLnBrk="1" fontAlgn="auto" latinLnBrk="0" hangingPunct="1">
              <a:lnSpc>
                <a:spcPct val="100000"/>
              </a:lnSpc>
              <a:spcBef>
                <a:spcPts val="0"/>
              </a:spcBef>
              <a:spcAft>
                <a:spcPts val="0"/>
              </a:spcAft>
              <a:buClrTx/>
              <a:buSzTx/>
              <a:buFontTx/>
              <a:buNone/>
              <a:tabLst/>
              <a:defRPr/>
            </a:pPr>
            <a:r>
              <a:rPr kumimoji="0" lang="fi-FI" sz="1400" b="0" i="0" u="none" strike="noStrike" kern="1200" cap="none" spc="0" normalizeH="0" baseline="0" noProof="0" dirty="0" err="1">
                <a:ln>
                  <a:noFill/>
                </a:ln>
                <a:solidFill>
                  <a:srgbClr val="FFFFFF"/>
                </a:solidFill>
                <a:effectLst/>
                <a:uLnTx/>
                <a:uFillTx/>
                <a:latin typeface="Calibri"/>
                <a:ea typeface="+mn-ea"/>
                <a:cs typeface="+mn-cs"/>
              </a:rPr>
              <a:t>FinnAuthenticator</a:t>
            </a:r>
            <a:endParaRPr kumimoji="0" lang="fi-FI" sz="1400" b="0" i="0" u="none" strike="noStrike" kern="1200" cap="none" spc="0" normalizeH="0" baseline="0" noProof="0" dirty="0">
              <a:ln>
                <a:noFill/>
              </a:ln>
              <a:solidFill>
                <a:srgbClr val="FFFFFF"/>
              </a:solidFill>
              <a:effectLst/>
              <a:uLnTx/>
              <a:uFillTx/>
              <a:latin typeface="Calibri"/>
              <a:ea typeface="+mn-ea"/>
              <a:cs typeface="+mn-cs"/>
            </a:endParaRPr>
          </a:p>
        </p:txBody>
      </p:sp>
      <p:grpSp>
        <p:nvGrpSpPr>
          <p:cNvPr id="85" name="Ryhmä 84">
            <a:extLst>
              <a:ext uri="{FF2B5EF4-FFF2-40B4-BE49-F238E27FC236}">
                <a16:creationId xmlns:a16="http://schemas.microsoft.com/office/drawing/2014/main" id="{9CF4C9E3-F4AC-23B1-A5D8-EA885C851D93}"/>
              </a:ext>
            </a:extLst>
          </p:cNvPr>
          <p:cNvGrpSpPr/>
          <p:nvPr/>
        </p:nvGrpSpPr>
        <p:grpSpPr>
          <a:xfrm>
            <a:off x="8459526" y="927310"/>
            <a:ext cx="1022927" cy="1022927"/>
            <a:chOff x="1036482" y="2042651"/>
            <a:chExt cx="1050713" cy="1050713"/>
          </a:xfrm>
        </p:grpSpPr>
        <p:sp>
          <p:nvSpPr>
            <p:cNvPr id="86" name="Oval 4">
              <a:extLst>
                <a:ext uri="{FF2B5EF4-FFF2-40B4-BE49-F238E27FC236}">
                  <a16:creationId xmlns:a16="http://schemas.microsoft.com/office/drawing/2014/main" id="{C55746B4-44DF-EC56-5193-EB2C45B72173}"/>
                </a:ext>
              </a:extLst>
            </p:cNvPr>
            <p:cNvSpPr/>
            <p:nvPr/>
          </p:nvSpPr>
          <p:spPr>
            <a:xfrm>
              <a:off x="1036482" y="2042651"/>
              <a:ext cx="1050713" cy="1050713"/>
            </a:xfrm>
            <a:prstGeom prst="ellipse">
              <a:avLst/>
            </a:prstGeom>
            <a:solidFill>
              <a:schemeClr val="accent6">
                <a:lumMod val="20000"/>
                <a:lumOff val="8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77" rtl="0" eaLnBrk="1" fontAlgn="auto" latinLnBrk="0" hangingPunct="1">
                <a:lnSpc>
                  <a:spcPct val="100000"/>
                </a:lnSpc>
                <a:spcBef>
                  <a:spcPts val="0"/>
                </a:spcBef>
                <a:spcAft>
                  <a:spcPts val="0"/>
                </a:spcAft>
                <a:buClrTx/>
                <a:buSzTx/>
                <a:buFontTx/>
                <a:buNone/>
                <a:tabLst/>
                <a:defRPr/>
              </a:pPr>
              <a:endParaRPr kumimoji="0" lang="en-US" sz="1351" b="0" i="0" u="none" strike="noStrike" kern="1200" cap="none" spc="0" normalizeH="0" baseline="0" noProof="0" dirty="0">
                <a:ln>
                  <a:noFill/>
                </a:ln>
                <a:solidFill>
                  <a:srgbClr val="FFFFFF"/>
                </a:solidFill>
                <a:effectLst/>
                <a:uLnTx/>
                <a:uFillTx/>
                <a:latin typeface="Calibri"/>
                <a:ea typeface="+mn-ea"/>
                <a:cs typeface="+mn-cs"/>
              </a:endParaRPr>
            </a:p>
          </p:txBody>
        </p:sp>
        <p:pic>
          <p:nvPicPr>
            <p:cNvPr id="87" name="Picture 113" descr="Persons1.png">
              <a:extLst>
                <a:ext uri="{FF2B5EF4-FFF2-40B4-BE49-F238E27FC236}">
                  <a16:creationId xmlns:a16="http://schemas.microsoft.com/office/drawing/2014/main" id="{F1733716-6B14-193C-0C0B-CBBB075D26F5}"/>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98177" y="2296962"/>
              <a:ext cx="759411" cy="518328"/>
            </a:xfrm>
            <a:prstGeom prst="rect">
              <a:avLst/>
            </a:prstGeom>
          </p:spPr>
        </p:pic>
      </p:grpSp>
      <p:sp>
        <p:nvSpPr>
          <p:cNvPr id="88" name="Rectangle 8">
            <a:extLst>
              <a:ext uri="{FF2B5EF4-FFF2-40B4-BE49-F238E27FC236}">
                <a16:creationId xmlns:a16="http://schemas.microsoft.com/office/drawing/2014/main" id="{D395392D-5131-DC90-DF1D-1F47BB5E9E6D}"/>
              </a:ext>
            </a:extLst>
          </p:cNvPr>
          <p:cNvSpPr/>
          <p:nvPr/>
        </p:nvSpPr>
        <p:spPr>
          <a:xfrm>
            <a:off x="9517015" y="952777"/>
            <a:ext cx="2010615" cy="954107"/>
          </a:xfrm>
          <a:prstGeom prst="rect">
            <a:avLst/>
          </a:prstGeom>
        </p:spPr>
        <p:txBody>
          <a:bodyPr wrap="none">
            <a:spAutoFit/>
          </a:bodyPr>
          <a:lstStyle/>
          <a:p>
            <a:pPr marL="0" marR="0" lvl="0" indent="0" algn="r" defTabSz="914377" rtl="0" eaLnBrk="1" fontAlgn="auto" latinLnBrk="0" hangingPunct="1">
              <a:lnSpc>
                <a:spcPct val="100000"/>
              </a:lnSpc>
              <a:spcBef>
                <a:spcPts val="0"/>
              </a:spcBef>
              <a:spcAft>
                <a:spcPts val="0"/>
              </a:spcAft>
              <a:buClrTx/>
              <a:buSzTx/>
              <a:buFontTx/>
              <a:buNone/>
              <a:tabLst/>
              <a:defRPr/>
            </a:pPr>
            <a:r>
              <a:rPr kumimoji="0" lang="fi-FI" sz="1200" b="0" i="0" u="none" strike="noStrike" kern="1200" cap="none" spc="0" normalizeH="0" baseline="0" noProof="0" dirty="0">
                <a:ln>
                  <a:noFill/>
                </a:ln>
                <a:solidFill>
                  <a:srgbClr val="FFFFFF"/>
                </a:solidFill>
                <a:effectLst/>
                <a:uLnTx/>
                <a:uFillTx/>
                <a:latin typeface="Calibri"/>
                <a:ea typeface="+mn-ea"/>
                <a:cs typeface="+mn-cs"/>
              </a:rPr>
              <a:t>Suomalaiset ja</a:t>
            </a:r>
          </a:p>
          <a:p>
            <a:pPr marL="0" marR="0" lvl="0" indent="0" algn="r" defTabSz="914377" rtl="0" eaLnBrk="1" fontAlgn="auto" latinLnBrk="0" hangingPunct="1">
              <a:lnSpc>
                <a:spcPct val="100000"/>
              </a:lnSpc>
              <a:spcBef>
                <a:spcPts val="0"/>
              </a:spcBef>
              <a:spcAft>
                <a:spcPts val="0"/>
              </a:spcAft>
              <a:buClrTx/>
              <a:buSzTx/>
              <a:buFontTx/>
              <a:buNone/>
              <a:tabLst/>
              <a:defRPr/>
            </a:pPr>
            <a:r>
              <a:rPr kumimoji="0" lang="fi-FI" sz="1200" b="0" i="0" u="none" strike="noStrike" kern="1200" cap="none" spc="0" normalizeH="0" baseline="0" noProof="0" dirty="0">
                <a:ln>
                  <a:noFill/>
                </a:ln>
                <a:solidFill>
                  <a:srgbClr val="FFFFFF"/>
                </a:solidFill>
                <a:effectLst/>
                <a:uLnTx/>
                <a:uFillTx/>
                <a:latin typeface="Calibri"/>
                <a:ea typeface="+mn-ea"/>
                <a:cs typeface="+mn-cs"/>
              </a:rPr>
              <a:t>ulkomaalaiset</a:t>
            </a:r>
          </a:p>
          <a:p>
            <a:pPr marL="0" marR="0" lvl="0" indent="0" algn="r" defTabSz="914377" rtl="0" eaLnBrk="1" fontAlgn="auto" latinLnBrk="0" hangingPunct="1">
              <a:lnSpc>
                <a:spcPct val="100000"/>
              </a:lnSpc>
              <a:spcBef>
                <a:spcPts val="0"/>
              </a:spcBef>
              <a:spcAft>
                <a:spcPts val="0"/>
              </a:spcAft>
              <a:buClrTx/>
              <a:buSzTx/>
              <a:buFontTx/>
              <a:buNone/>
              <a:tabLst/>
              <a:defRPr/>
            </a:pPr>
            <a:r>
              <a:rPr kumimoji="0" lang="fi-FI" sz="1600" b="1" i="0" u="none" strike="noStrike" kern="1200" cap="none" spc="0" normalizeH="0" baseline="0" noProof="0" dirty="0">
                <a:ln>
                  <a:noFill/>
                </a:ln>
                <a:solidFill>
                  <a:srgbClr val="FFFFFF"/>
                </a:solidFill>
                <a:effectLst/>
                <a:uLnTx/>
                <a:uFillTx/>
                <a:latin typeface="Calibri"/>
                <a:ea typeface="+mn-ea"/>
                <a:cs typeface="+mn-cs"/>
              </a:rPr>
              <a:t>Kehittäjät, yritykset</a:t>
            </a:r>
          </a:p>
          <a:p>
            <a:pPr marL="0" marR="0" lvl="0" indent="0" algn="r" defTabSz="914377" rtl="0" eaLnBrk="1" fontAlgn="auto" latinLnBrk="0" hangingPunct="1">
              <a:lnSpc>
                <a:spcPct val="100000"/>
              </a:lnSpc>
              <a:spcBef>
                <a:spcPts val="0"/>
              </a:spcBef>
              <a:spcAft>
                <a:spcPts val="0"/>
              </a:spcAft>
              <a:buClrTx/>
              <a:buSzTx/>
              <a:buFontTx/>
              <a:buNone/>
              <a:tabLst/>
              <a:defRPr/>
            </a:pPr>
            <a:r>
              <a:rPr kumimoji="0" lang="fi-FI" sz="1600" b="1" i="0" u="none" strike="noStrike" kern="1200" cap="none" spc="0" normalizeH="0" baseline="0" noProof="0" dirty="0">
                <a:ln>
                  <a:noFill/>
                </a:ln>
                <a:solidFill>
                  <a:srgbClr val="FFFFFF"/>
                </a:solidFill>
                <a:effectLst/>
                <a:uLnTx/>
                <a:uFillTx/>
                <a:latin typeface="Calibri"/>
                <a:ea typeface="+mn-ea"/>
                <a:cs typeface="+mn-cs"/>
              </a:rPr>
              <a:t>ja muut organisaatiot</a:t>
            </a:r>
            <a:endParaRPr kumimoji="0" lang="en-US" sz="1351" b="0" i="0" u="none" strike="noStrike" kern="1200" cap="none" spc="0" normalizeH="0" baseline="0" noProof="0" dirty="0">
              <a:ln>
                <a:noFill/>
              </a:ln>
              <a:solidFill>
                <a:srgbClr val="FFFFFF"/>
              </a:solidFill>
              <a:effectLst/>
              <a:uLnTx/>
              <a:uFillTx/>
              <a:latin typeface="Calibri"/>
              <a:ea typeface="+mn-ea"/>
              <a:cs typeface="+mn-cs"/>
            </a:endParaRPr>
          </a:p>
        </p:txBody>
      </p:sp>
      <p:sp>
        <p:nvSpPr>
          <p:cNvPr id="91" name="Tekstiruutu 90">
            <a:extLst>
              <a:ext uri="{FF2B5EF4-FFF2-40B4-BE49-F238E27FC236}">
                <a16:creationId xmlns:a16="http://schemas.microsoft.com/office/drawing/2014/main" id="{50FDC48D-D1F8-6686-1870-C8A7FE8873D7}"/>
              </a:ext>
            </a:extLst>
          </p:cNvPr>
          <p:cNvSpPr txBox="1"/>
          <p:nvPr/>
        </p:nvSpPr>
        <p:spPr>
          <a:xfrm>
            <a:off x="7104167" y="1177784"/>
            <a:ext cx="788030" cy="646331"/>
          </a:xfrm>
          <a:prstGeom prst="rect">
            <a:avLst/>
          </a:prstGeom>
          <a:noFill/>
        </p:spPr>
        <p:txBody>
          <a:bodyPr wrap="square" rtlCol="0">
            <a:spAutoFit/>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kumimoji="0" lang="fi-FI" sz="1200" b="0" i="0" u="none" strike="noStrike" kern="1200" cap="none" spc="0" normalizeH="0" baseline="0" noProof="0" dirty="0">
                <a:ln>
                  <a:noFill/>
                </a:ln>
                <a:solidFill>
                  <a:srgbClr val="A5ACB0"/>
                </a:solidFill>
                <a:effectLst/>
                <a:uLnTx/>
                <a:uFillTx/>
                <a:latin typeface="Calibri"/>
                <a:ea typeface="+mn-ea"/>
                <a:cs typeface="+mn-cs"/>
              </a:rPr>
              <a:t>Digital Single Market</a:t>
            </a:r>
          </a:p>
        </p:txBody>
      </p:sp>
      <p:pic>
        <p:nvPicPr>
          <p:cNvPr id="92" name="Picture 117">
            <a:extLst>
              <a:ext uri="{FF2B5EF4-FFF2-40B4-BE49-F238E27FC236}">
                <a16:creationId xmlns:a16="http://schemas.microsoft.com/office/drawing/2014/main" id="{4EDBC0F5-5245-593D-76F7-73040FF7FE9C}"/>
              </a:ext>
            </a:extLst>
          </p:cNvPr>
          <p:cNvPicPr>
            <a:picLocks noChangeAspect="1"/>
          </p:cNvPicPr>
          <p:nvPr/>
        </p:nvPicPr>
        <p:blipFill rotWithShape="1">
          <a:blip r:embed="rId6"/>
          <a:srcRect/>
          <a:stretch/>
        </p:blipFill>
        <p:spPr>
          <a:xfrm>
            <a:off x="6472437" y="1162725"/>
            <a:ext cx="672241" cy="668879"/>
          </a:xfrm>
          <a:prstGeom prst="ellipse">
            <a:avLst/>
          </a:prstGeom>
        </p:spPr>
      </p:pic>
      <p:sp>
        <p:nvSpPr>
          <p:cNvPr id="94" name="Tekstiruutu 93">
            <a:extLst>
              <a:ext uri="{FF2B5EF4-FFF2-40B4-BE49-F238E27FC236}">
                <a16:creationId xmlns:a16="http://schemas.microsoft.com/office/drawing/2014/main" id="{1B37EC84-9EFB-E530-200E-F08D6E36E290}"/>
              </a:ext>
            </a:extLst>
          </p:cNvPr>
          <p:cNvSpPr txBox="1"/>
          <p:nvPr/>
        </p:nvSpPr>
        <p:spPr>
          <a:xfrm>
            <a:off x="4863183" y="3914201"/>
            <a:ext cx="1990029" cy="396000"/>
          </a:xfrm>
          <a:prstGeom prst="rect">
            <a:avLst/>
          </a:prstGeom>
          <a:solidFill>
            <a:schemeClr val="accent1">
              <a:lumMod val="90000"/>
              <a:lumOff val="10000"/>
            </a:schemeClr>
          </a:solidFill>
          <a:ln w="28575" cmpd="sng">
            <a:solidFill>
              <a:schemeClr val="tx2">
                <a:lumMod val="75000"/>
                <a:lumOff val="25000"/>
              </a:schemeClr>
            </a:solidFill>
          </a:ln>
        </p:spPr>
        <p:txBody>
          <a:bodyPr wrap="square" rtlCol="0" anchor="ctr">
            <a:noAutofit/>
          </a:bodyPr>
          <a:lstStyle>
            <a:defPPr>
              <a:defRPr lang="fi-FI"/>
            </a:defPPr>
            <a:lvl1pPr algn="ctr">
              <a:defRPr sz="1050" b="1">
                <a:solidFill>
                  <a:schemeClr val="bg1"/>
                </a:solidFill>
              </a:defRPr>
            </a:lvl1pPr>
          </a:lstStyle>
          <a:p>
            <a:pPr marL="0" marR="0" lvl="0" indent="0" algn="ctr" defTabSz="914377" rtl="0" eaLnBrk="1" fontAlgn="auto" latinLnBrk="0" hangingPunct="1">
              <a:lnSpc>
                <a:spcPct val="100000"/>
              </a:lnSpc>
              <a:spcBef>
                <a:spcPts val="0"/>
              </a:spcBef>
              <a:spcAft>
                <a:spcPts val="0"/>
              </a:spcAft>
              <a:buClrTx/>
              <a:buSzTx/>
              <a:buFontTx/>
              <a:buNone/>
              <a:tabLst/>
              <a:defRPr/>
            </a:pPr>
            <a:r>
              <a:rPr kumimoji="0" lang="fi-FI" sz="1400" b="0" i="0" u="none" strike="noStrike" kern="1200" cap="none" spc="0" normalizeH="0" baseline="0" noProof="0" dirty="0">
                <a:ln>
                  <a:noFill/>
                </a:ln>
                <a:solidFill>
                  <a:srgbClr val="FFFFFF"/>
                </a:solidFill>
                <a:effectLst/>
                <a:uLnTx/>
                <a:uFillTx/>
                <a:latin typeface="Calibri"/>
                <a:ea typeface="+mn-ea"/>
                <a:cs typeface="+mn-cs"/>
              </a:rPr>
              <a:t>Kansalaisneuvonta</a:t>
            </a:r>
          </a:p>
        </p:txBody>
      </p:sp>
    </p:spTree>
    <p:extLst>
      <p:ext uri="{BB962C8B-B14F-4D97-AF65-F5344CB8AC3E}">
        <p14:creationId xmlns:p14="http://schemas.microsoft.com/office/powerpoint/2010/main" val="910622005"/>
      </p:ext>
    </p:extLst>
  </p:cSld>
  <p:clrMapOvr>
    <a:masterClrMapping/>
  </p:clrMapOvr>
</p:sld>
</file>

<file path=ppt/theme/theme1.xml><?xml version="1.0" encoding="utf-8"?>
<a:theme xmlns:a="http://schemas.openxmlformats.org/drawingml/2006/main" name="Suomi_fi">
  <a:themeElements>
    <a:clrScheme name="Suomi_fi">
      <a:dk1>
        <a:srgbClr val="272827"/>
      </a:dk1>
      <a:lt1>
        <a:srgbClr val="FFFFFF"/>
      </a:lt1>
      <a:dk2>
        <a:srgbClr val="002E5F"/>
      </a:dk2>
      <a:lt2>
        <a:srgbClr val="A5ACB0"/>
      </a:lt2>
      <a:accent1>
        <a:srgbClr val="002E5F"/>
      </a:accent1>
      <a:accent2>
        <a:srgbClr val="34B6E4"/>
      </a:accent2>
      <a:accent3>
        <a:srgbClr val="EA7125"/>
      </a:accent3>
      <a:accent4>
        <a:srgbClr val="8B2346"/>
      </a:accent4>
      <a:accent5>
        <a:srgbClr val="A5ACB0"/>
      </a:accent5>
      <a:accent6>
        <a:srgbClr val="E30450"/>
      </a:accent6>
      <a:hlink>
        <a:srgbClr val="002E5F"/>
      </a:hlink>
      <a:folHlink>
        <a:srgbClr val="34B6E4"/>
      </a:folHlink>
    </a:clrScheme>
    <a:fontScheme name="Suomi_fi">
      <a:majorFont>
        <a:latin typeface="Calibri Light"/>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a:noFill/>
        </a:ln>
        <a:effectLst/>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Suomi_fi Esitysmalli.potx" id="{7FB76C6B-7BB7-4DE0-A48E-5BA511A0312E}" vid="{70B0FFDA-56DD-4A5F-A83B-ABE33832C3F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emplate>01-Esitysmalli-VM-FI-SV</Template>
  <TotalTime>1374</TotalTime>
  <Words>1611</Words>
  <Application>Microsoft Office PowerPoint</Application>
  <PresentationFormat>Laajakuva</PresentationFormat>
  <Paragraphs>279</Paragraphs>
  <Slides>16</Slides>
  <Notes>3</Notes>
  <HiddenSlides>0</HiddenSlides>
  <MMClips>0</MMClips>
  <ScaleCrop>false</ScaleCrop>
  <HeadingPairs>
    <vt:vector size="6" baseType="variant">
      <vt:variant>
        <vt:lpstr>Käytetyt fontit</vt:lpstr>
      </vt:variant>
      <vt:variant>
        <vt:i4>5</vt:i4>
      </vt:variant>
      <vt:variant>
        <vt:lpstr>Teema</vt:lpstr>
      </vt:variant>
      <vt:variant>
        <vt:i4>1</vt:i4>
      </vt:variant>
      <vt:variant>
        <vt:lpstr>Dian otsikot</vt:lpstr>
      </vt:variant>
      <vt:variant>
        <vt:i4>16</vt:i4>
      </vt:variant>
    </vt:vector>
  </HeadingPairs>
  <TitlesOfParts>
    <vt:vector size="22" baseType="lpstr">
      <vt:lpstr>Arial</vt:lpstr>
      <vt:lpstr>Calibri</vt:lpstr>
      <vt:lpstr>Calibri Light</vt:lpstr>
      <vt:lpstr>Courier New</vt:lpstr>
      <vt:lpstr>Wingdings</vt:lpstr>
      <vt:lpstr>Suomi_fi</vt:lpstr>
      <vt:lpstr>Suomi.fi-strategia vuoteen 2030 - esitys lausuntokierrokselle</vt:lpstr>
      <vt:lpstr>Sisältö</vt:lpstr>
      <vt:lpstr>Suomi.fi-palveluiden nykytilanteen arviointi</vt:lpstr>
      <vt:lpstr>Suomi.fi-palveluiden nykytilanteen arviointi</vt:lpstr>
      <vt:lpstr>Toimintaympäristön muutostekijät</vt:lpstr>
      <vt:lpstr>PowerPoint-esitys</vt:lpstr>
      <vt:lpstr>Taustaa Suomi.fi-strategiatyölle:  Suomi.fi-palveluiden tausta ja nykytila  </vt:lpstr>
      <vt:lpstr>Suomi.fi-palveluiden tausta</vt:lpstr>
      <vt:lpstr>PowerPoint-esitys</vt:lpstr>
      <vt:lpstr>PowerPoint-esitys</vt:lpstr>
      <vt:lpstr>PowerPoint-esitys</vt:lpstr>
      <vt:lpstr>PowerPoint-esitys</vt:lpstr>
      <vt:lpstr>PowerPoint-esitys</vt:lpstr>
      <vt:lpstr>Viestit </vt:lpstr>
      <vt:lpstr>Valtuudet</vt:lpstr>
      <vt:lpstr>Tunnistus</vt:lpstr>
    </vt:vector>
  </TitlesOfParts>
  <Company>Suomen valtion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Valtiovarainministeriön DVV:tä koskeva tulosohjaus</dc:title>
  <dc:creator>Ala-Harja Marjukka (VM)</dc:creator>
  <cp:lastModifiedBy>Ala-Harja Marjukka (VM)</cp:lastModifiedBy>
  <cp:revision>74</cp:revision>
  <dcterms:created xsi:type="dcterms:W3CDTF">2023-01-31T08:52:19Z</dcterms:created>
  <dcterms:modified xsi:type="dcterms:W3CDTF">2024-04-18T08:25:02Z</dcterms:modified>
</cp:coreProperties>
</file>