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19" r:id="rId1"/>
  </p:sldMasterIdLst>
  <p:notesMasterIdLst>
    <p:notesMasterId r:id="rId18"/>
  </p:notesMasterIdLst>
  <p:sldIdLst>
    <p:sldId id="405" r:id="rId2"/>
    <p:sldId id="406" r:id="rId3"/>
    <p:sldId id="407" r:id="rId4"/>
    <p:sldId id="408" r:id="rId5"/>
    <p:sldId id="409" r:id="rId6"/>
    <p:sldId id="410" r:id="rId7"/>
    <p:sldId id="404" r:id="rId8"/>
    <p:sldId id="411" r:id="rId9"/>
    <p:sldId id="388" r:id="rId10"/>
    <p:sldId id="403" r:id="rId11"/>
    <p:sldId id="389" r:id="rId12"/>
    <p:sldId id="390" r:id="rId13"/>
    <p:sldId id="391" r:id="rId14"/>
    <p:sldId id="393" r:id="rId15"/>
    <p:sldId id="394" r:id="rId16"/>
    <p:sldId id="395" r:id="rId17"/>
  </p:sldIdLst>
  <p:sldSz cx="12192000" cy="6858000"/>
  <p:notesSz cx="6858000" cy="9144000"/>
  <p:defaultTextStyle>
    <a:defPPr>
      <a:defRPr lang="en-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CFD3"/>
    <a:srgbClr val="9BBAC0"/>
    <a:srgbClr val="B5DACC"/>
    <a:srgbClr val="00959B"/>
    <a:srgbClr val="365ABD"/>
    <a:srgbClr val="C48903"/>
    <a:srgbClr val="00A892"/>
    <a:srgbClr val="0098E8"/>
    <a:srgbClr val="1A7483"/>
    <a:srgbClr val="FFF7E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5870" autoAdjust="0"/>
  </p:normalViewPr>
  <p:slideViewPr>
    <p:cSldViewPr snapToGrid="0" snapToObjects="1" showGuides="1">
      <p:cViewPr varScale="1">
        <p:scale>
          <a:sx n="69" d="100"/>
          <a:sy n="69" d="100"/>
        </p:scale>
        <p:origin x="488" y="4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laskentataulukko.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laskentataulukko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laskentataulukko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1076033854551486E-2"/>
          <c:y val="0.10582025677603425"/>
          <c:w val="0.89446613372288275"/>
          <c:h val="0.7128521828751041"/>
        </c:manualLayout>
      </c:layout>
      <c:barChart>
        <c:barDir val="col"/>
        <c:grouping val="stacked"/>
        <c:varyColors val="0"/>
        <c:ser>
          <c:idx val="0"/>
          <c:order val="0"/>
          <c:tx>
            <c:strRef>
              <c:f>Viestit!$L$25</c:f>
              <c:strCache>
                <c:ptCount val="1"/>
                <c:pt idx="0">
                  <c:v>Sähköiset lähetykset</c:v>
                </c:pt>
              </c:strCache>
            </c:strRef>
          </c:tx>
          <c:spPr>
            <a:solidFill>
              <a:srgbClr val="00B0F0"/>
            </a:solidFill>
            <a:ln>
              <a:noFill/>
            </a:ln>
            <a:effectLst/>
          </c:spPr>
          <c:invertIfNegative val="0"/>
          <c:dPt>
            <c:idx val="6"/>
            <c:invertIfNegative val="0"/>
            <c:bubble3D val="0"/>
            <c:spPr>
              <a:solidFill>
                <a:srgbClr val="0070C0"/>
              </a:solidFill>
              <a:ln>
                <a:noFill/>
              </a:ln>
              <a:effectLst/>
            </c:spPr>
            <c:extLst>
              <c:ext xmlns:c16="http://schemas.microsoft.com/office/drawing/2014/chart" uri="{C3380CC4-5D6E-409C-BE32-E72D297353CC}">
                <c16:uniqueId val="{00000007-0650-4EC1-8188-8E1997D2148B}"/>
              </c:ext>
            </c:extLst>
          </c:dPt>
          <c:dPt>
            <c:idx val="7"/>
            <c:invertIfNegative val="0"/>
            <c:bubble3D val="0"/>
            <c:spPr>
              <a:solidFill>
                <a:srgbClr val="0070C0"/>
              </a:solidFill>
              <a:ln>
                <a:noFill/>
              </a:ln>
              <a:effectLst/>
            </c:spPr>
            <c:extLst>
              <c:ext xmlns:c16="http://schemas.microsoft.com/office/drawing/2014/chart" uri="{C3380CC4-5D6E-409C-BE32-E72D297353CC}">
                <c16:uniqueId val="{00000008-0650-4EC1-8188-8E1997D2148B}"/>
              </c:ext>
            </c:extLst>
          </c:dPt>
          <c:dPt>
            <c:idx val="8"/>
            <c:invertIfNegative val="0"/>
            <c:bubble3D val="0"/>
            <c:spPr>
              <a:solidFill>
                <a:srgbClr val="0070C0"/>
              </a:solidFill>
              <a:ln>
                <a:noFill/>
              </a:ln>
              <a:effectLst/>
            </c:spPr>
            <c:extLst>
              <c:ext xmlns:c16="http://schemas.microsoft.com/office/drawing/2014/chart" uri="{C3380CC4-5D6E-409C-BE32-E72D297353CC}">
                <c16:uniqueId val="{00000009-0650-4EC1-8188-8E1997D2148B}"/>
              </c:ext>
            </c:extLst>
          </c:dPt>
          <c:dPt>
            <c:idx val="9"/>
            <c:invertIfNegative val="0"/>
            <c:bubble3D val="0"/>
            <c:spPr>
              <a:solidFill>
                <a:srgbClr val="0070C0"/>
              </a:solidFill>
              <a:ln>
                <a:noFill/>
              </a:ln>
              <a:effectLst/>
            </c:spPr>
            <c:extLst>
              <c:ext xmlns:c16="http://schemas.microsoft.com/office/drawing/2014/chart" uri="{C3380CC4-5D6E-409C-BE32-E72D297353CC}">
                <c16:uniqueId val="{0000000A-0650-4EC1-8188-8E1997D2148B}"/>
              </c:ext>
            </c:extLst>
          </c:dPt>
          <c:dPt>
            <c:idx val="10"/>
            <c:invertIfNegative val="0"/>
            <c:bubble3D val="0"/>
            <c:spPr>
              <a:solidFill>
                <a:srgbClr val="0070C0"/>
              </a:solidFill>
              <a:ln>
                <a:noFill/>
              </a:ln>
              <a:effectLst/>
            </c:spPr>
            <c:extLst>
              <c:ext xmlns:c16="http://schemas.microsoft.com/office/drawing/2014/chart" uri="{C3380CC4-5D6E-409C-BE32-E72D297353CC}">
                <c16:uniqueId val="{0000000B-0650-4EC1-8188-8E1997D2148B}"/>
              </c:ext>
            </c:extLst>
          </c:dPt>
          <c:dPt>
            <c:idx val="11"/>
            <c:invertIfNegative val="0"/>
            <c:bubble3D val="0"/>
            <c:spPr>
              <a:solidFill>
                <a:srgbClr val="0070C0"/>
              </a:solidFill>
              <a:ln>
                <a:noFill/>
              </a:ln>
              <a:effectLst/>
            </c:spPr>
            <c:extLst>
              <c:ext xmlns:c16="http://schemas.microsoft.com/office/drawing/2014/chart" uri="{C3380CC4-5D6E-409C-BE32-E72D297353CC}">
                <c16:uniqueId val="{0000000C-0650-4EC1-8188-8E1997D2148B}"/>
              </c:ext>
            </c:extLst>
          </c:dPt>
          <c:dPt>
            <c:idx val="12"/>
            <c:invertIfNegative val="0"/>
            <c:bubble3D val="0"/>
            <c:spPr>
              <a:solidFill>
                <a:srgbClr val="0070C0"/>
              </a:solidFill>
              <a:ln>
                <a:noFill/>
              </a:ln>
              <a:effectLst/>
            </c:spPr>
            <c:extLst>
              <c:ext xmlns:c16="http://schemas.microsoft.com/office/drawing/2014/chart" uri="{C3380CC4-5D6E-409C-BE32-E72D297353CC}">
                <c16:uniqueId val="{0000000D-0650-4EC1-8188-8E1997D2148B}"/>
              </c:ext>
            </c:extLst>
          </c:dPt>
          <c:dLbls>
            <c:dLbl>
              <c:idx val="3"/>
              <c:spPr>
                <a:solidFill>
                  <a:srgbClr val="00B0F0"/>
                </a:solidFill>
                <a:ln>
                  <a:noFill/>
                </a:ln>
                <a:effectLst/>
              </c:spPr>
              <c:txPr>
                <a:bodyPr rot="0" spcFirstLastPara="1" vertOverflow="ellipsis" vert="horz" wrap="square" lIns="38100" tIns="19050" rIns="38100" bIns="19050" anchor="ctr" anchorCtr="0">
                  <a:spAutoFit/>
                </a:bodyPr>
                <a:lstStyle/>
                <a:p>
                  <a:pPr algn="ctr">
                    <a:defRPr lang="en-US" sz="900" b="1" i="0" u="none" strike="noStrike" kern="1200" baseline="0">
                      <a:solidFill>
                        <a:schemeClr val="bg1"/>
                      </a:solidFill>
                      <a:latin typeface="+mn-lt"/>
                      <a:ea typeface="+mn-ea"/>
                      <a:cs typeface="+mn-cs"/>
                    </a:defRPr>
                  </a:pPr>
                  <a:endParaRPr lang="fi-FI"/>
                </a:p>
              </c:txPr>
              <c:dLblPos val="ctr"/>
              <c:showLegendKey val="0"/>
              <c:showVal val="1"/>
              <c:showCatName val="0"/>
              <c:showSerName val="0"/>
              <c:showPercent val="0"/>
              <c:showBubbleSize val="0"/>
              <c:extLst>
                <c:ext xmlns:c16="http://schemas.microsoft.com/office/drawing/2014/chart" uri="{C3380CC4-5D6E-409C-BE32-E72D297353CC}">
                  <c16:uniqueId val="{00000005-0650-4EC1-8188-8E1997D2148B}"/>
                </c:ext>
              </c:extLst>
            </c:dLbl>
            <c:spPr>
              <a:noFill/>
              <a:ln>
                <a:noFill/>
              </a:ln>
              <a:effectLst/>
            </c:spPr>
            <c:txPr>
              <a:bodyPr rot="0" spcFirstLastPara="1" vertOverflow="ellipsis" vert="horz" wrap="square" lIns="38100" tIns="19050" rIns="38100" bIns="19050" anchor="ctr" anchorCtr="0">
                <a:spAutoFit/>
              </a:bodyPr>
              <a:lstStyle/>
              <a:p>
                <a:pPr algn="ctr">
                  <a:defRPr lang="en-US" sz="900" b="1" i="0" u="none" strike="noStrike" kern="1200" baseline="0">
                    <a:solidFill>
                      <a:schemeClr val="bg1"/>
                    </a:solidFill>
                    <a:latin typeface="+mn-lt"/>
                    <a:ea typeface="+mn-ea"/>
                    <a:cs typeface="+mn-cs"/>
                  </a:defRPr>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Viestit!$M$24:$Y$24</c:f>
              <c:numCache>
                <c:formatCode>General</c:formatCode>
                <c:ptCount val="13"/>
                <c:pt idx="0">
                  <c:v>2018</c:v>
                </c:pt>
                <c:pt idx="1">
                  <c:v>2019</c:v>
                </c:pt>
                <c:pt idx="2">
                  <c:v>2020</c:v>
                </c:pt>
                <c:pt idx="3">
                  <c:v>2021</c:v>
                </c:pt>
                <c:pt idx="4">
                  <c:v>2022</c:v>
                </c:pt>
                <c:pt idx="5">
                  <c:v>2023</c:v>
                </c:pt>
                <c:pt idx="6">
                  <c:v>2024</c:v>
                </c:pt>
                <c:pt idx="7">
                  <c:v>2025</c:v>
                </c:pt>
                <c:pt idx="8">
                  <c:v>2026</c:v>
                </c:pt>
                <c:pt idx="9">
                  <c:v>2027</c:v>
                </c:pt>
                <c:pt idx="10">
                  <c:v>2028</c:v>
                </c:pt>
                <c:pt idx="11">
                  <c:v>2029</c:v>
                </c:pt>
                <c:pt idx="12">
                  <c:v>2030</c:v>
                </c:pt>
              </c:numCache>
            </c:numRef>
          </c:cat>
          <c:val>
            <c:numRef>
              <c:f>Viestit!$M$25:$Y$25</c:f>
              <c:numCache>
                <c:formatCode>0.0</c:formatCode>
                <c:ptCount val="13"/>
                <c:pt idx="0">
                  <c:v>0.55219499999999999</c:v>
                </c:pt>
                <c:pt idx="1">
                  <c:v>2.846266</c:v>
                </c:pt>
                <c:pt idx="2">
                  <c:v>5.8602740000000004</c:v>
                </c:pt>
                <c:pt idx="3">
                  <c:v>9.3929620000000007</c:v>
                </c:pt>
                <c:pt idx="4">
                  <c:v>11.814731999999999</c:v>
                </c:pt>
                <c:pt idx="5">
                  <c:v>14.388052999999999</c:v>
                </c:pt>
                <c:pt idx="6">
                  <c:v>16.888052999999999</c:v>
                </c:pt>
                <c:pt idx="7">
                  <c:v>19.388052999999999</c:v>
                </c:pt>
                <c:pt idx="8">
                  <c:v>70</c:v>
                </c:pt>
                <c:pt idx="9">
                  <c:v>75</c:v>
                </c:pt>
                <c:pt idx="10">
                  <c:v>89</c:v>
                </c:pt>
                <c:pt idx="11">
                  <c:v>90</c:v>
                </c:pt>
                <c:pt idx="12">
                  <c:v>91</c:v>
                </c:pt>
              </c:numCache>
            </c:numRef>
          </c:val>
          <c:extLst>
            <c:ext xmlns:c16="http://schemas.microsoft.com/office/drawing/2014/chart" uri="{C3380CC4-5D6E-409C-BE32-E72D297353CC}">
              <c16:uniqueId val="{00000000-0650-4EC1-8188-8E1997D2148B}"/>
            </c:ext>
          </c:extLst>
        </c:ser>
        <c:ser>
          <c:idx val="1"/>
          <c:order val="1"/>
          <c:tx>
            <c:strRef>
              <c:f>Viestit!$L$26</c:f>
              <c:strCache>
                <c:ptCount val="1"/>
                <c:pt idx="0">
                  <c:v>Paperiposti</c:v>
                </c:pt>
              </c:strCache>
            </c:strRef>
          </c:tx>
          <c:spPr>
            <a:solidFill>
              <a:schemeClr val="bg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1" i="0" u="none" strike="noStrike" kern="1200" baseline="0">
                    <a:solidFill>
                      <a:schemeClr val="bg1"/>
                    </a:solidFill>
                    <a:latin typeface="+mn-lt"/>
                    <a:ea typeface="+mn-ea"/>
                    <a:cs typeface="+mn-cs"/>
                  </a:defRPr>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Viestit!$M$24:$Y$24</c:f>
              <c:numCache>
                <c:formatCode>General</c:formatCode>
                <c:ptCount val="13"/>
                <c:pt idx="0">
                  <c:v>2018</c:v>
                </c:pt>
                <c:pt idx="1">
                  <c:v>2019</c:v>
                </c:pt>
                <c:pt idx="2">
                  <c:v>2020</c:v>
                </c:pt>
                <c:pt idx="3">
                  <c:v>2021</c:v>
                </c:pt>
                <c:pt idx="4">
                  <c:v>2022</c:v>
                </c:pt>
                <c:pt idx="5">
                  <c:v>2023</c:v>
                </c:pt>
                <c:pt idx="6">
                  <c:v>2024</c:v>
                </c:pt>
                <c:pt idx="7">
                  <c:v>2025</c:v>
                </c:pt>
                <c:pt idx="8">
                  <c:v>2026</c:v>
                </c:pt>
                <c:pt idx="9">
                  <c:v>2027</c:v>
                </c:pt>
                <c:pt idx="10">
                  <c:v>2028</c:v>
                </c:pt>
                <c:pt idx="11">
                  <c:v>2029</c:v>
                </c:pt>
                <c:pt idx="12">
                  <c:v>2030</c:v>
                </c:pt>
              </c:numCache>
            </c:numRef>
          </c:cat>
          <c:val>
            <c:numRef>
              <c:f>Viestit!$M$26:$Y$26</c:f>
              <c:numCache>
                <c:formatCode>0.0</c:formatCode>
                <c:ptCount val="13"/>
                <c:pt idx="0">
                  <c:v>0</c:v>
                </c:pt>
                <c:pt idx="1">
                  <c:v>4.6449999999999998E-3</c:v>
                </c:pt>
                <c:pt idx="2">
                  <c:v>0.16978099999999999</c:v>
                </c:pt>
                <c:pt idx="3">
                  <c:v>8.8906159999999996</c:v>
                </c:pt>
                <c:pt idx="4">
                  <c:v>12.955076999999999</c:v>
                </c:pt>
                <c:pt idx="5">
                  <c:v>12.818762</c:v>
                </c:pt>
                <c:pt idx="6">
                  <c:v>13.318762</c:v>
                </c:pt>
                <c:pt idx="7">
                  <c:v>13.818762</c:v>
                </c:pt>
                <c:pt idx="8">
                  <c:v>13.518762000000001</c:v>
                </c:pt>
                <c:pt idx="9">
                  <c:v>13.218762</c:v>
                </c:pt>
                <c:pt idx="10">
                  <c:v>12.918761999999999</c:v>
                </c:pt>
                <c:pt idx="11">
                  <c:v>12.618762</c:v>
                </c:pt>
                <c:pt idx="12">
                  <c:v>12.318762</c:v>
                </c:pt>
              </c:numCache>
            </c:numRef>
          </c:val>
          <c:extLst>
            <c:ext xmlns:c16="http://schemas.microsoft.com/office/drawing/2014/chart" uri="{C3380CC4-5D6E-409C-BE32-E72D297353CC}">
              <c16:uniqueId val="{00000001-0650-4EC1-8188-8E1997D2148B}"/>
            </c:ext>
          </c:extLst>
        </c:ser>
        <c:dLbls>
          <c:dLblPos val="ctr"/>
          <c:showLegendKey val="0"/>
          <c:showVal val="1"/>
          <c:showCatName val="0"/>
          <c:showSerName val="0"/>
          <c:showPercent val="0"/>
          <c:showBubbleSize val="0"/>
        </c:dLbls>
        <c:gapWidth val="53"/>
        <c:overlap val="100"/>
        <c:axId val="957143664"/>
        <c:axId val="957142224"/>
      </c:barChart>
      <c:lineChart>
        <c:grouping val="standard"/>
        <c:varyColors val="0"/>
        <c:ser>
          <c:idx val="2"/>
          <c:order val="2"/>
          <c:tx>
            <c:strRef>
              <c:f>Viestit!$L$27</c:f>
              <c:strCache>
                <c:ptCount val="1"/>
                <c:pt idx="0">
                  <c:v>Kaikki viestit yhteensä</c:v>
                </c:pt>
              </c:strCache>
            </c:strRef>
          </c:tx>
          <c:spPr>
            <a:ln w="25400" cap="rnd">
              <a:noFill/>
              <a:round/>
            </a:ln>
            <a:effectLst/>
          </c:spPr>
          <c:marker>
            <c:symbol val="none"/>
          </c:marker>
          <c:dLbls>
            <c:spPr>
              <a:noFill/>
              <a:ln>
                <a:noFill/>
              </a:ln>
              <a:effectLst/>
            </c:spPr>
            <c:txPr>
              <a:bodyPr rot="0" spcFirstLastPara="1" vertOverflow="ellipsis" vert="horz" wrap="square" lIns="38100" tIns="19050" rIns="38100" bIns="19050" anchor="ctr" anchorCtr="0">
                <a:spAutoFit/>
              </a:bodyPr>
              <a:lstStyle/>
              <a:p>
                <a:pPr algn="ctr">
                  <a:defRPr lang="en-US" sz="1100" b="1" i="0" u="none" strike="noStrike" kern="1200" baseline="0">
                    <a:solidFill>
                      <a:schemeClr val="accent1"/>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Viestit!$M$24:$Y$24</c:f>
              <c:numCache>
                <c:formatCode>General</c:formatCode>
                <c:ptCount val="13"/>
                <c:pt idx="0">
                  <c:v>2018</c:v>
                </c:pt>
                <c:pt idx="1">
                  <c:v>2019</c:v>
                </c:pt>
                <c:pt idx="2">
                  <c:v>2020</c:v>
                </c:pt>
                <c:pt idx="3">
                  <c:v>2021</c:v>
                </c:pt>
                <c:pt idx="4">
                  <c:v>2022</c:v>
                </c:pt>
                <c:pt idx="5">
                  <c:v>2023</c:v>
                </c:pt>
                <c:pt idx="6">
                  <c:v>2024</c:v>
                </c:pt>
                <c:pt idx="7">
                  <c:v>2025</c:v>
                </c:pt>
                <c:pt idx="8">
                  <c:v>2026</c:v>
                </c:pt>
                <c:pt idx="9">
                  <c:v>2027</c:v>
                </c:pt>
                <c:pt idx="10">
                  <c:v>2028</c:v>
                </c:pt>
                <c:pt idx="11">
                  <c:v>2029</c:v>
                </c:pt>
                <c:pt idx="12">
                  <c:v>2030</c:v>
                </c:pt>
              </c:numCache>
            </c:numRef>
          </c:cat>
          <c:val>
            <c:numRef>
              <c:f>Viestit!$M$27:$Y$27</c:f>
              <c:numCache>
                <c:formatCode>_-* #\ ##0_-;\-* #\ ##0_-;_-* "-"??_-;_-@_-</c:formatCode>
                <c:ptCount val="13"/>
                <c:pt idx="0">
                  <c:v>0.55219499999999999</c:v>
                </c:pt>
                <c:pt idx="1">
                  <c:v>2.850911</c:v>
                </c:pt>
                <c:pt idx="2">
                  <c:v>6.0300550000000008</c:v>
                </c:pt>
                <c:pt idx="3">
                  <c:v>18.283577999999999</c:v>
                </c:pt>
                <c:pt idx="4">
                  <c:v>24.769808999999999</c:v>
                </c:pt>
                <c:pt idx="5">
                  <c:v>27.206814999999999</c:v>
                </c:pt>
                <c:pt idx="6">
                  <c:v>30.206814999999999</c:v>
                </c:pt>
                <c:pt idx="7">
                  <c:v>33.206814999999999</c:v>
                </c:pt>
                <c:pt idx="8">
                  <c:v>83.518761999999995</c:v>
                </c:pt>
                <c:pt idx="9">
                  <c:v>88.218761999999998</c:v>
                </c:pt>
                <c:pt idx="10">
                  <c:v>101.918762</c:v>
                </c:pt>
                <c:pt idx="11">
                  <c:v>102.618762</c:v>
                </c:pt>
                <c:pt idx="12">
                  <c:v>103.31876199999999</c:v>
                </c:pt>
              </c:numCache>
            </c:numRef>
          </c:val>
          <c:smooth val="0"/>
          <c:extLst>
            <c:ext xmlns:c16="http://schemas.microsoft.com/office/drawing/2014/chart" uri="{C3380CC4-5D6E-409C-BE32-E72D297353CC}">
              <c16:uniqueId val="{00000002-0650-4EC1-8188-8E1997D2148B}"/>
            </c:ext>
          </c:extLst>
        </c:ser>
        <c:dLbls>
          <c:dLblPos val="ctr"/>
          <c:showLegendKey val="0"/>
          <c:showVal val="1"/>
          <c:showCatName val="0"/>
          <c:showSerName val="0"/>
          <c:showPercent val="0"/>
          <c:showBubbleSize val="0"/>
        </c:dLbls>
        <c:marker val="1"/>
        <c:smooth val="0"/>
        <c:axId val="957143664"/>
        <c:axId val="957142224"/>
      </c:lineChart>
      <c:catAx>
        <c:axId val="957143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957142224"/>
        <c:crosses val="autoZero"/>
        <c:auto val="1"/>
        <c:lblAlgn val="ctr"/>
        <c:lblOffset val="100"/>
        <c:noMultiLvlLbl val="0"/>
      </c:catAx>
      <c:valAx>
        <c:axId val="95714222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i-FI"/>
          </a:p>
        </c:txPr>
        <c:crossAx val="957143664"/>
        <c:crosses val="autoZero"/>
        <c:crossBetween val="between"/>
      </c:valAx>
      <c:spPr>
        <a:noFill/>
        <a:ln>
          <a:noFill/>
        </a:ln>
        <a:effectLst/>
      </c:spPr>
    </c:plotArea>
    <c:legend>
      <c:legendPos val="b"/>
      <c:legendEntry>
        <c:idx val="2"/>
        <c:delete val="1"/>
      </c:legendEntry>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fi-FI"/>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stacked"/>
        <c:varyColors val="0"/>
        <c:ser>
          <c:idx val="1"/>
          <c:order val="1"/>
          <c:tx>
            <c:strRef>
              <c:f>Valtuudet!$B$22</c:f>
              <c:strCache>
                <c:ptCount val="1"/>
                <c:pt idx="0">
                  <c:v>Orgaaninen kasvu</c:v>
                </c:pt>
              </c:strCache>
            </c:strRef>
          </c:tx>
          <c:spPr>
            <a:solidFill>
              <a:srgbClr val="0070C0"/>
            </a:solidFill>
            <a:ln>
              <a:noFill/>
            </a:ln>
            <a:effectLst/>
          </c:spPr>
          <c:invertIfNegative val="0"/>
          <c:dPt>
            <c:idx val="1"/>
            <c:invertIfNegative val="0"/>
            <c:bubble3D val="0"/>
            <c:spPr>
              <a:solidFill>
                <a:srgbClr val="00B0F0"/>
              </a:solidFill>
              <a:ln>
                <a:noFill/>
              </a:ln>
              <a:effectLst/>
            </c:spPr>
            <c:extLst>
              <c:ext xmlns:c16="http://schemas.microsoft.com/office/drawing/2014/chart" uri="{C3380CC4-5D6E-409C-BE32-E72D297353CC}">
                <c16:uniqueId val="{00000001-2398-4B0C-9998-4086F466D120}"/>
              </c:ext>
            </c:extLst>
          </c:dPt>
          <c:dPt>
            <c:idx val="2"/>
            <c:invertIfNegative val="0"/>
            <c:bubble3D val="0"/>
            <c:spPr>
              <a:solidFill>
                <a:srgbClr val="00B0F0"/>
              </a:solidFill>
              <a:ln>
                <a:noFill/>
              </a:ln>
              <a:effectLst/>
            </c:spPr>
            <c:extLst>
              <c:ext xmlns:c16="http://schemas.microsoft.com/office/drawing/2014/chart" uri="{C3380CC4-5D6E-409C-BE32-E72D297353CC}">
                <c16:uniqueId val="{00000003-2398-4B0C-9998-4086F466D120}"/>
              </c:ext>
            </c:extLst>
          </c:dPt>
          <c:dPt>
            <c:idx val="3"/>
            <c:invertIfNegative val="0"/>
            <c:bubble3D val="0"/>
            <c:spPr>
              <a:solidFill>
                <a:srgbClr val="00B0F0"/>
              </a:solidFill>
              <a:ln>
                <a:noFill/>
              </a:ln>
              <a:effectLst/>
            </c:spPr>
            <c:extLst>
              <c:ext xmlns:c16="http://schemas.microsoft.com/office/drawing/2014/chart" uri="{C3380CC4-5D6E-409C-BE32-E72D297353CC}">
                <c16:uniqueId val="{00000005-2398-4B0C-9998-4086F466D120}"/>
              </c:ext>
            </c:extLst>
          </c:dPt>
          <c:dPt>
            <c:idx val="4"/>
            <c:invertIfNegative val="0"/>
            <c:bubble3D val="0"/>
            <c:spPr>
              <a:solidFill>
                <a:srgbClr val="00B0F0"/>
              </a:solidFill>
              <a:ln>
                <a:noFill/>
              </a:ln>
              <a:effectLst/>
            </c:spPr>
            <c:extLst>
              <c:ext xmlns:c16="http://schemas.microsoft.com/office/drawing/2014/chart" uri="{C3380CC4-5D6E-409C-BE32-E72D297353CC}">
                <c16:uniqueId val="{00000007-2398-4B0C-9998-4086F466D120}"/>
              </c:ext>
            </c:extLst>
          </c:dPt>
          <c:dPt>
            <c:idx val="5"/>
            <c:invertIfNegative val="0"/>
            <c:bubble3D val="0"/>
            <c:spPr>
              <a:solidFill>
                <a:srgbClr val="00B0F0"/>
              </a:solidFill>
              <a:ln>
                <a:noFill/>
              </a:ln>
              <a:effectLst/>
            </c:spPr>
            <c:extLst>
              <c:ext xmlns:c16="http://schemas.microsoft.com/office/drawing/2014/chart" uri="{C3380CC4-5D6E-409C-BE32-E72D297353CC}">
                <c16:uniqueId val="{00000009-2398-4B0C-9998-4086F466D120}"/>
              </c:ext>
            </c:extLst>
          </c:dPt>
          <c:dPt>
            <c:idx val="6"/>
            <c:invertIfNegative val="0"/>
            <c:bubble3D val="0"/>
            <c:spPr>
              <a:solidFill>
                <a:srgbClr val="00B0F0"/>
              </a:solidFill>
              <a:ln>
                <a:noFill/>
              </a:ln>
              <a:effectLst/>
            </c:spPr>
            <c:extLst>
              <c:ext xmlns:c16="http://schemas.microsoft.com/office/drawing/2014/chart" uri="{C3380CC4-5D6E-409C-BE32-E72D297353CC}">
                <c16:uniqueId val="{0000000B-2398-4B0C-9998-4086F466D120}"/>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Valtuudet!$C$22:$P$22</c:f>
              <c:numCache>
                <c:formatCode>_-* #\ ##0_-;\-* #\ ##0_-;_-* "-"??_-;_-@_-</c:formatCode>
                <c:ptCount val="14"/>
                <c:pt idx="0">
                  <c:v>1179592</c:v>
                </c:pt>
                <c:pt idx="1">
                  <c:v>2629799</c:v>
                </c:pt>
                <c:pt idx="2">
                  <c:v>8431177</c:v>
                </c:pt>
                <c:pt idx="3">
                  <c:v>18862390</c:v>
                </c:pt>
                <c:pt idx="4">
                  <c:v>27682207</c:v>
                </c:pt>
                <c:pt idx="5">
                  <c:v>48324093</c:v>
                </c:pt>
                <c:pt idx="6">
                  <c:v>57221603</c:v>
                </c:pt>
                <c:pt idx="7">
                  <c:v>62943763.300000012</c:v>
                </c:pt>
                <c:pt idx="8">
                  <c:v>73014765.428000003</c:v>
                </c:pt>
                <c:pt idx="9">
                  <c:v>87617718.513599992</c:v>
                </c:pt>
                <c:pt idx="10">
                  <c:v>93750958.809551999</c:v>
                </c:pt>
                <c:pt idx="11">
                  <c:v>98438506.750029624</c:v>
                </c:pt>
                <c:pt idx="12">
                  <c:v>101391661.9525305</c:v>
                </c:pt>
                <c:pt idx="13">
                  <c:v>103419495.19158113</c:v>
                </c:pt>
              </c:numCache>
            </c:numRef>
          </c:val>
          <c:extLst>
            <c:ext xmlns:c16="http://schemas.microsoft.com/office/drawing/2014/chart" uri="{C3380CC4-5D6E-409C-BE32-E72D297353CC}">
              <c16:uniqueId val="{0000000C-2398-4B0C-9998-4086F466D120}"/>
            </c:ext>
          </c:extLst>
        </c:ser>
        <c:ser>
          <c:idx val="2"/>
          <c:order val="2"/>
          <c:tx>
            <c:strRef>
              <c:f>Valtuudet!$B$23</c:f>
              <c:strCache>
                <c:ptCount val="1"/>
                <c:pt idx="0">
                  <c:v>Digitaalisen viestinnän ensisijaisuus + muu potentiaali</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lumMod val="7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Valtuudet!$C$23:$P$23</c:f>
              <c:numCache>
                <c:formatCode>General</c:formatCode>
                <c:ptCount val="14"/>
                <c:pt idx="8" formatCode="_-* #\ ##0_-;\-* #\ ##0_-;_-* &quot;-&quot;??_-;_-@_-">
                  <c:v>2000000</c:v>
                </c:pt>
                <c:pt idx="9" formatCode="_-* #\ ##0_-;\-* #\ ##0_-;_-* &quot;-&quot;??_-;_-@_-">
                  <c:v>3000000</c:v>
                </c:pt>
                <c:pt idx="10" formatCode="_-* #\ ##0_-;\-* #\ ##0_-;_-* &quot;-&quot;??_-;_-@_-">
                  <c:v>4000000</c:v>
                </c:pt>
                <c:pt idx="11" formatCode="_-* #\ ##0_-;\-* #\ ##0_-;_-* &quot;-&quot;??_-;_-@_-">
                  <c:v>4000000</c:v>
                </c:pt>
                <c:pt idx="12" formatCode="_-* #\ ##0_-;\-* #\ ##0_-;_-* &quot;-&quot;??_-;_-@_-">
                  <c:v>5000000</c:v>
                </c:pt>
                <c:pt idx="13" formatCode="_-* #\ ##0_-;\-* #\ ##0_-;_-* &quot;-&quot;??_-;_-@_-">
                  <c:v>5000000</c:v>
                </c:pt>
              </c:numCache>
            </c:numRef>
          </c:val>
          <c:extLst>
            <c:ext xmlns:c16="http://schemas.microsoft.com/office/drawing/2014/chart" uri="{C3380CC4-5D6E-409C-BE32-E72D297353CC}">
              <c16:uniqueId val="{0000000D-2398-4B0C-9998-4086F466D120}"/>
            </c:ext>
          </c:extLst>
        </c:ser>
        <c:dLbls>
          <c:showLegendKey val="0"/>
          <c:showVal val="1"/>
          <c:showCatName val="0"/>
          <c:showSerName val="0"/>
          <c:showPercent val="0"/>
          <c:showBubbleSize val="0"/>
        </c:dLbls>
        <c:gapWidth val="32"/>
        <c:overlap val="100"/>
        <c:axId val="861891016"/>
        <c:axId val="861889216"/>
      </c:barChart>
      <c:lineChart>
        <c:grouping val="standard"/>
        <c:varyColors val="0"/>
        <c:ser>
          <c:idx val="0"/>
          <c:order val="0"/>
          <c:tx>
            <c:strRef>
              <c:f>Valtuudet!$B$20</c:f>
              <c:strCache>
                <c:ptCount val="1"/>
                <c:pt idx="0">
                  <c:v>Puolesta asiointi yht</c:v>
                </c:pt>
              </c:strCache>
            </c:strRef>
          </c:tx>
          <c:spPr>
            <a:ln w="28575" cap="rnd">
              <a:no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rgbClr val="0070C0"/>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Valtuudet!$C$19:$P$19</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Valtuudet!$C$21:$P$21</c:f>
              <c:numCache>
                <c:formatCode>_-* #\ ##0_-;\-* #\ ##0_-;_-* "-"??_-;_-@_-</c:formatCode>
                <c:ptCount val="14"/>
                <c:pt idx="0">
                  <c:v>1179592</c:v>
                </c:pt>
                <c:pt idx="1">
                  <c:v>2629799</c:v>
                </c:pt>
                <c:pt idx="2">
                  <c:v>8431177</c:v>
                </c:pt>
                <c:pt idx="3">
                  <c:v>18862390</c:v>
                </c:pt>
                <c:pt idx="4">
                  <c:v>27682207</c:v>
                </c:pt>
                <c:pt idx="5">
                  <c:v>48324093</c:v>
                </c:pt>
                <c:pt idx="6">
                  <c:v>57221603</c:v>
                </c:pt>
                <c:pt idx="7">
                  <c:v>62943763.300000012</c:v>
                </c:pt>
                <c:pt idx="8">
                  <c:v>75014765.428000003</c:v>
                </c:pt>
                <c:pt idx="9">
                  <c:v>90617718.513599992</c:v>
                </c:pt>
                <c:pt idx="10">
                  <c:v>97750958.809551999</c:v>
                </c:pt>
                <c:pt idx="11">
                  <c:v>102438506.75002962</c:v>
                </c:pt>
                <c:pt idx="12">
                  <c:v>106391661.9525305</c:v>
                </c:pt>
                <c:pt idx="13">
                  <c:v>108419495.19158113</c:v>
                </c:pt>
              </c:numCache>
            </c:numRef>
          </c:val>
          <c:smooth val="0"/>
          <c:extLst>
            <c:ext xmlns:c16="http://schemas.microsoft.com/office/drawing/2014/chart" uri="{C3380CC4-5D6E-409C-BE32-E72D297353CC}">
              <c16:uniqueId val="{0000000E-2398-4B0C-9998-4086F466D120}"/>
            </c:ext>
          </c:extLst>
        </c:ser>
        <c:dLbls>
          <c:showLegendKey val="0"/>
          <c:showVal val="0"/>
          <c:showCatName val="0"/>
          <c:showSerName val="0"/>
          <c:showPercent val="0"/>
          <c:showBubbleSize val="0"/>
        </c:dLbls>
        <c:marker val="1"/>
        <c:smooth val="0"/>
        <c:axId val="861891016"/>
        <c:axId val="861889216"/>
      </c:lineChart>
      <c:catAx>
        <c:axId val="861891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accent5">
                    <a:lumMod val="50000"/>
                  </a:schemeClr>
                </a:solidFill>
                <a:latin typeface="+mn-lt"/>
                <a:ea typeface="+mn-ea"/>
                <a:cs typeface="+mn-cs"/>
              </a:defRPr>
            </a:pPr>
            <a:endParaRPr lang="fi-FI"/>
          </a:p>
        </c:txPr>
        <c:crossAx val="861889216"/>
        <c:crosses val="autoZero"/>
        <c:auto val="1"/>
        <c:lblAlgn val="ctr"/>
        <c:lblOffset val="100"/>
        <c:noMultiLvlLbl val="0"/>
      </c:catAx>
      <c:valAx>
        <c:axId val="861889216"/>
        <c:scaling>
          <c:orientation val="minMax"/>
        </c:scaling>
        <c:delete val="0"/>
        <c:axPos val="l"/>
        <c:majorGridlines>
          <c:spPr>
            <a:ln w="9525" cap="flat" cmpd="sng" algn="ctr">
              <a:solidFill>
                <a:schemeClr val="tx1">
                  <a:lumMod val="15000"/>
                  <a:lumOff val="85000"/>
                </a:schemeClr>
              </a:solidFill>
              <a:round/>
            </a:ln>
            <a:effectLst/>
          </c:spPr>
        </c:majorGridlines>
        <c:numFmt formatCode="#,##0\ &quot;M&quot;"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accent5">
                    <a:lumMod val="50000"/>
                  </a:schemeClr>
                </a:solidFill>
                <a:latin typeface="+mn-lt"/>
                <a:ea typeface="+mn-ea"/>
                <a:cs typeface="+mn-cs"/>
              </a:defRPr>
            </a:pPr>
            <a:endParaRPr lang="fi-FI"/>
          </a:p>
        </c:txPr>
        <c:crossAx val="861891016"/>
        <c:crosses val="autoZero"/>
        <c:crossBetween val="between"/>
        <c:dispUnits>
          <c:builtInUnit val="millions"/>
        </c:dispUnits>
      </c:valAx>
      <c:spPr>
        <a:noFill/>
        <a:ln>
          <a:noFill/>
        </a:ln>
        <a:effectLst/>
      </c:spPr>
    </c:plotArea>
    <c:legend>
      <c:legendPos val="b"/>
      <c:legendEntry>
        <c:idx val="2"/>
        <c:delete val="1"/>
      </c:legendEntry>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7479900159504428E-2"/>
          <c:y val="4.3528844201300813E-2"/>
          <c:w val="0.87018569645626109"/>
          <c:h val="0.78743355213281085"/>
        </c:manualLayout>
      </c:layout>
      <c:barChart>
        <c:barDir val="col"/>
        <c:grouping val="stacked"/>
        <c:varyColors val="0"/>
        <c:ser>
          <c:idx val="0"/>
          <c:order val="0"/>
          <c:tx>
            <c:strRef>
              <c:f>'Ennuste ja kustannukset'!$A$12</c:f>
              <c:strCache>
                <c:ptCount val="1"/>
                <c:pt idx="0">
                  <c:v>Orgaaninen kasvu</c:v>
                </c:pt>
              </c:strCache>
            </c:strRef>
          </c:tx>
          <c:spPr>
            <a:solidFill>
              <a:schemeClr val="accent1"/>
            </a:solidFill>
            <a:ln>
              <a:noFill/>
            </a:ln>
            <a:effectLst/>
          </c:spPr>
          <c:invertIfNegative val="0"/>
          <c:dPt>
            <c:idx val="0"/>
            <c:invertIfNegative val="0"/>
            <c:bubble3D val="0"/>
            <c:spPr>
              <a:solidFill>
                <a:srgbClr val="00B0F0"/>
              </a:solidFill>
              <a:ln>
                <a:noFill/>
              </a:ln>
              <a:effectLst/>
            </c:spPr>
            <c:extLst>
              <c:ext xmlns:c16="http://schemas.microsoft.com/office/drawing/2014/chart" uri="{C3380CC4-5D6E-409C-BE32-E72D297353CC}">
                <c16:uniqueId val="{00000001-A5D0-4983-BDB3-D27B9B519E33}"/>
              </c:ext>
            </c:extLst>
          </c:dPt>
          <c:dPt>
            <c:idx val="1"/>
            <c:invertIfNegative val="0"/>
            <c:bubble3D val="0"/>
            <c:spPr>
              <a:solidFill>
                <a:srgbClr val="00B0F0"/>
              </a:solidFill>
              <a:ln>
                <a:noFill/>
              </a:ln>
              <a:effectLst/>
            </c:spPr>
            <c:extLst>
              <c:ext xmlns:c16="http://schemas.microsoft.com/office/drawing/2014/chart" uri="{C3380CC4-5D6E-409C-BE32-E72D297353CC}">
                <c16:uniqueId val="{00000003-A5D0-4983-BDB3-D27B9B519E33}"/>
              </c:ext>
            </c:extLst>
          </c:dPt>
          <c:dPt>
            <c:idx val="2"/>
            <c:invertIfNegative val="0"/>
            <c:bubble3D val="0"/>
            <c:spPr>
              <a:solidFill>
                <a:srgbClr val="00B0F0"/>
              </a:solidFill>
              <a:ln>
                <a:noFill/>
              </a:ln>
              <a:effectLst/>
            </c:spPr>
            <c:extLst>
              <c:ext xmlns:c16="http://schemas.microsoft.com/office/drawing/2014/chart" uri="{C3380CC4-5D6E-409C-BE32-E72D297353CC}">
                <c16:uniqueId val="{00000005-A5D0-4983-BDB3-D27B9B519E33}"/>
              </c:ext>
            </c:extLst>
          </c:dPt>
          <c:dPt>
            <c:idx val="3"/>
            <c:invertIfNegative val="0"/>
            <c:bubble3D val="0"/>
            <c:spPr>
              <a:solidFill>
                <a:srgbClr val="00B0F0"/>
              </a:solidFill>
              <a:ln>
                <a:noFill/>
              </a:ln>
              <a:effectLst/>
            </c:spPr>
            <c:extLst>
              <c:ext xmlns:c16="http://schemas.microsoft.com/office/drawing/2014/chart" uri="{C3380CC4-5D6E-409C-BE32-E72D297353CC}">
                <c16:uniqueId val="{00000007-A5D0-4983-BDB3-D27B9B519E33}"/>
              </c:ext>
            </c:extLst>
          </c:dPt>
          <c:dPt>
            <c:idx val="4"/>
            <c:invertIfNegative val="0"/>
            <c:bubble3D val="0"/>
            <c:spPr>
              <a:solidFill>
                <a:srgbClr val="00B0F0"/>
              </a:solidFill>
              <a:ln>
                <a:noFill/>
              </a:ln>
              <a:effectLst/>
            </c:spPr>
            <c:extLst>
              <c:ext xmlns:c16="http://schemas.microsoft.com/office/drawing/2014/chart" uri="{C3380CC4-5D6E-409C-BE32-E72D297353CC}">
                <c16:uniqueId val="{00000009-A5D0-4983-BDB3-D27B9B519E33}"/>
              </c:ext>
            </c:extLst>
          </c:dPt>
          <c:dPt>
            <c:idx val="5"/>
            <c:invertIfNegative val="0"/>
            <c:bubble3D val="0"/>
            <c:spPr>
              <a:solidFill>
                <a:srgbClr val="00B0F0"/>
              </a:solidFill>
              <a:ln>
                <a:noFill/>
              </a:ln>
              <a:effectLst/>
            </c:spPr>
            <c:extLst>
              <c:ext xmlns:c16="http://schemas.microsoft.com/office/drawing/2014/chart" uri="{C3380CC4-5D6E-409C-BE32-E72D297353CC}">
                <c16:uniqueId val="{0000000B-A5D0-4983-BDB3-D27B9B519E33}"/>
              </c:ext>
            </c:extLst>
          </c:dPt>
          <c:dPt>
            <c:idx val="6"/>
            <c:invertIfNegative val="0"/>
            <c:bubble3D val="0"/>
            <c:spPr>
              <a:solidFill>
                <a:srgbClr val="00B0F0"/>
              </a:solidFill>
              <a:ln>
                <a:noFill/>
              </a:ln>
              <a:effectLst/>
            </c:spPr>
            <c:extLst>
              <c:ext xmlns:c16="http://schemas.microsoft.com/office/drawing/2014/chart" uri="{C3380CC4-5D6E-409C-BE32-E72D297353CC}">
                <c16:uniqueId val="{0000000D-A5D0-4983-BDB3-D27B9B519E33}"/>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'Ennuste ja kustannukset'!$J$2:$W$2</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'Ennuste ja kustannukset'!$J$12:$W$12</c:f>
              <c:numCache>
                <c:formatCode>General</c:formatCode>
                <c:ptCount val="14"/>
                <c:pt idx="0">
                  <c:v>67800000</c:v>
                </c:pt>
                <c:pt idx="1">
                  <c:v>87000000</c:v>
                </c:pt>
                <c:pt idx="2">
                  <c:v>107000000</c:v>
                </c:pt>
                <c:pt idx="3">
                  <c:v>151000000</c:v>
                </c:pt>
                <c:pt idx="4">
                  <c:v>200000000</c:v>
                </c:pt>
                <c:pt idx="5">
                  <c:v>196500000</c:v>
                </c:pt>
                <c:pt idx="6">
                  <c:v>205342499.99999997</c:v>
                </c:pt>
                <c:pt idx="7" formatCode="_-* #\ ##0_-;\-* #\ ##0_-;_-* &quot;-&quot;??_-;_-@_-">
                  <c:v>209449349.99999997</c:v>
                </c:pt>
                <c:pt idx="8" formatCode="_-* #\ ##0_-;\-* #\ ##0_-;_-* &quot;-&quot;??_-;_-@_-">
                  <c:v>213000000</c:v>
                </c:pt>
                <c:pt idx="9" formatCode="_-* #\ ##0_-;\-* #\ ##0_-;_-* &quot;-&quot;??_-;_-@_-">
                  <c:v>215000000</c:v>
                </c:pt>
                <c:pt idx="10" formatCode="_-* #\ ##0_-;\-* #\ ##0_-;_-* &quot;-&quot;??_-;_-@_-">
                  <c:v>217000000</c:v>
                </c:pt>
                <c:pt idx="11" formatCode="_-* #\ ##0_-;\-* #\ ##0_-;_-* &quot;-&quot;??_-;_-@_-">
                  <c:v>219000000</c:v>
                </c:pt>
                <c:pt idx="12" formatCode="_-* #\ ##0_-;\-* #\ ##0_-;_-* &quot;-&quot;??_-;_-@_-">
                  <c:v>220000000</c:v>
                </c:pt>
                <c:pt idx="13" formatCode="_-* #\ ##0_-;\-* #\ ##0_-;_-* &quot;-&quot;??_-;_-@_-">
                  <c:v>221000000</c:v>
                </c:pt>
              </c:numCache>
            </c:numRef>
          </c:val>
          <c:extLst>
            <c:ext xmlns:c16="http://schemas.microsoft.com/office/drawing/2014/chart" uri="{C3380CC4-5D6E-409C-BE32-E72D297353CC}">
              <c16:uniqueId val="{0000000E-A5D0-4983-BDB3-D27B9B519E33}"/>
            </c:ext>
          </c:extLst>
        </c:ser>
        <c:ser>
          <c:idx val="2"/>
          <c:order val="1"/>
          <c:tx>
            <c:strRef>
              <c:f>'Ennuste ja kustannukset'!$A$10</c:f>
              <c:strCache>
                <c:ptCount val="1"/>
                <c:pt idx="0">
                  <c:v>Digitaalisen viestinnän ensisijaisuus + muu potentiaali</c:v>
                </c:pt>
              </c:strCache>
            </c:strRef>
          </c:tx>
          <c:spPr>
            <a:solidFill>
              <a:schemeClr val="accent3"/>
            </a:solidFill>
            <a:ln w="25400">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'Ennuste ja kustannukset'!$J$11:$W$11</c:f>
              <c:numCache>
                <c:formatCode>General</c:formatCode>
                <c:ptCount val="14"/>
                <c:pt idx="8" formatCode="_-* #\ ##0_-;\-* #\ ##0_-;_-* &quot;-&quot;??_-;_-@_-">
                  <c:v>5000000</c:v>
                </c:pt>
                <c:pt idx="9" formatCode="_-* #\ ##0_-;\-* #\ ##0_-;_-* &quot;-&quot;??_-;_-@_-">
                  <c:v>10000000</c:v>
                </c:pt>
                <c:pt idx="10" formatCode="_-* #\ ##0_-;\-* #\ ##0_-;_-* &quot;-&quot;??_-;_-@_-">
                  <c:v>15000000</c:v>
                </c:pt>
                <c:pt idx="11" formatCode="_-* #\ ##0_-;\-* #\ ##0_-;_-* &quot;-&quot;??_-;_-@_-">
                  <c:v>17000000</c:v>
                </c:pt>
                <c:pt idx="12" formatCode="_-* #\ ##0_-;\-* #\ ##0_-;_-* &quot;-&quot;??_-;_-@_-">
                  <c:v>20000000</c:v>
                </c:pt>
                <c:pt idx="13" formatCode="_-* #\ ##0_-;\-* #\ ##0_-;_-* &quot;-&quot;??_-;_-@_-">
                  <c:v>21000000</c:v>
                </c:pt>
              </c:numCache>
            </c:numRef>
          </c:val>
          <c:extLst>
            <c:ext xmlns:c16="http://schemas.microsoft.com/office/drawing/2014/chart" uri="{C3380CC4-5D6E-409C-BE32-E72D297353CC}">
              <c16:uniqueId val="{0000000F-A5D0-4983-BDB3-D27B9B519E33}"/>
            </c:ext>
          </c:extLst>
        </c:ser>
        <c:dLbls>
          <c:dLblPos val="ctr"/>
          <c:showLegendKey val="0"/>
          <c:showVal val="1"/>
          <c:showCatName val="0"/>
          <c:showSerName val="0"/>
          <c:showPercent val="0"/>
          <c:showBubbleSize val="0"/>
        </c:dLbls>
        <c:gapWidth val="32"/>
        <c:overlap val="100"/>
        <c:axId val="1750404904"/>
        <c:axId val="1750409224"/>
      </c:barChart>
      <c:lineChart>
        <c:grouping val="standard"/>
        <c:varyColors val="0"/>
        <c:ser>
          <c:idx val="1"/>
          <c:order val="2"/>
          <c:tx>
            <c:strRef>
              <c:f>'Ennuste ja kustannukset'!$A$13</c:f>
              <c:strCache>
                <c:ptCount val="1"/>
                <c:pt idx="0">
                  <c:v>Kaikki tunnistautumiset yht.</c:v>
                </c:pt>
              </c:strCache>
            </c:strRef>
          </c:tx>
          <c:spPr>
            <a:ln w="25400" cap="rnd">
              <a:noFill/>
              <a:round/>
            </a:ln>
            <a:effectLst/>
          </c:spPr>
          <c:marker>
            <c:symbol val="none"/>
          </c:marker>
          <c:dLbls>
            <c:numFmt formatCode="#,##0" sourceLinked="0"/>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rgbClr val="0070C0"/>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'Ennuste ja kustannukset'!$J$13:$W$13</c:f>
              <c:numCache>
                <c:formatCode>0</c:formatCode>
                <c:ptCount val="14"/>
                <c:pt idx="0">
                  <c:v>67800000</c:v>
                </c:pt>
                <c:pt idx="1">
                  <c:v>87000000</c:v>
                </c:pt>
                <c:pt idx="2">
                  <c:v>107000000</c:v>
                </c:pt>
                <c:pt idx="3">
                  <c:v>151000000</c:v>
                </c:pt>
                <c:pt idx="4">
                  <c:v>200000000</c:v>
                </c:pt>
                <c:pt idx="5">
                  <c:v>196500000</c:v>
                </c:pt>
                <c:pt idx="6">
                  <c:v>208000000</c:v>
                </c:pt>
                <c:pt idx="7">
                  <c:v>210449350</c:v>
                </c:pt>
                <c:pt idx="8" formatCode="_-* #\ ##0_-;\-* #\ ##0_-;_-* &quot;-&quot;??_-;_-@_-">
                  <c:v>218000000</c:v>
                </c:pt>
                <c:pt idx="9" formatCode="_-* #\ ##0_-;\-* #\ ##0_-;_-* &quot;-&quot;??_-;_-@_-">
                  <c:v>225000000</c:v>
                </c:pt>
                <c:pt idx="10" formatCode="_-* #\ ##0_-;\-* #\ ##0_-;_-* &quot;-&quot;??_-;_-@_-">
                  <c:v>232000000</c:v>
                </c:pt>
                <c:pt idx="11" formatCode="_-* #\ ##0_-;\-* #\ ##0_-;_-* &quot;-&quot;??_-;_-@_-">
                  <c:v>236000000</c:v>
                </c:pt>
                <c:pt idx="12" formatCode="_-* #\ ##0_-;\-* #\ ##0_-;_-* &quot;-&quot;??_-;_-@_-">
                  <c:v>240000000</c:v>
                </c:pt>
                <c:pt idx="13" formatCode="_-* #\ ##0_-;\-* #\ ##0_-;_-* &quot;-&quot;??_-;_-@_-">
                  <c:v>242000000</c:v>
                </c:pt>
              </c:numCache>
            </c:numRef>
          </c:val>
          <c:smooth val="0"/>
          <c:extLst>
            <c:ext xmlns:c16="http://schemas.microsoft.com/office/drawing/2014/chart" uri="{C3380CC4-5D6E-409C-BE32-E72D297353CC}">
              <c16:uniqueId val="{00000010-A5D0-4983-BDB3-D27B9B519E33}"/>
            </c:ext>
          </c:extLst>
        </c:ser>
        <c:dLbls>
          <c:dLblPos val="ctr"/>
          <c:showLegendKey val="0"/>
          <c:showVal val="1"/>
          <c:showCatName val="0"/>
          <c:showSerName val="0"/>
          <c:showPercent val="0"/>
          <c:showBubbleSize val="0"/>
        </c:dLbls>
        <c:marker val="1"/>
        <c:smooth val="0"/>
        <c:axId val="1750404904"/>
        <c:axId val="1750409224"/>
      </c:lineChart>
      <c:catAx>
        <c:axId val="1750404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i-FI"/>
          </a:p>
        </c:txPr>
        <c:crossAx val="1750409224"/>
        <c:crosses val="autoZero"/>
        <c:auto val="1"/>
        <c:lblAlgn val="ctr"/>
        <c:lblOffset val="100"/>
        <c:noMultiLvlLbl val="0"/>
      </c:catAx>
      <c:valAx>
        <c:axId val="1750409224"/>
        <c:scaling>
          <c:orientation val="minMax"/>
        </c:scaling>
        <c:delete val="0"/>
        <c:axPos val="l"/>
        <c:majorGridlines>
          <c:spPr>
            <a:ln w="9525" cap="flat" cmpd="sng" algn="ctr">
              <a:solidFill>
                <a:schemeClr val="tx1">
                  <a:lumMod val="15000"/>
                  <a:lumOff val="85000"/>
                </a:schemeClr>
              </a:solidFill>
              <a:round/>
            </a:ln>
            <a:effectLst/>
          </c:spPr>
        </c:majorGridlines>
        <c:numFmt formatCode="#,##0\ &quot;M&quot;" sourceLinked="0"/>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fi-FI"/>
          </a:p>
        </c:txPr>
        <c:crossAx val="1750404904"/>
        <c:crosses val="autoZero"/>
        <c:crossBetween val="between"/>
        <c:dispUnits>
          <c:builtInUnit val="millions"/>
        </c:dispUnits>
      </c:valAx>
      <c:spPr>
        <a:noFill/>
        <a:ln>
          <a:noFill/>
        </a:ln>
        <a:effectLst/>
      </c:spPr>
    </c:plotArea>
    <c:legend>
      <c:legendPos val="b"/>
      <c:legendEntry>
        <c:idx val="2"/>
        <c:delete val="1"/>
      </c:legendEntry>
      <c:layout>
        <c:manualLayout>
          <c:xMode val="edge"/>
          <c:yMode val="edge"/>
          <c:x val="8.1464377276630431E-2"/>
          <c:y val="0.92102545312641981"/>
          <c:w val="0.82727722808545001"/>
          <c:h val="6.3841785189256331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fi-FI"/>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F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CDABD1-5F09-CB43-BCC0-1DEB934835DE}" type="datetimeFigureOut">
              <a:rPr lang="en-FI"/>
              <a:t>04/18/2024</a:t>
            </a:fld>
            <a:endParaRPr lang="en-FI"/>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F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F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67CB69-F670-CE45-9316-2F76980D2403}" type="slidenum">
              <a:rPr/>
              <a:t>‹#›</a:t>
            </a:fld>
            <a:endParaRPr lang="en-FI"/>
          </a:p>
        </p:txBody>
      </p:sp>
    </p:spTree>
    <p:extLst>
      <p:ext uri="{BB962C8B-B14F-4D97-AF65-F5344CB8AC3E}">
        <p14:creationId xmlns:p14="http://schemas.microsoft.com/office/powerpoint/2010/main" val="376222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5"/>
          </p:nvPr>
        </p:nvSpPr>
        <p:spPr/>
        <p:txBody>
          <a:bodyPr/>
          <a:lstStyle/>
          <a:p>
            <a:pPr marL="0" marR="0" lvl="0" indent="0" algn="r" defTabSz="914377" rtl="0" eaLnBrk="1" fontAlgn="auto" latinLnBrk="0" hangingPunct="1">
              <a:lnSpc>
                <a:spcPct val="100000"/>
              </a:lnSpc>
              <a:spcBef>
                <a:spcPts val="0"/>
              </a:spcBef>
              <a:spcAft>
                <a:spcPts val="0"/>
              </a:spcAft>
              <a:buClrTx/>
              <a:buSzTx/>
              <a:buFontTx/>
              <a:buNone/>
              <a:tabLst/>
              <a:defRPr/>
            </a:pPr>
            <a:fld id="{CC2003DD-B956-4332-B588-A05840B6A93C}" type="slidenum">
              <a:rPr kumimoji="0" lang="fi-FI"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377" rtl="0" eaLnBrk="1" fontAlgn="auto" latinLnBrk="0" hangingPunct="1">
                <a:lnSpc>
                  <a:spcPct val="100000"/>
                </a:lnSpc>
                <a:spcBef>
                  <a:spcPts val="0"/>
                </a:spcBef>
                <a:spcAft>
                  <a:spcPts val="0"/>
                </a:spcAft>
                <a:buClrTx/>
                <a:buSzTx/>
                <a:buFontTx/>
                <a:buNone/>
                <a:tabLst/>
                <a:defRPr/>
              </a:pPr>
              <a:t>14</a:t>
            </a:fld>
            <a:endParaRPr kumimoji="0" lang="fi-FI"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56031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fi-FI" dirty="0"/>
          </a:p>
        </p:txBody>
      </p:sp>
      <p:sp>
        <p:nvSpPr>
          <p:cNvPr id="4" name="Slide Number Placeholder 3"/>
          <p:cNvSpPr>
            <a:spLocks noGrp="1"/>
          </p:cNvSpPr>
          <p:nvPr>
            <p:ph type="sldNum" sz="quarter" idx="5"/>
          </p:nvPr>
        </p:nvSpPr>
        <p:spPr/>
        <p:txBody>
          <a:bodyPr/>
          <a:lstStyle/>
          <a:p>
            <a:pPr marL="0" marR="0" lvl="0" indent="0" algn="r" defTabSz="914377" rtl="0" eaLnBrk="1" fontAlgn="auto" latinLnBrk="0" hangingPunct="1">
              <a:lnSpc>
                <a:spcPct val="100000"/>
              </a:lnSpc>
              <a:spcBef>
                <a:spcPts val="0"/>
              </a:spcBef>
              <a:spcAft>
                <a:spcPts val="0"/>
              </a:spcAft>
              <a:buClrTx/>
              <a:buSzTx/>
              <a:buFontTx/>
              <a:buNone/>
              <a:tabLst/>
              <a:defRPr/>
            </a:pPr>
            <a:fld id="{CC2003DD-B956-4332-B588-A05840B6A93C}" type="slidenum">
              <a:rPr kumimoji="0" lang="fi-FI"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377" rtl="0" eaLnBrk="1" fontAlgn="auto" latinLnBrk="0" hangingPunct="1">
                <a:lnSpc>
                  <a:spcPct val="100000"/>
                </a:lnSpc>
                <a:spcBef>
                  <a:spcPts val="0"/>
                </a:spcBef>
                <a:spcAft>
                  <a:spcPts val="0"/>
                </a:spcAft>
                <a:buClrTx/>
                <a:buSzTx/>
                <a:buFontTx/>
                <a:buNone/>
                <a:tabLst/>
                <a:defRPr/>
              </a:pPr>
              <a:t>15</a:t>
            </a:fld>
            <a:endParaRPr kumimoji="0" lang="fi-FI"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732380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5"/>
          </p:nvPr>
        </p:nvSpPr>
        <p:spPr/>
        <p:txBody>
          <a:bodyPr/>
          <a:lstStyle/>
          <a:p>
            <a:pPr marL="0" marR="0" lvl="0" indent="0" algn="r" defTabSz="914377" rtl="0" eaLnBrk="1" fontAlgn="auto" latinLnBrk="0" hangingPunct="1">
              <a:lnSpc>
                <a:spcPct val="100000"/>
              </a:lnSpc>
              <a:spcBef>
                <a:spcPts val="0"/>
              </a:spcBef>
              <a:spcAft>
                <a:spcPts val="0"/>
              </a:spcAft>
              <a:buClrTx/>
              <a:buSzTx/>
              <a:buFontTx/>
              <a:buNone/>
              <a:tabLst/>
              <a:defRPr/>
            </a:pPr>
            <a:fld id="{CC2003DD-B956-4332-B588-A05840B6A93C}" type="slidenum">
              <a:rPr kumimoji="0" lang="fi-FI"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377" rtl="0" eaLnBrk="1" fontAlgn="auto" latinLnBrk="0" hangingPunct="1">
                <a:lnSpc>
                  <a:spcPct val="100000"/>
                </a:lnSpc>
                <a:spcBef>
                  <a:spcPts val="0"/>
                </a:spcBef>
                <a:spcAft>
                  <a:spcPts val="0"/>
                </a:spcAft>
                <a:buClrTx/>
                <a:buSzTx/>
                <a:buFontTx/>
                <a:buNone/>
                <a:tabLst/>
                <a:defRPr/>
              </a:pPr>
              <a:t>16</a:t>
            </a:fld>
            <a:endParaRPr kumimoji="0" lang="fi-FI"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86496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bg>
      <p:bgPr>
        <a:solidFill>
          <a:srgbClr val="003378"/>
        </a:solidFill>
        <a:effectLst/>
      </p:bgPr>
    </p:bg>
    <p:spTree>
      <p:nvGrpSpPr>
        <p:cNvPr id="1" name=""/>
        <p:cNvGrpSpPr/>
        <p:nvPr/>
      </p:nvGrpSpPr>
      <p:grpSpPr>
        <a:xfrm>
          <a:off x="0" y="0"/>
          <a:ext cx="0" cy="0"/>
          <a:chOff x="0" y="0"/>
          <a:chExt cx="0" cy="0"/>
        </a:xfrm>
      </p:grpSpPr>
      <p:sp>
        <p:nvSpPr>
          <p:cNvPr id="2" name="Otsikko 1"/>
          <p:cNvSpPr>
            <a:spLocks noGrp="1"/>
          </p:cNvSpPr>
          <p:nvPr>
            <p:ph type="ctrTitle"/>
          </p:nvPr>
        </p:nvSpPr>
        <p:spPr>
          <a:xfrm>
            <a:off x="838800" y="1890000"/>
            <a:ext cx="8784000" cy="2394000"/>
          </a:xfrm>
          <a:prstGeom prst="rect">
            <a:avLst/>
          </a:prstGeom>
        </p:spPr>
        <p:txBody>
          <a:bodyPr anchor="b"/>
          <a:lstStyle>
            <a:lvl1pPr>
              <a:defRPr sz="5400">
                <a:solidFill>
                  <a:schemeClr val="bg1"/>
                </a:solidFill>
              </a:defRPr>
            </a:lvl1pPr>
          </a:lstStyle>
          <a:p>
            <a:r>
              <a:rPr lang="fi-FI"/>
              <a:t>Muokkaa ots. perustyyl. napsautt.</a:t>
            </a:r>
            <a:endParaRPr lang="fi-FI" dirty="0"/>
          </a:p>
        </p:txBody>
      </p:sp>
      <p:sp>
        <p:nvSpPr>
          <p:cNvPr id="3" name="Alaotsikko 2"/>
          <p:cNvSpPr>
            <a:spLocks noGrp="1"/>
          </p:cNvSpPr>
          <p:nvPr>
            <p:ph type="subTitle" idx="1"/>
          </p:nvPr>
        </p:nvSpPr>
        <p:spPr>
          <a:xfrm>
            <a:off x="838800" y="4374000"/>
            <a:ext cx="8784000" cy="1656000"/>
          </a:xfrm>
          <a:prstGeom prst="rect">
            <a:avLst/>
          </a:prstGeom>
        </p:spPr>
        <p:txBody>
          <a:bodyPr/>
          <a:lstStyle>
            <a:lvl1pPr marL="0" marR="0" indent="0" algn="l" defTabSz="609585" rtl="0" eaLnBrk="1" fontAlgn="auto" latinLnBrk="0" hangingPunct="1">
              <a:lnSpc>
                <a:spcPct val="100000"/>
              </a:lnSpc>
              <a:spcBef>
                <a:spcPts val="1333"/>
              </a:spcBef>
              <a:spcAft>
                <a:spcPts val="0"/>
              </a:spcAft>
              <a:buClr>
                <a:srgbClr val="009FDA"/>
              </a:buClr>
              <a:buSzTx/>
              <a:buFont typeface="Arial" panose="020B0604020202020204" pitchFamily="34" charset="0"/>
              <a:buNone/>
              <a:tabLst/>
              <a:defRPr sz="3200">
                <a:solidFill>
                  <a:schemeClr val="bg1"/>
                </a:solidFill>
                <a:latin typeface="+mj-lt"/>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i-FI"/>
              <a:t>Muokkaa alaotsikon perustyyliä napsautt.</a:t>
            </a:r>
            <a:endParaRPr lang="fi-FI" dirty="0"/>
          </a:p>
        </p:txBody>
      </p:sp>
    </p:spTree>
    <p:extLst>
      <p:ext uri="{BB962C8B-B14F-4D97-AF65-F5344CB8AC3E}">
        <p14:creationId xmlns:p14="http://schemas.microsoft.com/office/powerpoint/2010/main" val="1550044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17D00B7-C08A-48F5-868A-CAA6F7D71189}"/>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EB7DC5C9-D897-49F0-BE95-C34F61BEB496}"/>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3613414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Kaksi sisältökohdetta">
    <p:spTree>
      <p:nvGrpSpPr>
        <p:cNvPr id="1" name=""/>
        <p:cNvGrpSpPr/>
        <p:nvPr/>
      </p:nvGrpSpPr>
      <p:grpSpPr>
        <a:xfrm>
          <a:off x="0" y="0"/>
          <a:ext cx="0" cy="0"/>
          <a:chOff x="0" y="0"/>
          <a:chExt cx="0" cy="0"/>
        </a:xfrm>
      </p:grpSpPr>
      <p:sp>
        <p:nvSpPr>
          <p:cNvPr id="6" name="Sisällön paikkamerkki 5"/>
          <p:cNvSpPr>
            <a:spLocks noGrp="1"/>
          </p:cNvSpPr>
          <p:nvPr>
            <p:ph sz="quarter" idx="10"/>
          </p:nvPr>
        </p:nvSpPr>
        <p:spPr>
          <a:xfrm>
            <a:off x="838800" y="1548000"/>
            <a:ext cx="5184000" cy="4932000"/>
          </a:xfrm>
          <a:prstGeom prst="rect">
            <a:avLst/>
          </a:prstGeo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0" name="Sisällön paikkamerkki 5"/>
          <p:cNvSpPr>
            <a:spLocks noGrp="1"/>
          </p:cNvSpPr>
          <p:nvPr>
            <p:ph sz="quarter" idx="11"/>
          </p:nvPr>
        </p:nvSpPr>
        <p:spPr>
          <a:xfrm>
            <a:off x="6175665" y="1548000"/>
            <a:ext cx="5184000" cy="4932000"/>
          </a:xfrm>
          <a:prstGeom prst="rect">
            <a:avLst/>
          </a:prstGeo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2" name="Otsikko 1">
            <a:extLst>
              <a:ext uri="{FF2B5EF4-FFF2-40B4-BE49-F238E27FC236}">
                <a16:creationId xmlns:a16="http://schemas.microsoft.com/office/drawing/2014/main" id="{F6699EDE-154D-4B70-A6B0-CC7437529569}"/>
              </a:ext>
            </a:extLst>
          </p:cNvPr>
          <p:cNvSpPr>
            <a:spLocks noGrp="1"/>
          </p:cNvSpPr>
          <p:nvPr>
            <p:ph type="title"/>
          </p:nvPr>
        </p:nvSpPr>
        <p:spPr/>
        <p:txBody>
          <a:bodyPr/>
          <a:lstStyle/>
          <a:p>
            <a:r>
              <a:rPr lang="fi-FI"/>
              <a:t>Muokkaa ots. perustyyl. napsautt.</a:t>
            </a:r>
          </a:p>
        </p:txBody>
      </p:sp>
    </p:spTree>
    <p:extLst>
      <p:ext uri="{BB962C8B-B14F-4D97-AF65-F5344CB8AC3E}">
        <p14:creationId xmlns:p14="http://schemas.microsoft.com/office/powerpoint/2010/main" val="711444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Otsikkodia 2">
    <p:bg>
      <p:bgPr>
        <a:solidFill>
          <a:schemeClr val="bg1"/>
        </a:solidFill>
        <a:effectLst/>
      </p:bgPr>
    </p:bg>
    <p:spTree>
      <p:nvGrpSpPr>
        <p:cNvPr id="1" name=""/>
        <p:cNvGrpSpPr/>
        <p:nvPr/>
      </p:nvGrpSpPr>
      <p:grpSpPr>
        <a:xfrm>
          <a:off x="0" y="0"/>
          <a:ext cx="0" cy="0"/>
          <a:chOff x="0" y="0"/>
          <a:chExt cx="0" cy="0"/>
        </a:xfrm>
      </p:grpSpPr>
      <p:sp>
        <p:nvSpPr>
          <p:cNvPr id="2" name="Otsikko 1"/>
          <p:cNvSpPr>
            <a:spLocks noGrp="1"/>
          </p:cNvSpPr>
          <p:nvPr>
            <p:ph type="ctrTitle"/>
          </p:nvPr>
        </p:nvSpPr>
        <p:spPr>
          <a:xfrm>
            <a:off x="838800" y="1890000"/>
            <a:ext cx="8784000" cy="2394000"/>
          </a:xfrm>
          <a:prstGeom prst="rect">
            <a:avLst/>
          </a:prstGeom>
        </p:spPr>
        <p:txBody>
          <a:bodyPr anchor="b"/>
          <a:lstStyle>
            <a:lvl1pPr>
              <a:defRPr sz="5400">
                <a:solidFill>
                  <a:schemeClr val="tx1"/>
                </a:solidFill>
              </a:defRPr>
            </a:lvl1pPr>
          </a:lstStyle>
          <a:p>
            <a:r>
              <a:rPr lang="fi-FI"/>
              <a:t>Muokkaa ots. perustyyl. napsautt.</a:t>
            </a:r>
            <a:endParaRPr lang="fi-FI" dirty="0"/>
          </a:p>
        </p:txBody>
      </p:sp>
      <p:sp>
        <p:nvSpPr>
          <p:cNvPr id="3" name="Alaotsikko 2"/>
          <p:cNvSpPr>
            <a:spLocks noGrp="1"/>
          </p:cNvSpPr>
          <p:nvPr>
            <p:ph type="subTitle" idx="1"/>
          </p:nvPr>
        </p:nvSpPr>
        <p:spPr>
          <a:xfrm>
            <a:off x="838800" y="4374000"/>
            <a:ext cx="8784000" cy="1656000"/>
          </a:xfrm>
          <a:prstGeom prst="rect">
            <a:avLst/>
          </a:prstGeom>
        </p:spPr>
        <p:txBody>
          <a:bodyPr/>
          <a:lstStyle>
            <a:lvl1pPr marL="0" marR="0" indent="0" algn="l" defTabSz="609585" rtl="0" eaLnBrk="1" fontAlgn="auto" latinLnBrk="0" hangingPunct="1">
              <a:lnSpc>
                <a:spcPct val="100000"/>
              </a:lnSpc>
              <a:spcBef>
                <a:spcPts val="1333"/>
              </a:spcBef>
              <a:spcAft>
                <a:spcPts val="0"/>
              </a:spcAft>
              <a:buClr>
                <a:srgbClr val="009FDA"/>
              </a:buClr>
              <a:buSzTx/>
              <a:buFont typeface="Arial" panose="020B0604020202020204" pitchFamily="34" charset="0"/>
              <a:buNone/>
              <a:tabLst/>
              <a:defRPr sz="3200">
                <a:solidFill>
                  <a:schemeClr val="tx1"/>
                </a:solidFill>
                <a:latin typeface="+mj-lt"/>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i-FI"/>
              <a:t>Muokkaa alaotsikon perustyyliä napsautt.</a:t>
            </a:r>
            <a:endParaRPr lang="fi-FI" dirty="0"/>
          </a:p>
        </p:txBody>
      </p:sp>
    </p:spTree>
    <p:extLst>
      <p:ext uri="{BB962C8B-B14F-4D97-AF65-F5344CB8AC3E}">
        <p14:creationId xmlns:p14="http://schemas.microsoft.com/office/powerpoint/2010/main" val="2204588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Otsikollinen sisältö">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D77EFAF-E1AB-4AFF-86D3-6AB4A2EDCB74}"/>
              </a:ext>
            </a:extLst>
          </p:cNvPr>
          <p:cNvSpPr/>
          <p:nvPr/>
        </p:nvSpPr>
        <p:spPr bwMode="hidden">
          <a:xfrm>
            <a:off x="0" y="72000"/>
            <a:ext cx="4104000" cy="6786000"/>
          </a:xfrm>
          <a:prstGeom prst="rect">
            <a:avLst/>
          </a:prstGeom>
          <a:solidFill>
            <a:srgbClr val="0033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0" name="Suorakulmio 9">
            <a:extLst>
              <a:ext uri="{FF2B5EF4-FFF2-40B4-BE49-F238E27FC236}">
                <a16:creationId xmlns:a16="http://schemas.microsoft.com/office/drawing/2014/main" id="{38DEA964-177D-4C3F-9358-EB089ACC3EAB}"/>
              </a:ext>
            </a:extLst>
          </p:cNvPr>
          <p:cNvSpPr/>
          <p:nvPr/>
        </p:nvSpPr>
        <p:spPr>
          <a:xfrm>
            <a:off x="0" y="0"/>
            <a:ext cx="12192000" cy="72000"/>
          </a:xfrm>
          <a:prstGeom prst="rect">
            <a:avLst/>
          </a:prstGeom>
          <a:solidFill>
            <a:srgbClr val="0033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3" name="Sisällön paikkamerkki 2">
            <a:extLst>
              <a:ext uri="{FF2B5EF4-FFF2-40B4-BE49-F238E27FC236}">
                <a16:creationId xmlns:a16="http://schemas.microsoft.com/office/drawing/2014/main" id="{3382C580-031F-42FB-9751-57FA9D368A37}"/>
              </a:ext>
            </a:extLst>
          </p:cNvPr>
          <p:cNvSpPr>
            <a:spLocks noGrp="1"/>
          </p:cNvSpPr>
          <p:nvPr>
            <p:ph idx="1"/>
          </p:nvPr>
        </p:nvSpPr>
        <p:spPr>
          <a:xfrm>
            <a:off x="4489200" y="457200"/>
            <a:ext cx="7092000" cy="6058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pic>
        <p:nvPicPr>
          <p:cNvPr id="11" name="Kuva 10" descr="Suomi.fi tunnus">
            <a:extLst>
              <a:ext uri="{FF2B5EF4-FFF2-40B4-BE49-F238E27FC236}">
                <a16:creationId xmlns:a16="http://schemas.microsoft.com/office/drawing/2014/main" id="{1B4DF679-0BA3-44B9-9DD1-460B15CA93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800" y="108000"/>
            <a:ext cx="441446" cy="441446"/>
          </a:xfrm>
          <a:prstGeom prst="rect">
            <a:avLst/>
          </a:prstGeom>
        </p:spPr>
      </p:pic>
      <p:sp>
        <p:nvSpPr>
          <p:cNvPr id="2" name="Otsikko 1">
            <a:extLst>
              <a:ext uri="{FF2B5EF4-FFF2-40B4-BE49-F238E27FC236}">
                <a16:creationId xmlns:a16="http://schemas.microsoft.com/office/drawing/2014/main" id="{4BA9A947-BFA7-4A68-9A8B-AE152DE4A827}"/>
              </a:ext>
            </a:extLst>
          </p:cNvPr>
          <p:cNvSpPr>
            <a:spLocks noGrp="1"/>
          </p:cNvSpPr>
          <p:nvPr>
            <p:ph type="title"/>
          </p:nvPr>
        </p:nvSpPr>
        <p:spPr>
          <a:xfrm>
            <a:off x="259200" y="590400"/>
            <a:ext cx="3636000" cy="1263600"/>
          </a:xfrm>
        </p:spPr>
        <p:txBody>
          <a:bodyPr anchor="ctr">
            <a:normAutofit/>
          </a:bodyPr>
          <a:lstStyle>
            <a:lvl1pPr>
              <a:lnSpc>
                <a:spcPct val="90000"/>
              </a:lnSpc>
              <a:defRPr sz="3600">
                <a:solidFill>
                  <a:schemeClr val="bg1"/>
                </a:solidFill>
              </a:defRPr>
            </a:lvl1pPr>
          </a:lstStyle>
          <a:p>
            <a:r>
              <a:rPr lang="fi-FI"/>
              <a:t>Muokkaa ots. perustyyl. napsautt.</a:t>
            </a:r>
            <a:endParaRPr lang="fi-FI" dirty="0"/>
          </a:p>
        </p:txBody>
      </p:sp>
      <p:sp>
        <p:nvSpPr>
          <p:cNvPr id="14" name="Tekstin paikkamerkki 13">
            <a:extLst>
              <a:ext uri="{FF2B5EF4-FFF2-40B4-BE49-F238E27FC236}">
                <a16:creationId xmlns:a16="http://schemas.microsoft.com/office/drawing/2014/main" id="{38DC4063-A8AA-4C02-81E8-4F74C96184F3}"/>
              </a:ext>
            </a:extLst>
          </p:cNvPr>
          <p:cNvSpPr>
            <a:spLocks noGrp="1"/>
          </p:cNvSpPr>
          <p:nvPr>
            <p:ph type="body" sz="quarter" idx="10"/>
          </p:nvPr>
        </p:nvSpPr>
        <p:spPr>
          <a:xfrm>
            <a:off x="258763" y="2268000"/>
            <a:ext cx="3636962" cy="4210050"/>
          </a:xfrm>
        </p:spPr>
        <p:txBody>
          <a:bodyPr/>
          <a:lstStyle>
            <a:lvl1pPr>
              <a:buClr>
                <a:schemeClr val="bg1"/>
              </a:buClr>
              <a:defRPr sz="2000">
                <a:solidFill>
                  <a:schemeClr val="bg1"/>
                </a:solidFill>
              </a:defRPr>
            </a:lvl1pPr>
            <a:lvl2pPr>
              <a:buClr>
                <a:schemeClr val="bg1"/>
              </a:buClr>
              <a:defRPr sz="1400">
                <a:solidFill>
                  <a:schemeClr val="bg1"/>
                </a:solidFill>
              </a:defRPr>
            </a:lvl2pPr>
            <a:lvl3pPr>
              <a:buClr>
                <a:schemeClr val="bg1"/>
              </a:buClr>
              <a:defRPr sz="1200">
                <a:solidFill>
                  <a:schemeClr val="bg1"/>
                </a:solidFill>
              </a:defRPr>
            </a:lvl3pPr>
            <a:lvl4pPr>
              <a:buClr>
                <a:schemeClr val="bg1"/>
              </a:buClr>
              <a:defRPr sz="1200">
                <a:solidFill>
                  <a:schemeClr val="bg1"/>
                </a:solidFill>
              </a:defRPr>
            </a:lvl4pPr>
            <a:lvl5pPr>
              <a:buClr>
                <a:schemeClr val="bg1"/>
              </a:buClr>
              <a:defRPr sz="1200">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cxnSp>
        <p:nvCxnSpPr>
          <p:cNvPr id="15" name="Suora yhdysviiva 14">
            <a:extLst>
              <a:ext uri="{FF2B5EF4-FFF2-40B4-BE49-F238E27FC236}">
                <a16:creationId xmlns:a16="http://schemas.microsoft.com/office/drawing/2014/main" id="{0CFFF18C-ADFF-4EBB-9B95-36023C787766}"/>
              </a:ext>
            </a:extLst>
          </p:cNvPr>
          <p:cNvCxnSpPr/>
          <p:nvPr/>
        </p:nvCxnSpPr>
        <p:spPr>
          <a:xfrm>
            <a:off x="0" y="2017430"/>
            <a:ext cx="4140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8358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Osan ylätunniste">
    <p:bg>
      <p:bgPr>
        <a:solidFill>
          <a:schemeClr val="bg1"/>
        </a:solidFill>
        <a:effectLst/>
      </p:bgPr>
    </p:bg>
    <p:spTree>
      <p:nvGrpSpPr>
        <p:cNvPr id="1" name=""/>
        <p:cNvGrpSpPr/>
        <p:nvPr/>
      </p:nvGrpSpPr>
      <p:grpSpPr>
        <a:xfrm>
          <a:off x="0" y="0"/>
          <a:ext cx="0" cy="0"/>
          <a:chOff x="0" y="0"/>
          <a:chExt cx="0" cy="0"/>
        </a:xfrm>
      </p:grpSpPr>
      <p:sp>
        <p:nvSpPr>
          <p:cNvPr id="2" name="Otsikko 1"/>
          <p:cNvSpPr>
            <a:spLocks noGrp="1"/>
          </p:cNvSpPr>
          <p:nvPr>
            <p:ph type="ctrTitle"/>
          </p:nvPr>
        </p:nvSpPr>
        <p:spPr>
          <a:xfrm>
            <a:off x="3222000" y="1440493"/>
            <a:ext cx="8280000" cy="1764000"/>
          </a:xfrm>
          <a:prstGeom prst="rect">
            <a:avLst/>
          </a:prstGeom>
        </p:spPr>
        <p:txBody>
          <a:bodyPr anchor="b"/>
          <a:lstStyle>
            <a:lvl1pPr>
              <a:defRPr sz="5400">
                <a:solidFill>
                  <a:schemeClr val="tx1"/>
                </a:solidFill>
              </a:defRPr>
            </a:lvl1pPr>
          </a:lstStyle>
          <a:p>
            <a:r>
              <a:rPr lang="fi-FI"/>
              <a:t>Muokkaa ots. perustyyl. napsautt.</a:t>
            </a:r>
            <a:endParaRPr lang="fi-FI" dirty="0"/>
          </a:p>
        </p:txBody>
      </p:sp>
      <p:sp>
        <p:nvSpPr>
          <p:cNvPr id="3" name="Alaotsikko 2"/>
          <p:cNvSpPr>
            <a:spLocks noGrp="1"/>
          </p:cNvSpPr>
          <p:nvPr>
            <p:ph type="subTitle" idx="1"/>
          </p:nvPr>
        </p:nvSpPr>
        <p:spPr>
          <a:xfrm>
            <a:off x="3222000" y="3240000"/>
            <a:ext cx="8280000" cy="1530000"/>
          </a:xfrm>
          <a:prstGeom prst="rect">
            <a:avLst/>
          </a:prstGeom>
        </p:spPr>
        <p:txBody>
          <a:bodyPr/>
          <a:lstStyle>
            <a:lvl1pPr marL="0" marR="0" indent="0" algn="l" defTabSz="609585" rtl="0" eaLnBrk="1" fontAlgn="auto" latinLnBrk="0" hangingPunct="1">
              <a:lnSpc>
                <a:spcPct val="100000"/>
              </a:lnSpc>
              <a:spcBef>
                <a:spcPts val="1333"/>
              </a:spcBef>
              <a:spcAft>
                <a:spcPts val="0"/>
              </a:spcAft>
              <a:buClr>
                <a:srgbClr val="009FDA"/>
              </a:buClr>
              <a:buSzTx/>
              <a:buFont typeface="Arial" panose="020B0604020202020204" pitchFamily="34" charset="0"/>
              <a:buNone/>
              <a:tabLst/>
              <a:defRPr sz="3200">
                <a:solidFill>
                  <a:schemeClr val="tx1"/>
                </a:solidFill>
                <a:latin typeface="+mj-lt"/>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i-FI"/>
              <a:t>Muokkaa alaotsikon perustyyliä napsautt.</a:t>
            </a:r>
            <a:endParaRPr lang="fi-FI" dirty="0"/>
          </a:p>
        </p:txBody>
      </p:sp>
    </p:spTree>
    <p:extLst>
      <p:ext uri="{BB962C8B-B14F-4D97-AF65-F5344CB8AC3E}">
        <p14:creationId xmlns:p14="http://schemas.microsoft.com/office/powerpoint/2010/main" val="1870673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Välisivu">
    <p:bg>
      <p:bgPr>
        <a:solidFill>
          <a:schemeClr val="bg1"/>
        </a:solidFill>
        <a:effectLst/>
      </p:bgPr>
    </p:bg>
    <p:spTree>
      <p:nvGrpSpPr>
        <p:cNvPr id="1" name=""/>
        <p:cNvGrpSpPr/>
        <p:nvPr/>
      </p:nvGrpSpPr>
      <p:grpSpPr>
        <a:xfrm>
          <a:off x="0" y="0"/>
          <a:ext cx="0" cy="0"/>
          <a:chOff x="0" y="0"/>
          <a:chExt cx="0" cy="0"/>
        </a:xfrm>
      </p:grpSpPr>
      <p:sp>
        <p:nvSpPr>
          <p:cNvPr id="6" name="Text Placeholder 8">
            <a:extLst>
              <a:ext uri="{FF2B5EF4-FFF2-40B4-BE49-F238E27FC236}">
                <a16:creationId xmlns:a16="http://schemas.microsoft.com/office/drawing/2014/main" id="{C7C2EB81-95DD-4BC3-9739-C69FD3A25EAE}"/>
              </a:ext>
            </a:extLst>
          </p:cNvPr>
          <p:cNvSpPr>
            <a:spLocks noGrp="1"/>
          </p:cNvSpPr>
          <p:nvPr>
            <p:ph type="body" sz="quarter" idx="10"/>
          </p:nvPr>
        </p:nvSpPr>
        <p:spPr bwMode="white">
          <a:xfrm>
            <a:off x="962025" y="1902495"/>
            <a:ext cx="10220325" cy="3419475"/>
          </a:xfrm>
          <a:custGeom>
            <a:avLst/>
            <a:gdLst>
              <a:gd name="connsiteX0" fmla="*/ 0 w 10220325"/>
              <a:gd name="connsiteY0" fmla="*/ 0 h 3419475"/>
              <a:gd name="connsiteX1" fmla="*/ 4664748 w 10220325"/>
              <a:gd name="connsiteY1" fmla="*/ 0 h 3419475"/>
              <a:gd name="connsiteX2" fmla="*/ 4662825 w 10220325"/>
              <a:gd name="connsiteY2" fmla="*/ 9525 h 3419475"/>
              <a:gd name="connsiteX3" fmla="*/ 5076825 w 10220325"/>
              <a:gd name="connsiteY3" fmla="*/ 423525 h 3419475"/>
              <a:gd name="connsiteX4" fmla="*/ 5490825 w 10220325"/>
              <a:gd name="connsiteY4" fmla="*/ 9525 h 3419475"/>
              <a:gd name="connsiteX5" fmla="*/ 5488902 w 10220325"/>
              <a:gd name="connsiteY5" fmla="*/ 0 h 3419475"/>
              <a:gd name="connsiteX6" fmla="*/ 10220325 w 10220325"/>
              <a:gd name="connsiteY6" fmla="*/ 0 h 3419475"/>
              <a:gd name="connsiteX7" fmla="*/ 10220325 w 10220325"/>
              <a:gd name="connsiteY7" fmla="*/ 3419475 h 3419475"/>
              <a:gd name="connsiteX8" fmla="*/ 0 w 10220325"/>
              <a:gd name="connsiteY8" fmla="*/ 3419475 h 3419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0325" h="3419475">
                <a:moveTo>
                  <a:pt x="0" y="0"/>
                </a:moveTo>
                <a:lnTo>
                  <a:pt x="4664748" y="0"/>
                </a:lnTo>
                <a:lnTo>
                  <a:pt x="4662825" y="9525"/>
                </a:lnTo>
                <a:cubicBezTo>
                  <a:pt x="4662825" y="238171"/>
                  <a:pt x="4848179" y="423525"/>
                  <a:pt x="5076825" y="423525"/>
                </a:cubicBezTo>
                <a:cubicBezTo>
                  <a:pt x="5305471" y="423525"/>
                  <a:pt x="5490825" y="238171"/>
                  <a:pt x="5490825" y="9525"/>
                </a:cubicBezTo>
                <a:lnTo>
                  <a:pt x="5488902" y="0"/>
                </a:lnTo>
                <a:lnTo>
                  <a:pt x="10220325" y="0"/>
                </a:lnTo>
                <a:lnTo>
                  <a:pt x="10220325" y="3419475"/>
                </a:lnTo>
                <a:lnTo>
                  <a:pt x="0" y="3419475"/>
                </a:lnTo>
                <a:close/>
              </a:path>
            </a:pathLst>
          </a:custGeom>
          <a:solidFill>
            <a:srgbClr val="59A9FF">
              <a:alpha val="24706"/>
            </a:srgbClr>
          </a:solidFill>
          <a:ln w="12700">
            <a:solidFill>
              <a:schemeClr val="bg1"/>
            </a:solidFill>
          </a:ln>
        </p:spPr>
        <p:txBody>
          <a:bodyPr wrap="square" lIns="360000" tIns="576000" rIns="360000" anchor="t" anchorCtr="0">
            <a:noAutofit/>
          </a:bodyPr>
          <a:lstStyle>
            <a:lvl1pPr marL="0" indent="0" algn="ctr">
              <a:buClr>
                <a:srgbClr val="0070C0"/>
              </a:buClr>
              <a:buNone/>
              <a:defRPr>
                <a:solidFill>
                  <a:schemeClr val="tx1"/>
                </a:solidFill>
              </a:defRPr>
            </a:lvl1pPr>
            <a:lvl2pPr>
              <a:buClr>
                <a:srgbClr val="0070C0"/>
              </a:buClr>
              <a:defRPr>
                <a:solidFill>
                  <a:schemeClr val="bg1"/>
                </a:solidFill>
              </a:defRPr>
            </a:lvl2pPr>
            <a:lvl3pPr>
              <a:buClr>
                <a:srgbClr val="0070C0"/>
              </a:buClr>
              <a:defRPr>
                <a:solidFill>
                  <a:schemeClr val="bg1"/>
                </a:solidFill>
              </a:defRPr>
            </a:lvl3pPr>
            <a:lvl4pPr>
              <a:buClr>
                <a:srgbClr val="0070C0"/>
              </a:buClr>
              <a:defRPr>
                <a:solidFill>
                  <a:schemeClr val="bg1"/>
                </a:solidFill>
              </a:defRPr>
            </a:lvl4pPr>
            <a:lvl5pPr>
              <a:buClr>
                <a:srgbClr val="0070C0"/>
              </a:buClr>
              <a:defRPr>
                <a:solidFill>
                  <a:schemeClr val="bg1"/>
                </a:solidFill>
              </a:defRPr>
            </a:lvl5pPr>
          </a:lstStyle>
          <a:p>
            <a:pPr lvl="0"/>
            <a:r>
              <a:rPr lang="fi-FI"/>
              <a:t>Muokkaa tekstin perustyylejä napsauttamalla</a:t>
            </a:r>
          </a:p>
        </p:txBody>
      </p:sp>
      <p:grpSp>
        <p:nvGrpSpPr>
          <p:cNvPr id="12" name="Ryhmä 11">
            <a:extLst>
              <a:ext uri="{FF2B5EF4-FFF2-40B4-BE49-F238E27FC236}">
                <a16:creationId xmlns:a16="http://schemas.microsoft.com/office/drawing/2014/main" id="{B684989C-5558-4170-8443-462C880473B6}"/>
              </a:ext>
            </a:extLst>
          </p:cNvPr>
          <p:cNvGrpSpPr/>
          <p:nvPr/>
        </p:nvGrpSpPr>
        <p:grpSpPr bwMode="ltGray">
          <a:xfrm>
            <a:off x="5624850" y="1498020"/>
            <a:ext cx="828000" cy="828000"/>
            <a:chOff x="5624850" y="1498020"/>
            <a:chExt cx="828000" cy="828000"/>
          </a:xfrm>
        </p:grpSpPr>
        <p:sp>
          <p:nvSpPr>
            <p:cNvPr id="13" name="Oval 9">
              <a:extLst>
                <a:ext uri="{FF2B5EF4-FFF2-40B4-BE49-F238E27FC236}">
                  <a16:creationId xmlns:a16="http://schemas.microsoft.com/office/drawing/2014/main" id="{09D981C5-6418-46BA-B2D6-C0B91C14D585}"/>
                </a:ext>
              </a:extLst>
            </p:cNvPr>
            <p:cNvSpPr/>
            <p:nvPr/>
          </p:nvSpPr>
          <p:spPr bwMode="ltGray">
            <a:xfrm>
              <a:off x="5624850" y="1498020"/>
              <a:ext cx="828000" cy="828000"/>
            </a:xfrm>
            <a:prstGeom prst="ellipse">
              <a:avLst/>
            </a:prstGeom>
            <a:solidFill>
              <a:srgbClr val="0061AF">
                <a:alpha val="45000"/>
              </a:srgb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4" name="Picture 2">
              <a:extLst>
                <a:ext uri="{FF2B5EF4-FFF2-40B4-BE49-F238E27FC236}">
                  <a16:creationId xmlns:a16="http://schemas.microsoft.com/office/drawing/2014/main" id="{DE1F3CA3-4461-43AE-BCDB-993D1A7043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ltGray">
            <a:xfrm>
              <a:off x="5886450" y="1771650"/>
              <a:ext cx="304800" cy="304800"/>
            </a:xfrm>
            <a:prstGeom prst="rect">
              <a:avLst/>
            </a:prstGeom>
          </p:spPr>
        </p:pic>
        <p:sp>
          <p:nvSpPr>
            <p:cNvPr id="15" name="Oval 4">
              <a:extLst>
                <a:ext uri="{FF2B5EF4-FFF2-40B4-BE49-F238E27FC236}">
                  <a16:creationId xmlns:a16="http://schemas.microsoft.com/office/drawing/2014/main" id="{60CF3A6E-F5F1-4B3C-81D6-2849B6003526}"/>
                </a:ext>
              </a:extLst>
            </p:cNvPr>
            <p:cNvSpPr/>
            <p:nvPr/>
          </p:nvSpPr>
          <p:spPr bwMode="ltGray">
            <a:xfrm>
              <a:off x="5624850" y="1498020"/>
              <a:ext cx="828000" cy="828000"/>
            </a:xfrm>
            <a:prstGeom prst="ellipse">
              <a:avLst/>
            </a:prstGeom>
            <a:solidFill>
              <a:srgbClr val="0061AF">
                <a:alpha val="45000"/>
              </a:srgb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6" name="Picture 2">
              <a:extLst>
                <a:ext uri="{FF2B5EF4-FFF2-40B4-BE49-F238E27FC236}">
                  <a16:creationId xmlns:a16="http://schemas.microsoft.com/office/drawing/2014/main" id="{8DFC2908-6632-453C-9F13-3839C9BE51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ltGray">
            <a:xfrm>
              <a:off x="5886450" y="1771650"/>
              <a:ext cx="304800" cy="304800"/>
            </a:xfrm>
            <a:prstGeom prst="rect">
              <a:avLst/>
            </a:prstGeom>
          </p:spPr>
        </p:pic>
        <p:sp>
          <p:nvSpPr>
            <p:cNvPr id="17" name="Oval 6">
              <a:extLst>
                <a:ext uri="{FF2B5EF4-FFF2-40B4-BE49-F238E27FC236}">
                  <a16:creationId xmlns:a16="http://schemas.microsoft.com/office/drawing/2014/main" id="{A62F0A09-9FB7-4A36-B34A-BA450DED787F}"/>
                </a:ext>
              </a:extLst>
            </p:cNvPr>
            <p:cNvSpPr/>
            <p:nvPr/>
          </p:nvSpPr>
          <p:spPr bwMode="ltGray">
            <a:xfrm>
              <a:off x="5624850" y="1498020"/>
              <a:ext cx="828000" cy="828000"/>
            </a:xfrm>
            <a:prstGeom prst="ellipse">
              <a:avLst/>
            </a:prstGeom>
            <a:solidFill>
              <a:srgbClr val="0061AF">
                <a:alpha val="45000"/>
              </a:srgb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8" name="Picture 2">
              <a:extLst>
                <a:ext uri="{FF2B5EF4-FFF2-40B4-BE49-F238E27FC236}">
                  <a16:creationId xmlns:a16="http://schemas.microsoft.com/office/drawing/2014/main" id="{6BF030AD-5CF2-47A2-B19C-DD2106AFA7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ltGray">
            <a:xfrm>
              <a:off x="5886450" y="1771650"/>
              <a:ext cx="304800" cy="304800"/>
            </a:xfrm>
            <a:prstGeom prst="rect">
              <a:avLst/>
            </a:prstGeom>
          </p:spPr>
        </p:pic>
        <p:grpSp>
          <p:nvGrpSpPr>
            <p:cNvPr id="19" name="Ryhmä 18">
              <a:extLst>
                <a:ext uri="{FF2B5EF4-FFF2-40B4-BE49-F238E27FC236}">
                  <a16:creationId xmlns:a16="http://schemas.microsoft.com/office/drawing/2014/main" id="{899F0D78-4440-4F8F-9978-9227252A098B}"/>
                </a:ext>
              </a:extLst>
            </p:cNvPr>
            <p:cNvGrpSpPr/>
            <p:nvPr/>
          </p:nvGrpSpPr>
          <p:grpSpPr bwMode="ltGray">
            <a:xfrm>
              <a:off x="5624850" y="1498020"/>
              <a:ext cx="828000" cy="828000"/>
              <a:chOff x="5624850" y="1498020"/>
              <a:chExt cx="828000" cy="828000"/>
            </a:xfrm>
          </p:grpSpPr>
          <p:sp>
            <p:nvSpPr>
              <p:cNvPr id="20" name="Oval 6">
                <a:extLst>
                  <a:ext uri="{FF2B5EF4-FFF2-40B4-BE49-F238E27FC236}">
                    <a16:creationId xmlns:a16="http://schemas.microsoft.com/office/drawing/2014/main" id="{551BC299-3E2E-4E48-A390-B50801882BB0}"/>
                  </a:ext>
                </a:extLst>
              </p:cNvPr>
              <p:cNvSpPr/>
              <p:nvPr/>
            </p:nvSpPr>
            <p:spPr bwMode="ltGray">
              <a:xfrm>
                <a:off x="5624850" y="1498020"/>
                <a:ext cx="828000" cy="828000"/>
              </a:xfrm>
              <a:prstGeom prst="ellipse">
                <a:avLst/>
              </a:prstGeom>
              <a:solidFill>
                <a:srgbClr val="002E5F">
                  <a:alpha val="44706"/>
                </a:srgb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21" name="Picture 2">
                <a:extLst>
                  <a:ext uri="{FF2B5EF4-FFF2-40B4-BE49-F238E27FC236}">
                    <a16:creationId xmlns:a16="http://schemas.microsoft.com/office/drawing/2014/main" id="{3EDEE508-C7C1-4B21-B94D-9948D867060E}"/>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bwMode="ltGray">
              <a:xfrm>
                <a:off x="5886450" y="1771650"/>
                <a:ext cx="304800" cy="304800"/>
              </a:xfrm>
              <a:prstGeom prst="rect">
                <a:avLst/>
              </a:prstGeom>
            </p:spPr>
          </p:pic>
        </p:grpSp>
      </p:grpSp>
    </p:spTree>
    <p:extLst>
      <p:ext uri="{BB962C8B-B14F-4D97-AF65-F5344CB8AC3E}">
        <p14:creationId xmlns:p14="http://schemas.microsoft.com/office/powerpoint/2010/main" val="2715397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3F477FF-F19D-454F-8C66-BD69AD4B5727}"/>
              </a:ext>
            </a:extLst>
          </p:cNvPr>
          <p:cNvSpPr>
            <a:spLocks noGrp="1"/>
          </p:cNvSpPr>
          <p:nvPr>
            <p:ph type="title"/>
          </p:nvPr>
        </p:nvSpPr>
        <p:spPr/>
        <p:txBody>
          <a:bodyPr/>
          <a:lstStyle/>
          <a:p>
            <a:r>
              <a:rPr lang="fi-FI"/>
              <a:t>Muokkaa ots. perustyyl. napsautt.</a:t>
            </a:r>
          </a:p>
        </p:txBody>
      </p:sp>
      <p:pic>
        <p:nvPicPr>
          <p:cNvPr id="3" name="Kuva 2" descr="Suomi.fi tunnus">
            <a:extLst>
              <a:ext uri="{FF2B5EF4-FFF2-40B4-BE49-F238E27FC236}">
                <a16:creationId xmlns:a16="http://schemas.microsoft.com/office/drawing/2014/main" id="{AD08672A-176A-47B1-BDC9-3E2341DEEE5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2098" y="253035"/>
            <a:ext cx="441446" cy="441446"/>
          </a:xfrm>
          <a:prstGeom prst="rect">
            <a:avLst/>
          </a:prstGeom>
        </p:spPr>
      </p:pic>
    </p:spTree>
    <p:extLst>
      <p:ext uri="{BB962C8B-B14F-4D97-AF65-F5344CB8AC3E}">
        <p14:creationId xmlns:p14="http://schemas.microsoft.com/office/powerpoint/2010/main" val="3914908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2736464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Tekstiruutu 16"/>
          <p:cNvSpPr txBox="1"/>
          <p:nvPr/>
        </p:nvSpPr>
        <p:spPr>
          <a:xfrm>
            <a:off x="3916800" y="6552000"/>
            <a:ext cx="4344000" cy="240000"/>
          </a:xfrm>
          <a:prstGeom prst="rect">
            <a:avLst/>
          </a:prstGeom>
          <a:noFill/>
        </p:spPr>
        <p:txBody>
          <a:bodyPr wrap="square" lIns="0" tIns="0" rIns="0" bIns="0" rtlCol="0" anchor="ctr" anchorCtr="0">
            <a:noAutofit/>
          </a:bodyPr>
          <a:lstStyle/>
          <a:p>
            <a:pPr algn="ctr"/>
            <a:endParaRPr lang="fi-FI" sz="1067" dirty="0"/>
          </a:p>
        </p:txBody>
      </p:sp>
      <p:sp>
        <p:nvSpPr>
          <p:cNvPr id="6" name="Otsikon paikkamerkki 4"/>
          <p:cNvSpPr>
            <a:spLocks noGrp="1"/>
          </p:cNvSpPr>
          <p:nvPr>
            <p:ph type="title"/>
          </p:nvPr>
        </p:nvSpPr>
        <p:spPr>
          <a:xfrm>
            <a:off x="838200" y="216000"/>
            <a:ext cx="10515600" cy="1260000"/>
          </a:xfrm>
          <a:prstGeom prst="rect">
            <a:avLst/>
          </a:prstGeom>
        </p:spPr>
        <p:txBody>
          <a:bodyPr vert="horz" lIns="91440" tIns="45720" rIns="91440" bIns="45720" rtlCol="0" anchor="t">
            <a:normAutofit/>
          </a:bodyPr>
          <a:lstStyle/>
          <a:p>
            <a:r>
              <a:rPr lang="fi-FI" dirty="0"/>
              <a:t>Muokkaa </a:t>
            </a:r>
            <a:r>
              <a:rPr lang="fi-FI" dirty="0" err="1"/>
              <a:t>perustyyl</a:t>
            </a:r>
            <a:r>
              <a:rPr lang="fi-FI" dirty="0"/>
              <a:t>. </a:t>
            </a:r>
            <a:r>
              <a:rPr lang="fi-FI" dirty="0" err="1"/>
              <a:t>napsautt</a:t>
            </a:r>
            <a:r>
              <a:rPr lang="fi-FI" dirty="0"/>
              <a:t>.</a:t>
            </a:r>
          </a:p>
        </p:txBody>
      </p:sp>
      <p:sp>
        <p:nvSpPr>
          <p:cNvPr id="7" name="Tekstin paikkamerkki 3"/>
          <p:cNvSpPr>
            <a:spLocks noGrp="1"/>
          </p:cNvSpPr>
          <p:nvPr>
            <p:ph type="body" idx="1"/>
          </p:nvPr>
        </p:nvSpPr>
        <p:spPr>
          <a:xfrm>
            <a:off x="838200" y="1727999"/>
            <a:ext cx="10515600" cy="4752000"/>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a:p>
            <a:pPr lvl="5"/>
            <a:r>
              <a:rPr lang="fi-FI" dirty="0"/>
              <a:t>6</a:t>
            </a:r>
          </a:p>
          <a:p>
            <a:pPr lvl="6"/>
            <a:r>
              <a:rPr lang="fi-FI" dirty="0"/>
              <a:t>7</a:t>
            </a:r>
          </a:p>
          <a:p>
            <a:pPr lvl="7"/>
            <a:r>
              <a:rPr lang="fi-FI" dirty="0"/>
              <a:t>8</a:t>
            </a:r>
          </a:p>
          <a:p>
            <a:pPr lvl="8"/>
            <a:r>
              <a:rPr lang="fi-FI" dirty="0"/>
              <a:t>9</a:t>
            </a:r>
          </a:p>
          <a:p>
            <a:pPr lvl="4"/>
            <a:endParaRPr lang="fi-FI" dirty="0"/>
          </a:p>
          <a:p>
            <a:pPr lvl="4"/>
            <a:endParaRPr lang="fi-FI" dirty="0"/>
          </a:p>
        </p:txBody>
      </p:sp>
      <p:pic>
        <p:nvPicPr>
          <p:cNvPr id="9" name="Kuva 8" descr="Suomi.fi tunnus">
            <a:extLst>
              <a:ext uri="{FF2B5EF4-FFF2-40B4-BE49-F238E27FC236}">
                <a16:creationId xmlns:a16="http://schemas.microsoft.com/office/drawing/2014/main" id="{5B8DC26C-0F26-49F1-BE05-125C88BC674F}"/>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02098" y="253035"/>
            <a:ext cx="441446" cy="441446"/>
          </a:xfrm>
          <a:prstGeom prst="rect">
            <a:avLst/>
          </a:prstGeom>
        </p:spPr>
      </p:pic>
      <p:sp>
        <p:nvSpPr>
          <p:cNvPr id="10" name="Suorakulmio 9">
            <a:extLst>
              <a:ext uri="{FF2B5EF4-FFF2-40B4-BE49-F238E27FC236}">
                <a16:creationId xmlns:a16="http://schemas.microsoft.com/office/drawing/2014/main" id="{C3A25805-1DC0-484F-BCC1-B1C09DC6FD9B}"/>
              </a:ext>
            </a:extLst>
          </p:cNvPr>
          <p:cNvSpPr/>
          <p:nvPr/>
        </p:nvSpPr>
        <p:spPr>
          <a:xfrm>
            <a:off x="0" y="0"/>
            <a:ext cx="12192000" cy="72000"/>
          </a:xfrm>
          <a:prstGeom prst="rect">
            <a:avLst/>
          </a:prstGeom>
          <a:solidFill>
            <a:srgbClr val="002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1" name="Suorakulmio 10">
            <a:extLst>
              <a:ext uri="{FF2B5EF4-FFF2-40B4-BE49-F238E27FC236}">
                <a16:creationId xmlns:a16="http://schemas.microsoft.com/office/drawing/2014/main" id="{91584A2D-EEAC-43E3-81FC-19AED7CD3E3F}"/>
              </a:ext>
            </a:extLst>
          </p:cNvPr>
          <p:cNvSpPr/>
          <p:nvPr/>
        </p:nvSpPr>
        <p:spPr>
          <a:xfrm>
            <a:off x="0" y="6786000"/>
            <a:ext cx="12192000" cy="72000"/>
          </a:xfrm>
          <a:prstGeom prst="rect">
            <a:avLst/>
          </a:prstGeom>
          <a:solidFill>
            <a:srgbClr val="002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Tree>
    <p:extLst>
      <p:ext uri="{BB962C8B-B14F-4D97-AF65-F5344CB8AC3E}">
        <p14:creationId xmlns:p14="http://schemas.microsoft.com/office/powerpoint/2010/main" val="1703069925"/>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Lst>
  <p:txStyles>
    <p:titleStyle>
      <a:lvl1pPr algn="l" defTabSz="609585" rtl="0" eaLnBrk="1" latinLnBrk="0" hangingPunct="1">
        <a:spcBef>
          <a:spcPct val="0"/>
        </a:spcBef>
        <a:buNone/>
        <a:defRPr sz="3800" b="0" i="0" kern="1200">
          <a:solidFill>
            <a:schemeClr val="tx1"/>
          </a:solidFill>
          <a:latin typeface="+mj-lt"/>
          <a:ea typeface="+mj-ea"/>
          <a:cs typeface="+mj-cs"/>
        </a:defRPr>
      </a:lvl1pPr>
    </p:titleStyle>
    <p:bodyStyle>
      <a:lvl1pPr marL="248400" marR="0" indent="-248400" algn="l" defTabSz="609585" rtl="0" eaLnBrk="1" fontAlgn="auto" latinLnBrk="0" hangingPunct="1">
        <a:lnSpc>
          <a:spcPct val="90000"/>
        </a:lnSpc>
        <a:spcBef>
          <a:spcPts val="600"/>
        </a:spcBef>
        <a:spcAft>
          <a:spcPts val="1200"/>
        </a:spcAft>
        <a:buClr>
          <a:schemeClr val="tx2"/>
        </a:buClr>
        <a:buSzPct val="85000"/>
        <a:buFont typeface="Wingdings" panose="05000000000000000000" pitchFamily="2" charset="2"/>
        <a:buChar char="§"/>
        <a:tabLst/>
        <a:defRPr sz="2800" kern="1200">
          <a:solidFill>
            <a:schemeClr val="tx1">
              <a:lumMod val="50000"/>
            </a:schemeClr>
          </a:solidFill>
          <a:latin typeface="+mn-lt"/>
          <a:ea typeface="+mn-ea"/>
          <a:cs typeface="+mn-cs"/>
        </a:defRPr>
      </a:lvl1pPr>
      <a:lvl2pPr marL="684000" marR="0" indent="-230400" algn="l" defTabSz="609585" rtl="0" eaLnBrk="1" fontAlgn="auto" latinLnBrk="0" hangingPunct="1">
        <a:lnSpc>
          <a:spcPct val="90000"/>
        </a:lnSpc>
        <a:spcBef>
          <a:spcPts val="0"/>
        </a:spcBef>
        <a:spcAft>
          <a:spcPts val="600"/>
        </a:spcAft>
        <a:buClr>
          <a:schemeClr val="tx2"/>
        </a:buClr>
        <a:buSzTx/>
        <a:buFont typeface="Arial" panose="020B0604020202020204" pitchFamily="34" charset="0"/>
        <a:buChar char="•"/>
        <a:tabLst/>
        <a:defRPr sz="2400" kern="1200">
          <a:solidFill>
            <a:schemeClr val="tx1">
              <a:lumMod val="50000"/>
            </a:schemeClr>
          </a:solidFill>
          <a:latin typeface="+mn-lt"/>
          <a:ea typeface="+mn-ea"/>
          <a:cs typeface="+mn-cs"/>
        </a:defRPr>
      </a:lvl2pPr>
      <a:lvl3pPr marL="1152000" marR="0" indent="-252000" algn="l" defTabSz="609585" rtl="0" eaLnBrk="1" fontAlgn="auto" latinLnBrk="0" hangingPunct="1">
        <a:lnSpc>
          <a:spcPct val="90000"/>
        </a:lnSpc>
        <a:spcBef>
          <a:spcPts val="0"/>
        </a:spcBef>
        <a:spcAft>
          <a:spcPts val="600"/>
        </a:spcAft>
        <a:buClr>
          <a:schemeClr val="tx2"/>
        </a:buClr>
        <a:buSzPct val="80000"/>
        <a:buFont typeface="Courier New" panose="02070309020205020404" pitchFamily="49" charset="0"/>
        <a:buChar char="o"/>
        <a:tabLst/>
        <a:defRPr sz="2000" kern="1200">
          <a:solidFill>
            <a:schemeClr val="tx1">
              <a:lumMod val="50000"/>
            </a:schemeClr>
          </a:solidFill>
          <a:latin typeface="+mn-lt"/>
          <a:ea typeface="+mn-ea"/>
          <a:cs typeface="+mn-cs"/>
        </a:defRPr>
      </a:lvl3pPr>
      <a:lvl4pPr marL="1548000" marR="0" indent="-252000" algn="l" defTabSz="609585" rtl="0" eaLnBrk="1" fontAlgn="auto" latinLnBrk="0" hangingPunct="1">
        <a:lnSpc>
          <a:spcPct val="90000"/>
        </a:lnSpc>
        <a:spcBef>
          <a:spcPts val="0"/>
        </a:spcBef>
        <a:spcAft>
          <a:spcPts val="600"/>
        </a:spcAft>
        <a:buClr>
          <a:schemeClr val="tx2"/>
        </a:buClr>
        <a:buSzTx/>
        <a:buFont typeface="Arial" panose="020B0604020202020204" pitchFamily="34" charset="0"/>
        <a:buChar char="•"/>
        <a:tabLst/>
        <a:defRPr sz="1800" kern="1200">
          <a:solidFill>
            <a:schemeClr val="tx1">
              <a:lumMod val="50000"/>
            </a:schemeClr>
          </a:solidFill>
          <a:latin typeface="+mn-lt"/>
          <a:ea typeface="+mn-ea"/>
          <a:cs typeface="+mn-cs"/>
        </a:defRPr>
      </a:lvl4pPr>
      <a:lvl5pPr marL="1980000" marR="0" indent="-252000" algn="l" defTabSz="609585" rtl="0" eaLnBrk="1" fontAlgn="auto" latinLnBrk="0" hangingPunct="1">
        <a:lnSpc>
          <a:spcPct val="90000"/>
        </a:lnSpc>
        <a:spcBef>
          <a:spcPct val="20000"/>
        </a:spcBef>
        <a:spcAft>
          <a:spcPts val="600"/>
        </a:spcAft>
        <a:buClr>
          <a:schemeClr val="tx2"/>
        </a:buClr>
        <a:buSzTx/>
        <a:buFont typeface="Arial" panose="020B0604020202020204" pitchFamily="34" charset="0"/>
        <a:buChar char="•"/>
        <a:tabLst/>
        <a:defRPr sz="1800" kern="1200">
          <a:solidFill>
            <a:schemeClr val="tx1">
              <a:lumMod val="50000"/>
            </a:schemeClr>
          </a:solidFill>
          <a:latin typeface="+mn-lt"/>
          <a:ea typeface="+mn-ea"/>
          <a:cs typeface="+mn-cs"/>
        </a:defRPr>
      </a:lvl5pPr>
      <a:lvl6pPr marL="2412000" indent="-252000" algn="l" defTabSz="609585" rtl="0" eaLnBrk="1" latinLnBrk="0" hangingPunct="1">
        <a:lnSpc>
          <a:spcPct val="90000"/>
        </a:lnSpc>
        <a:spcBef>
          <a:spcPts val="373"/>
        </a:spcBef>
        <a:spcAft>
          <a:spcPts val="600"/>
        </a:spcAft>
        <a:buClr>
          <a:schemeClr val="tx2"/>
        </a:buClr>
        <a:buFont typeface="Arial" panose="020B0604020202020204" pitchFamily="34" charset="0"/>
        <a:buChar char="•"/>
        <a:defRPr sz="1800" kern="1200">
          <a:solidFill>
            <a:schemeClr val="tx1">
              <a:lumMod val="50000"/>
            </a:schemeClr>
          </a:solidFill>
          <a:latin typeface="+mn-lt"/>
          <a:ea typeface="+mn-ea"/>
          <a:cs typeface="+mn-cs"/>
        </a:defRPr>
      </a:lvl6pPr>
      <a:lvl7pPr marL="2880000" indent="-252000" algn="l" defTabSz="609585" rtl="0" eaLnBrk="1" latinLnBrk="0" hangingPunct="1">
        <a:lnSpc>
          <a:spcPct val="90000"/>
        </a:lnSpc>
        <a:spcBef>
          <a:spcPts val="373"/>
        </a:spcBef>
        <a:spcAft>
          <a:spcPts val="600"/>
        </a:spcAft>
        <a:buClr>
          <a:schemeClr val="tx2"/>
        </a:buClr>
        <a:buFont typeface="Arial" panose="020B0604020202020204" pitchFamily="34" charset="0"/>
        <a:buChar char="•"/>
        <a:defRPr sz="1800" kern="1200">
          <a:solidFill>
            <a:schemeClr val="tx1">
              <a:lumMod val="50000"/>
            </a:schemeClr>
          </a:solidFill>
          <a:latin typeface="+mn-lt"/>
          <a:ea typeface="+mn-ea"/>
          <a:cs typeface="+mn-cs"/>
        </a:defRPr>
      </a:lvl7pPr>
      <a:lvl8pPr marL="3276000" indent="-252000" algn="l" defTabSz="609585" rtl="0" eaLnBrk="1" latinLnBrk="0" hangingPunct="1">
        <a:lnSpc>
          <a:spcPct val="90000"/>
        </a:lnSpc>
        <a:spcBef>
          <a:spcPts val="373"/>
        </a:spcBef>
        <a:spcAft>
          <a:spcPts val="600"/>
        </a:spcAft>
        <a:buClr>
          <a:schemeClr val="tx2"/>
        </a:buClr>
        <a:buFont typeface="Arial" panose="020B0604020202020204" pitchFamily="34" charset="0"/>
        <a:buChar char="•"/>
        <a:defRPr sz="1800" kern="1200">
          <a:solidFill>
            <a:schemeClr val="tx1">
              <a:lumMod val="50000"/>
            </a:schemeClr>
          </a:solidFill>
          <a:latin typeface="+mn-lt"/>
          <a:ea typeface="+mn-ea"/>
          <a:cs typeface="+mn-cs"/>
        </a:defRPr>
      </a:lvl8pPr>
      <a:lvl9pPr marL="3744000" indent="-252000" algn="l" defTabSz="609585" rtl="0" eaLnBrk="1" latinLnBrk="0" hangingPunct="1">
        <a:lnSpc>
          <a:spcPct val="90000"/>
        </a:lnSpc>
        <a:spcBef>
          <a:spcPts val="373"/>
        </a:spcBef>
        <a:spcAft>
          <a:spcPts val="600"/>
        </a:spcAft>
        <a:buClr>
          <a:schemeClr val="tx2"/>
        </a:buClr>
        <a:buFont typeface="Arial" panose="020B0604020202020204" pitchFamily="34" charset="0"/>
        <a:buChar char="•"/>
        <a:defRPr sz="1800" kern="1200">
          <a:solidFill>
            <a:schemeClr val="tx1">
              <a:lumMod val="50000"/>
            </a:schemeClr>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chart" Target="../charts/chart1.xml"/><Relationship Id="rId7"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dvv.fi/suomi.fi-palvelu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441E9EC-F75E-7FDF-4245-83F2A4A5FE62}"/>
              </a:ext>
            </a:extLst>
          </p:cNvPr>
          <p:cNvSpPr>
            <a:spLocks noGrp="1"/>
          </p:cNvSpPr>
          <p:nvPr>
            <p:ph type="ctrTitle"/>
          </p:nvPr>
        </p:nvSpPr>
        <p:spPr>
          <a:xfrm>
            <a:off x="911424" y="1340768"/>
            <a:ext cx="9811994" cy="1777082"/>
          </a:xfrm>
        </p:spPr>
        <p:txBody>
          <a:bodyPr>
            <a:normAutofit fontScale="90000"/>
          </a:bodyPr>
          <a:lstStyle/>
          <a:p>
            <a:r>
              <a:rPr lang="fi-FI" sz="5400" dirty="0">
                <a:solidFill>
                  <a:srgbClr val="FFFFFF"/>
                </a:solidFill>
                <a:latin typeface="Arial" panose="020B0604020202020204" pitchFamily="34" charset="0"/>
                <a:cs typeface="Arial" panose="020B0604020202020204" pitchFamily="34" charset="0"/>
              </a:rPr>
              <a:t>Suomi.fi-strategia vuoteen 2030 - esitys lausuntokierrokselle</a:t>
            </a:r>
            <a:endParaRPr lang="fi-FI" dirty="0"/>
          </a:p>
        </p:txBody>
      </p:sp>
      <p:sp>
        <p:nvSpPr>
          <p:cNvPr id="3" name="Alaotsikko 2">
            <a:extLst>
              <a:ext uri="{FF2B5EF4-FFF2-40B4-BE49-F238E27FC236}">
                <a16:creationId xmlns:a16="http://schemas.microsoft.com/office/drawing/2014/main" id="{D9E8D9E0-6E9F-9240-0EBC-45F22561F245}"/>
              </a:ext>
            </a:extLst>
          </p:cNvPr>
          <p:cNvSpPr>
            <a:spLocks noGrp="1"/>
          </p:cNvSpPr>
          <p:nvPr>
            <p:ph type="subTitle" idx="1"/>
          </p:nvPr>
        </p:nvSpPr>
        <p:spPr>
          <a:xfrm>
            <a:off x="911424" y="3691880"/>
            <a:ext cx="8784000" cy="1656000"/>
          </a:xfrm>
        </p:spPr>
        <p:txBody>
          <a:bodyPr>
            <a:normAutofit/>
          </a:bodyPr>
          <a:lstStyle/>
          <a:p>
            <a:r>
              <a:rPr lang="fi-FI" sz="3300" dirty="0"/>
              <a:t>10.4.2024</a:t>
            </a:r>
            <a:r>
              <a:rPr lang="fi-FI" sz="2800" b="1" dirty="0"/>
              <a:t/>
            </a:r>
            <a:br>
              <a:rPr lang="fi-FI" sz="2800" b="1" dirty="0"/>
            </a:br>
            <a:endParaRPr lang="fi-FI" sz="2800" b="1" dirty="0"/>
          </a:p>
        </p:txBody>
      </p:sp>
    </p:spTree>
    <p:extLst>
      <p:ext uri="{BB962C8B-B14F-4D97-AF65-F5344CB8AC3E}">
        <p14:creationId xmlns:p14="http://schemas.microsoft.com/office/powerpoint/2010/main" val="892122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uva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6145" y="135759"/>
            <a:ext cx="8959273" cy="6657586"/>
          </a:xfrm>
          <a:prstGeom prst="rect">
            <a:avLst/>
          </a:prstGeom>
        </p:spPr>
      </p:pic>
    </p:spTree>
    <p:extLst>
      <p:ext uri="{BB962C8B-B14F-4D97-AF65-F5344CB8AC3E}">
        <p14:creationId xmlns:p14="http://schemas.microsoft.com/office/powerpoint/2010/main" val="524991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kstiruutu 17">
            <a:extLst>
              <a:ext uri="{FF2B5EF4-FFF2-40B4-BE49-F238E27FC236}">
                <a16:creationId xmlns:a16="http://schemas.microsoft.com/office/drawing/2014/main" id="{11F644A3-F637-E6B3-5DE9-5D7508ADD837}"/>
              </a:ext>
            </a:extLst>
          </p:cNvPr>
          <p:cNvSpPr txBox="1"/>
          <p:nvPr/>
        </p:nvSpPr>
        <p:spPr>
          <a:xfrm>
            <a:off x="693254" y="256808"/>
            <a:ext cx="6097656" cy="369332"/>
          </a:xfrm>
          <a:prstGeom prst="rect">
            <a:avLst/>
          </a:prstGeom>
          <a:noFill/>
        </p:spPr>
        <p:txBody>
          <a:bodyPr wrap="square">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fi-FI" sz="1800" b="1" i="0" u="none" strike="noStrike" kern="1200" cap="none" spc="0" normalizeH="0" baseline="0" noProof="0" dirty="0">
                <a:ln>
                  <a:noFill/>
                </a:ln>
                <a:solidFill>
                  <a:srgbClr val="FFFFFF"/>
                </a:solidFill>
                <a:effectLst/>
                <a:uLnTx/>
                <a:uFillTx/>
                <a:latin typeface="Calibri"/>
                <a:ea typeface="+mn-ea"/>
                <a:cs typeface="+mn-cs"/>
              </a:rPr>
              <a:t>Osa kansallista digitaalista infrastruktuuria</a:t>
            </a:r>
            <a:endParaRPr kumimoji="0" lang="fi-FI" sz="1800" b="0" i="0" u="none" strike="noStrike" kern="1200" cap="none" spc="0" normalizeH="0" baseline="0" noProof="0" dirty="0">
              <a:ln>
                <a:noFill/>
              </a:ln>
              <a:solidFill>
                <a:srgbClr val="272827"/>
              </a:solidFill>
              <a:effectLst/>
              <a:uLnTx/>
              <a:uFillTx/>
              <a:latin typeface="Calibri"/>
              <a:ea typeface="+mn-ea"/>
              <a:cs typeface="+mn-cs"/>
            </a:endParaRPr>
          </a:p>
        </p:txBody>
      </p:sp>
      <p:grpSp>
        <p:nvGrpSpPr>
          <p:cNvPr id="6" name="Ryhmä 5">
            <a:extLst>
              <a:ext uri="{FF2B5EF4-FFF2-40B4-BE49-F238E27FC236}">
                <a16:creationId xmlns:a16="http://schemas.microsoft.com/office/drawing/2014/main" id="{A353E85B-CB4B-C364-4A08-B61AD52FD762}"/>
              </a:ext>
            </a:extLst>
          </p:cNvPr>
          <p:cNvGrpSpPr/>
          <p:nvPr/>
        </p:nvGrpSpPr>
        <p:grpSpPr>
          <a:xfrm>
            <a:off x="746620" y="1300293"/>
            <a:ext cx="6501468" cy="2162262"/>
            <a:chOff x="746620" y="1350627"/>
            <a:chExt cx="6501468" cy="2162262"/>
          </a:xfrm>
        </p:grpSpPr>
        <p:sp>
          <p:nvSpPr>
            <p:cNvPr id="2" name="Suorakulmio 1">
              <a:extLst>
                <a:ext uri="{FF2B5EF4-FFF2-40B4-BE49-F238E27FC236}">
                  <a16:creationId xmlns:a16="http://schemas.microsoft.com/office/drawing/2014/main" id="{9384AD6C-13C1-E9D7-F3CC-7D76C4A91ADC}"/>
                </a:ext>
              </a:extLst>
            </p:cNvPr>
            <p:cNvSpPr/>
            <p:nvPr/>
          </p:nvSpPr>
          <p:spPr>
            <a:xfrm>
              <a:off x="746620" y="1350627"/>
              <a:ext cx="2223082" cy="216226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5400" b="0" i="0" u="none" strike="noStrike" kern="1200" cap="none" spc="0" normalizeH="0" baseline="0" noProof="0" dirty="0">
                  <a:ln>
                    <a:noFill/>
                  </a:ln>
                  <a:solidFill>
                    <a:srgbClr val="002E5F"/>
                  </a:solidFill>
                  <a:effectLst/>
                  <a:uLnTx/>
                  <a:uFillTx/>
                  <a:latin typeface="Calibri"/>
                  <a:ea typeface="+mn-ea"/>
                  <a:cs typeface="+mn-cs"/>
                </a:rPr>
                <a:t>200</a:t>
              </a:r>
              <a:r>
                <a:rPr kumimoji="0" lang="fi-FI" sz="1800" b="0" i="0" u="none" strike="noStrike" kern="1200" cap="none" spc="0" normalizeH="0" baseline="0" noProof="0" dirty="0">
                  <a:ln>
                    <a:noFill/>
                  </a:ln>
                  <a:solidFill>
                    <a:srgbClr val="002E5F"/>
                  </a:solidFill>
                  <a:effectLst/>
                  <a:uLnTx/>
                  <a:uFillTx/>
                  <a:latin typeface="Calibri"/>
                  <a:ea typeface="+mn-ea"/>
                  <a:cs typeface="+mn-cs"/>
                </a:rPr>
                <a:t/>
              </a:r>
              <a:br>
                <a:rPr kumimoji="0" lang="fi-FI" sz="1800" b="0" i="0" u="none" strike="noStrike" kern="1200" cap="none" spc="0" normalizeH="0" baseline="0" noProof="0" dirty="0">
                  <a:ln>
                    <a:noFill/>
                  </a:ln>
                  <a:solidFill>
                    <a:srgbClr val="002E5F"/>
                  </a:solidFill>
                  <a:effectLst/>
                  <a:uLnTx/>
                  <a:uFillTx/>
                  <a:latin typeface="Calibri"/>
                  <a:ea typeface="+mn-ea"/>
                  <a:cs typeface="+mn-cs"/>
                </a:rPr>
              </a:br>
              <a:r>
                <a:rPr kumimoji="0" lang="fi-FI" sz="1600" b="0" i="0" u="none" strike="noStrike" kern="1200" cap="none" spc="0" normalizeH="0" baseline="0" noProof="0" dirty="0">
                  <a:ln>
                    <a:noFill/>
                  </a:ln>
                  <a:solidFill>
                    <a:srgbClr val="002E5F"/>
                  </a:solidFill>
                  <a:effectLst/>
                  <a:uLnTx/>
                  <a:uFillTx/>
                  <a:latin typeface="Calibri"/>
                  <a:ea typeface="+mn-ea"/>
                  <a:cs typeface="+mn-cs"/>
                </a:rPr>
                <a:t>miljoonaa tunnistautumista vuodessa julkisiin sähköisiin palveluihin.</a:t>
              </a:r>
              <a:endParaRPr kumimoji="0" lang="fi-FI" sz="1800" b="0" i="0" u="none" strike="noStrike" kern="1200" cap="none" spc="0" normalizeH="0" baseline="0" noProof="0" dirty="0">
                <a:ln>
                  <a:noFill/>
                </a:ln>
                <a:solidFill>
                  <a:srgbClr val="002E5F"/>
                </a:solidFill>
                <a:effectLst/>
                <a:uLnTx/>
                <a:uFillTx/>
                <a:latin typeface="Calibri"/>
                <a:ea typeface="+mn-ea"/>
                <a:cs typeface="+mn-cs"/>
              </a:endParaRPr>
            </a:p>
          </p:txBody>
        </p:sp>
        <p:sp>
          <p:nvSpPr>
            <p:cNvPr id="3" name="Suorakulmio 2">
              <a:extLst>
                <a:ext uri="{FF2B5EF4-FFF2-40B4-BE49-F238E27FC236}">
                  <a16:creationId xmlns:a16="http://schemas.microsoft.com/office/drawing/2014/main" id="{4549FC44-A8DD-72E1-17AE-362CC428416F}"/>
                </a:ext>
              </a:extLst>
            </p:cNvPr>
            <p:cNvSpPr/>
            <p:nvPr/>
          </p:nvSpPr>
          <p:spPr>
            <a:xfrm>
              <a:off x="2962711" y="1350627"/>
              <a:ext cx="4285377" cy="21622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5400" b="0" i="0" u="none" strike="noStrike" kern="1200" cap="none" spc="0" normalizeH="0" baseline="0" noProof="0" dirty="0">
                  <a:ln>
                    <a:noFill/>
                  </a:ln>
                  <a:solidFill>
                    <a:srgbClr val="002E5F"/>
                  </a:solidFill>
                  <a:effectLst/>
                  <a:uLnTx/>
                  <a:uFillTx/>
                  <a:latin typeface="Calibri"/>
                  <a:ea typeface="+mn-ea"/>
                  <a:cs typeface="+mn-cs"/>
                </a:rPr>
                <a:t>4 207 760</a:t>
              </a:r>
              <a:r>
                <a:rPr kumimoji="0" lang="fi-FI" sz="1800" b="0" i="0" u="none" strike="noStrike" kern="1200" cap="none" spc="0" normalizeH="0" baseline="0" noProof="0" dirty="0">
                  <a:ln>
                    <a:noFill/>
                  </a:ln>
                  <a:solidFill>
                    <a:srgbClr val="002E5F"/>
                  </a:solidFill>
                  <a:effectLst/>
                  <a:uLnTx/>
                  <a:uFillTx/>
                  <a:latin typeface="Calibri"/>
                  <a:ea typeface="+mn-ea"/>
                  <a:cs typeface="+mn-cs"/>
                </a:rPr>
                <a:t/>
              </a:r>
              <a:br>
                <a:rPr kumimoji="0" lang="fi-FI" sz="1800" b="0" i="0" u="none" strike="noStrike" kern="1200" cap="none" spc="0" normalizeH="0" baseline="0" noProof="0" dirty="0">
                  <a:ln>
                    <a:noFill/>
                  </a:ln>
                  <a:solidFill>
                    <a:srgbClr val="002E5F"/>
                  </a:solidFill>
                  <a:effectLst/>
                  <a:uLnTx/>
                  <a:uFillTx/>
                  <a:latin typeface="Calibri"/>
                  <a:ea typeface="+mn-ea"/>
                  <a:cs typeface="+mn-cs"/>
                </a:rPr>
              </a:br>
              <a:r>
                <a:rPr kumimoji="0" lang="fi-FI" sz="1600" b="0" i="0" u="none" strike="noStrike" kern="1200" cap="none" spc="0" normalizeH="0" baseline="0" noProof="0" dirty="0">
                  <a:ln>
                    <a:noFill/>
                  </a:ln>
                  <a:solidFill>
                    <a:srgbClr val="002E5F"/>
                  </a:solidFill>
                  <a:effectLst/>
                  <a:uLnTx/>
                  <a:uFillTx/>
                  <a:latin typeface="Calibri"/>
                  <a:ea typeface="+mn-ea"/>
                  <a:cs typeface="+mn-cs"/>
                </a:rPr>
                <a:t>eri henkilöä tunnistautui ja asioi sähköisesti vuonna 2022. </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srgbClr val="002E5F"/>
                  </a:solidFill>
                  <a:effectLst/>
                  <a:uLnTx/>
                  <a:uFillTx/>
                  <a:latin typeface="Calibri"/>
                  <a:ea typeface="+mn-ea"/>
                  <a:cs typeface="+mn-cs"/>
                </a:rPr>
                <a:t/>
              </a:r>
              <a:br>
                <a:rPr kumimoji="0" lang="fi-FI" sz="1200" b="0" i="0" u="none" strike="noStrike" kern="1200" cap="none" spc="0" normalizeH="0" baseline="0" noProof="0" dirty="0">
                  <a:ln>
                    <a:noFill/>
                  </a:ln>
                  <a:solidFill>
                    <a:srgbClr val="002E5F"/>
                  </a:solidFill>
                  <a:effectLst/>
                  <a:uLnTx/>
                  <a:uFillTx/>
                  <a:latin typeface="Calibri"/>
                  <a:ea typeface="+mn-ea"/>
                  <a:cs typeface="+mn-cs"/>
                </a:rPr>
              </a:br>
              <a:r>
                <a:rPr kumimoji="0" lang="fi-FI" sz="1200" b="0" i="0" u="none" strike="noStrike" kern="1200" cap="none" spc="0" normalizeH="0" baseline="0" noProof="0" dirty="0">
                  <a:ln>
                    <a:noFill/>
                  </a:ln>
                  <a:solidFill>
                    <a:srgbClr val="002E5F"/>
                  </a:solidFill>
                  <a:effectLst/>
                  <a:uLnTx/>
                  <a:uFillTx/>
                  <a:latin typeface="Calibri"/>
                  <a:ea typeface="+mn-ea"/>
                  <a:cs typeface="+mn-cs"/>
                </a:rPr>
                <a:t>Täysi-ikäisiä on 4 545 443 (äänestäjärekisteri keväällä 2023)</a:t>
              </a:r>
            </a:p>
          </p:txBody>
        </p:sp>
      </p:grpSp>
      <p:grpSp>
        <p:nvGrpSpPr>
          <p:cNvPr id="7" name="Ryhmä 6">
            <a:extLst>
              <a:ext uri="{FF2B5EF4-FFF2-40B4-BE49-F238E27FC236}">
                <a16:creationId xmlns:a16="http://schemas.microsoft.com/office/drawing/2014/main" id="{28A43E94-01EB-0B58-623A-287AEE209163}"/>
              </a:ext>
            </a:extLst>
          </p:cNvPr>
          <p:cNvGrpSpPr/>
          <p:nvPr/>
        </p:nvGrpSpPr>
        <p:grpSpPr>
          <a:xfrm>
            <a:off x="7224321" y="1291904"/>
            <a:ext cx="4446164" cy="2162262"/>
            <a:chOff x="7224321" y="1350627"/>
            <a:chExt cx="4446164" cy="2162262"/>
          </a:xfrm>
        </p:grpSpPr>
        <p:sp>
          <p:nvSpPr>
            <p:cNvPr id="4" name="Suorakulmio 3">
              <a:extLst>
                <a:ext uri="{FF2B5EF4-FFF2-40B4-BE49-F238E27FC236}">
                  <a16:creationId xmlns:a16="http://schemas.microsoft.com/office/drawing/2014/main" id="{74FF3D68-C9E0-29D3-BF6F-67DE1F6E018D}"/>
                </a:ext>
              </a:extLst>
            </p:cNvPr>
            <p:cNvSpPr/>
            <p:nvPr/>
          </p:nvSpPr>
          <p:spPr>
            <a:xfrm>
              <a:off x="7224321" y="1350627"/>
              <a:ext cx="2223082" cy="2162262"/>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5400" b="0" i="0" u="none" strike="noStrike" kern="1200" cap="none" spc="0" normalizeH="0" baseline="0" noProof="0" dirty="0">
                  <a:ln>
                    <a:noFill/>
                  </a:ln>
                  <a:solidFill>
                    <a:srgbClr val="FFFFFF"/>
                  </a:solidFill>
                  <a:effectLst/>
                  <a:uLnTx/>
                  <a:uFillTx/>
                  <a:latin typeface="Calibri"/>
                  <a:ea typeface="+mn-ea"/>
                  <a:cs typeface="+mn-cs"/>
                </a:rPr>
                <a:t>1.1</a:t>
              </a:r>
              <a:r>
                <a:rPr kumimoji="0" lang="fi-FI" sz="1800" b="0" i="0" u="none" strike="noStrike" kern="1200" cap="none" spc="0" normalizeH="0" baseline="0" noProof="0" dirty="0">
                  <a:ln>
                    <a:noFill/>
                  </a:ln>
                  <a:solidFill>
                    <a:srgbClr val="FFFFFF"/>
                  </a:solidFill>
                  <a:effectLst/>
                  <a:uLnTx/>
                  <a:uFillTx/>
                  <a:latin typeface="Calibri"/>
                  <a:ea typeface="+mn-ea"/>
                  <a:cs typeface="+mn-cs"/>
                </a:rPr>
                <a:t/>
              </a:r>
              <a:br>
                <a:rPr kumimoji="0" lang="fi-FI" sz="1800" b="0" i="0" u="none" strike="noStrike" kern="1200" cap="none" spc="0" normalizeH="0" baseline="0" noProof="0" dirty="0">
                  <a:ln>
                    <a:noFill/>
                  </a:ln>
                  <a:solidFill>
                    <a:srgbClr val="FFFFFF"/>
                  </a:solidFill>
                  <a:effectLst/>
                  <a:uLnTx/>
                  <a:uFillTx/>
                  <a:latin typeface="Calibri"/>
                  <a:ea typeface="+mn-ea"/>
                  <a:cs typeface="+mn-cs"/>
                </a:rPr>
              </a:br>
              <a:r>
                <a:rPr kumimoji="0" lang="fi-FI" sz="1600" b="0" i="0" u="none" strike="noStrike" kern="1200" cap="none" spc="0" normalizeH="0" baseline="0" noProof="0" dirty="0">
                  <a:ln>
                    <a:noFill/>
                  </a:ln>
                  <a:solidFill>
                    <a:srgbClr val="FFFFFF"/>
                  </a:solidFill>
                  <a:effectLst/>
                  <a:uLnTx/>
                  <a:uFillTx/>
                  <a:latin typeface="Calibri"/>
                  <a:ea typeface="+mn-ea"/>
                  <a:cs typeface="+mn-cs"/>
                </a:rPr>
                <a:t>miljoonaa henkilöä vastaanottaa vain sähköisiä viestejä.</a:t>
              </a:r>
              <a:endParaRPr kumimoji="0" lang="fi-FI"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15" name="Suorakulmio 14">
              <a:extLst>
                <a:ext uri="{FF2B5EF4-FFF2-40B4-BE49-F238E27FC236}">
                  <a16:creationId xmlns:a16="http://schemas.microsoft.com/office/drawing/2014/main" id="{F202F42D-817B-6BE8-4DFC-98413C5099F3}"/>
                </a:ext>
              </a:extLst>
            </p:cNvPr>
            <p:cNvSpPr/>
            <p:nvPr/>
          </p:nvSpPr>
          <p:spPr>
            <a:xfrm>
              <a:off x="9447403" y="1350627"/>
              <a:ext cx="2223082" cy="2162262"/>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600" b="0" i="0" u="none" strike="noStrike" kern="1200" cap="none" spc="0" normalizeH="0" baseline="0" noProof="0" dirty="0">
                  <a:ln>
                    <a:noFill/>
                  </a:ln>
                  <a:solidFill>
                    <a:srgbClr val="FFFFFF"/>
                  </a:solidFill>
                  <a:effectLst/>
                  <a:uLnTx/>
                  <a:uFillTx/>
                  <a:latin typeface="Calibri"/>
                  <a:ea typeface="+mn-ea"/>
                  <a:cs typeface="+mn-cs"/>
                </a:rPr>
                <a:t>Vuonna 2022 lähetettiin </a:t>
              </a:r>
              <a:r>
                <a:rPr kumimoji="0" lang="fi-FI" sz="1600" b="1" i="0" u="none" strike="noStrike" kern="1200" cap="none" spc="0" normalizeH="0" baseline="0" noProof="0" dirty="0">
                  <a:ln>
                    <a:noFill/>
                  </a:ln>
                  <a:solidFill>
                    <a:srgbClr val="FFFFFF"/>
                  </a:solidFill>
                  <a:effectLst/>
                  <a:uLnTx/>
                  <a:uFillTx/>
                  <a:latin typeface="Calibri"/>
                  <a:ea typeface="+mn-ea"/>
                  <a:cs typeface="+mn-cs"/>
                </a:rPr>
                <a:t>noin 13 miljoonaa sähköistä viestiä. </a:t>
              </a:r>
              <a:r>
                <a:rPr kumimoji="0" lang="fi-FI" sz="1600" b="0" i="0" u="none" strike="noStrike" kern="1200" cap="none" spc="0" normalizeH="0" baseline="0" noProof="0" dirty="0">
                  <a:ln>
                    <a:noFill/>
                  </a:ln>
                  <a:solidFill>
                    <a:srgbClr val="FFFFFF"/>
                  </a:solidFill>
                  <a:effectLst/>
                  <a:uLnTx/>
                  <a:uFillTx/>
                  <a:latin typeface="Calibri"/>
                  <a:ea typeface="+mn-ea"/>
                  <a:cs typeface="+mn-cs"/>
                </a:rPr>
                <a:t>Lisäksi lähetettiin noin 10 miljoonaa viestiä paperipostituksen kautta.</a:t>
              </a:r>
              <a:endParaRPr kumimoji="0" lang="fi-FI" sz="600" b="0" i="0" u="none" strike="noStrike" kern="1200" cap="none" spc="0" normalizeH="0" baseline="0" noProof="0" dirty="0">
                <a:ln>
                  <a:noFill/>
                </a:ln>
                <a:solidFill>
                  <a:srgbClr val="FFFFFF"/>
                </a:solidFill>
                <a:effectLst/>
                <a:uLnTx/>
                <a:uFillTx/>
                <a:latin typeface="Calibri"/>
                <a:ea typeface="+mn-ea"/>
                <a:cs typeface="+mn-cs"/>
              </a:endParaRPr>
            </a:p>
          </p:txBody>
        </p:sp>
      </p:grpSp>
      <p:sp>
        <p:nvSpPr>
          <p:cNvPr id="16" name="Suorakulmio 15">
            <a:extLst>
              <a:ext uri="{FF2B5EF4-FFF2-40B4-BE49-F238E27FC236}">
                <a16:creationId xmlns:a16="http://schemas.microsoft.com/office/drawing/2014/main" id="{B86AFEB2-4379-044E-C1A8-5AC843F30194}"/>
              </a:ext>
            </a:extLst>
          </p:cNvPr>
          <p:cNvSpPr/>
          <p:nvPr/>
        </p:nvSpPr>
        <p:spPr>
          <a:xfrm>
            <a:off x="739629" y="3776445"/>
            <a:ext cx="2223082" cy="216226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5400" b="0" i="0" u="none" strike="noStrike" kern="1200" cap="none" spc="0" normalizeH="0" baseline="0" noProof="0" dirty="0">
                <a:ln>
                  <a:noFill/>
                </a:ln>
                <a:solidFill>
                  <a:srgbClr val="FFFFFF"/>
                </a:solidFill>
                <a:effectLst/>
                <a:uLnTx/>
                <a:uFillTx/>
                <a:latin typeface="Calibri"/>
                <a:ea typeface="+mn-ea"/>
                <a:cs typeface="+mn-cs"/>
              </a:rPr>
              <a:t>44</a:t>
            </a:r>
            <a:r>
              <a:rPr kumimoji="0" lang="fi-FI" sz="1800" b="0" i="0" u="none" strike="noStrike" kern="1200" cap="none" spc="0" normalizeH="0" baseline="0" noProof="0" dirty="0">
                <a:ln>
                  <a:noFill/>
                </a:ln>
                <a:solidFill>
                  <a:srgbClr val="FFFFFF"/>
                </a:solidFill>
                <a:effectLst/>
                <a:uLnTx/>
                <a:uFillTx/>
                <a:latin typeface="Calibri"/>
                <a:ea typeface="+mn-ea"/>
                <a:cs typeface="+mn-cs"/>
              </a:rPr>
              <a:t/>
            </a:r>
            <a:br>
              <a:rPr kumimoji="0" lang="fi-FI" sz="1800" b="0" i="0" u="none" strike="noStrike" kern="1200" cap="none" spc="0" normalizeH="0" baseline="0" noProof="0" dirty="0">
                <a:ln>
                  <a:noFill/>
                </a:ln>
                <a:solidFill>
                  <a:srgbClr val="FFFFFF"/>
                </a:solidFill>
                <a:effectLst/>
                <a:uLnTx/>
                <a:uFillTx/>
                <a:latin typeface="Calibri"/>
                <a:ea typeface="+mn-ea"/>
                <a:cs typeface="+mn-cs"/>
              </a:rPr>
            </a:br>
            <a:r>
              <a:rPr kumimoji="0" lang="fi-FI" sz="1600" b="0" i="0" u="none" strike="noStrike" kern="1200" cap="none" spc="0" normalizeH="0" baseline="0" noProof="0" dirty="0">
                <a:ln>
                  <a:noFill/>
                </a:ln>
                <a:solidFill>
                  <a:srgbClr val="FFFFFF"/>
                </a:solidFill>
                <a:effectLst/>
                <a:uLnTx/>
                <a:uFillTx/>
                <a:latin typeface="Calibri"/>
                <a:ea typeface="+mn-ea"/>
                <a:cs typeface="+mn-cs"/>
              </a:rPr>
              <a:t>miljoonaa sähköistä valtakirjaa vuodesta 2017 alkaen.</a:t>
            </a:r>
            <a:endParaRPr kumimoji="0" lang="fi-FI"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31" name="Tekstiruutu 30">
            <a:extLst>
              <a:ext uri="{FF2B5EF4-FFF2-40B4-BE49-F238E27FC236}">
                <a16:creationId xmlns:a16="http://schemas.microsoft.com/office/drawing/2014/main" id="{141B62E5-3B8F-7C8A-B59A-15BD3A139863}"/>
              </a:ext>
            </a:extLst>
          </p:cNvPr>
          <p:cNvSpPr txBox="1"/>
          <p:nvPr/>
        </p:nvSpPr>
        <p:spPr>
          <a:xfrm>
            <a:off x="3615654" y="3850547"/>
            <a:ext cx="2659310" cy="523220"/>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dirty="0">
                <a:ln>
                  <a:noFill/>
                </a:ln>
                <a:solidFill>
                  <a:srgbClr val="FFFFFF"/>
                </a:solidFill>
                <a:effectLst/>
                <a:uLnTx/>
                <a:uFillTx/>
                <a:latin typeface="Calibri"/>
                <a:ea typeface="+mn-ea"/>
                <a:cs typeface="+mn-cs"/>
              </a:rPr>
              <a:t>~5 mil. sähköistä henkilö-henkilö-valtakirjaa.</a:t>
            </a:r>
          </a:p>
        </p:txBody>
      </p:sp>
      <p:sp>
        <p:nvSpPr>
          <p:cNvPr id="32" name="Tekstiruutu 31">
            <a:extLst>
              <a:ext uri="{FF2B5EF4-FFF2-40B4-BE49-F238E27FC236}">
                <a16:creationId xmlns:a16="http://schemas.microsoft.com/office/drawing/2014/main" id="{15C0100C-506F-9D62-D94A-34763825D69A}"/>
              </a:ext>
            </a:extLst>
          </p:cNvPr>
          <p:cNvSpPr txBox="1"/>
          <p:nvPr/>
        </p:nvSpPr>
        <p:spPr>
          <a:xfrm>
            <a:off x="3615654" y="4484979"/>
            <a:ext cx="2659310" cy="738664"/>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dirty="0">
                <a:ln>
                  <a:noFill/>
                </a:ln>
                <a:solidFill>
                  <a:srgbClr val="FFFFFF"/>
                </a:solidFill>
                <a:effectLst/>
                <a:uLnTx/>
                <a:uFillTx/>
                <a:latin typeface="Calibri"/>
                <a:ea typeface="+mn-ea"/>
                <a:cs typeface="+mn-cs"/>
              </a:rPr>
              <a:t>~27 mil. sähköistä organisaatio-valtakirjaa (valtaosa yritysten antamia valtuuksia).</a:t>
            </a:r>
          </a:p>
        </p:txBody>
      </p:sp>
      <p:sp>
        <p:nvSpPr>
          <p:cNvPr id="34" name="Tekstiruutu 33">
            <a:extLst>
              <a:ext uri="{FF2B5EF4-FFF2-40B4-BE49-F238E27FC236}">
                <a16:creationId xmlns:a16="http://schemas.microsoft.com/office/drawing/2014/main" id="{76D97FC2-5CBC-8BEC-5974-F7470D1478F6}"/>
              </a:ext>
            </a:extLst>
          </p:cNvPr>
          <p:cNvSpPr txBox="1"/>
          <p:nvPr/>
        </p:nvSpPr>
        <p:spPr>
          <a:xfrm>
            <a:off x="3615653" y="5329079"/>
            <a:ext cx="2969703" cy="523220"/>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dirty="0">
                <a:ln>
                  <a:noFill/>
                </a:ln>
                <a:solidFill>
                  <a:srgbClr val="FFFFFF"/>
                </a:solidFill>
                <a:effectLst/>
                <a:uLnTx/>
                <a:uFillTx/>
                <a:latin typeface="Calibri"/>
                <a:ea typeface="+mn-ea"/>
                <a:cs typeface="+mn-cs"/>
              </a:rPr>
              <a:t>~2,7 mil. sähköistä valtakirjaa luotu DVV:n virkailijoiden avustamana.</a:t>
            </a:r>
          </a:p>
        </p:txBody>
      </p:sp>
      <p:sp>
        <p:nvSpPr>
          <p:cNvPr id="45" name="Suorakulmio 44">
            <a:extLst>
              <a:ext uri="{FF2B5EF4-FFF2-40B4-BE49-F238E27FC236}">
                <a16:creationId xmlns:a16="http://schemas.microsoft.com/office/drawing/2014/main" id="{D37728E7-6636-ED63-4A12-0C0D21C8757C}"/>
              </a:ext>
            </a:extLst>
          </p:cNvPr>
          <p:cNvSpPr/>
          <p:nvPr/>
        </p:nvSpPr>
        <p:spPr>
          <a:xfrm>
            <a:off x="7224321" y="3776445"/>
            <a:ext cx="2223082" cy="2162262"/>
          </a:xfrm>
          <a:prstGeom prst="rect">
            <a:avLst/>
          </a:prstGeom>
          <a:solidFill>
            <a:srgbClr val="00337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600" b="0" i="0" u="none" strike="noStrike" kern="1200" cap="none" spc="0" normalizeH="0" baseline="0" noProof="0" dirty="0">
                <a:ln>
                  <a:noFill/>
                </a:ln>
                <a:solidFill>
                  <a:srgbClr val="FFFFFF"/>
                </a:solidFill>
                <a:effectLst/>
                <a:uLnTx/>
                <a:uFillTx/>
                <a:latin typeface="Calibri"/>
                <a:ea typeface="+mn-ea"/>
                <a:cs typeface="+mn-cs"/>
              </a:rPr>
              <a:t>Joka kuukausi asioidaan henkilön tai organisaation puolesta</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3200" b="0" i="0" u="none" strike="noStrike" kern="1200" cap="none" spc="0" normalizeH="0" baseline="0" noProof="0" dirty="0">
                <a:ln>
                  <a:noFill/>
                </a:ln>
                <a:solidFill>
                  <a:srgbClr val="FFFFFF"/>
                </a:solidFill>
                <a:effectLst/>
                <a:uLnTx/>
                <a:uFillTx/>
                <a:latin typeface="Calibri"/>
                <a:ea typeface="+mn-ea"/>
                <a:cs typeface="+mn-cs"/>
              </a:rPr>
              <a:t>4-5</a:t>
            </a:r>
            <a:br>
              <a:rPr kumimoji="0" lang="fi-FI" sz="3200" b="0" i="0" u="none" strike="noStrike" kern="1200" cap="none" spc="0" normalizeH="0" baseline="0" noProof="0" dirty="0">
                <a:ln>
                  <a:noFill/>
                </a:ln>
                <a:solidFill>
                  <a:srgbClr val="FFFFFF"/>
                </a:solidFill>
                <a:effectLst/>
                <a:uLnTx/>
                <a:uFillTx/>
                <a:latin typeface="Calibri"/>
                <a:ea typeface="+mn-ea"/>
                <a:cs typeface="+mn-cs"/>
              </a:rPr>
            </a:br>
            <a:r>
              <a:rPr kumimoji="0" lang="fi-FI" sz="1600" b="0" i="0" u="none" strike="noStrike" kern="1200" cap="none" spc="0" normalizeH="0" baseline="0" noProof="0" dirty="0">
                <a:ln>
                  <a:noFill/>
                </a:ln>
                <a:solidFill>
                  <a:srgbClr val="FFFFFF"/>
                </a:solidFill>
                <a:effectLst/>
                <a:uLnTx/>
                <a:uFillTx/>
                <a:latin typeface="Calibri"/>
                <a:ea typeface="+mn-ea"/>
                <a:cs typeface="+mn-cs"/>
              </a:rPr>
              <a:t>miljoonaa kertaa.</a:t>
            </a:r>
          </a:p>
        </p:txBody>
      </p:sp>
      <p:sp>
        <p:nvSpPr>
          <p:cNvPr id="46" name="Suorakulmio 45">
            <a:extLst>
              <a:ext uri="{FF2B5EF4-FFF2-40B4-BE49-F238E27FC236}">
                <a16:creationId xmlns:a16="http://schemas.microsoft.com/office/drawing/2014/main" id="{B3684650-3B70-0DBF-009D-46E53BDF1ED9}"/>
              </a:ext>
            </a:extLst>
          </p:cNvPr>
          <p:cNvSpPr/>
          <p:nvPr/>
        </p:nvSpPr>
        <p:spPr>
          <a:xfrm>
            <a:off x="746620" y="6274966"/>
            <a:ext cx="10923865" cy="336762"/>
          </a:xfrm>
          <a:prstGeom prst="rect">
            <a:avLst/>
          </a:prstGeom>
          <a:solidFill>
            <a:srgbClr val="92D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dirty="0">
                <a:ln>
                  <a:noFill/>
                </a:ln>
                <a:solidFill>
                  <a:srgbClr val="002E5F"/>
                </a:solidFill>
                <a:effectLst/>
                <a:uLnTx/>
                <a:uFillTx/>
                <a:latin typeface="Calibri"/>
                <a:ea typeface="+mn-ea"/>
                <a:cs typeface="+mn-cs"/>
              </a:rPr>
              <a:t>Palveluväylää hyödyntää 258 organisaatiota ja 620 järjestelmää.</a:t>
            </a:r>
          </a:p>
        </p:txBody>
      </p:sp>
      <p:sp>
        <p:nvSpPr>
          <p:cNvPr id="47" name="Suorakulmio 46">
            <a:extLst>
              <a:ext uri="{FF2B5EF4-FFF2-40B4-BE49-F238E27FC236}">
                <a16:creationId xmlns:a16="http://schemas.microsoft.com/office/drawing/2014/main" id="{B3CA06C3-FD9F-BAAB-1139-185B57BACF39}"/>
              </a:ext>
            </a:extLst>
          </p:cNvPr>
          <p:cNvSpPr/>
          <p:nvPr/>
        </p:nvSpPr>
        <p:spPr>
          <a:xfrm>
            <a:off x="9445199" y="3429000"/>
            <a:ext cx="2223082" cy="2509707"/>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dirty="0">
                <a:ln>
                  <a:noFill/>
                </a:ln>
                <a:solidFill>
                  <a:srgbClr val="FFFFFF"/>
                </a:solidFill>
                <a:effectLst/>
                <a:uLnTx/>
                <a:uFillTx/>
                <a:latin typeface="Calibri"/>
                <a:ea typeface="+mn-ea"/>
                <a:cs typeface="+mn-cs"/>
              </a:rPr>
              <a:t>Palvelutietovarantoon on kuvattu noin 43 000 palvelua. </a:t>
            </a:r>
            <a:br>
              <a:rPr kumimoji="0" lang="fi-FI" sz="1400" b="0" i="0" u="none" strike="noStrike" kern="1200" cap="none" spc="0" normalizeH="0" baseline="0" noProof="0" dirty="0">
                <a:ln>
                  <a:noFill/>
                </a:ln>
                <a:solidFill>
                  <a:srgbClr val="FFFFFF"/>
                </a:solidFill>
                <a:effectLst/>
                <a:uLnTx/>
                <a:uFillTx/>
                <a:latin typeface="Calibri"/>
                <a:ea typeface="+mn-ea"/>
                <a:cs typeface="+mn-cs"/>
              </a:rPr>
            </a:br>
            <a:r>
              <a:rPr kumimoji="0" lang="fi-FI" sz="2000" b="0" i="0" u="none" strike="noStrike" kern="1200" cap="none" spc="0" normalizeH="0" baseline="0" noProof="0" dirty="0">
                <a:ln>
                  <a:noFill/>
                </a:ln>
                <a:solidFill>
                  <a:srgbClr val="FFFFFF"/>
                </a:solidFill>
                <a:effectLst/>
                <a:uLnTx/>
                <a:uFillTx/>
                <a:latin typeface="Calibri"/>
                <a:ea typeface="+mn-ea"/>
                <a:cs typeface="+mn-cs"/>
              </a:rPr>
              <a:t>Tietoja käytetään yli 100:lla eri verkkosivustolla.</a:t>
            </a:r>
          </a:p>
        </p:txBody>
      </p:sp>
      <p:sp>
        <p:nvSpPr>
          <p:cNvPr id="48" name="Suorakulmio 47">
            <a:extLst>
              <a:ext uri="{FF2B5EF4-FFF2-40B4-BE49-F238E27FC236}">
                <a16:creationId xmlns:a16="http://schemas.microsoft.com/office/drawing/2014/main" id="{34535A13-023A-7D42-3AF2-56833DBF58CD}"/>
              </a:ext>
            </a:extLst>
          </p:cNvPr>
          <p:cNvSpPr/>
          <p:nvPr/>
        </p:nvSpPr>
        <p:spPr>
          <a:xfrm>
            <a:off x="746620" y="5938106"/>
            <a:ext cx="10923865" cy="33676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dirty="0">
                <a:ln>
                  <a:noFill/>
                </a:ln>
                <a:solidFill>
                  <a:srgbClr val="FFFFFF"/>
                </a:solidFill>
                <a:effectLst/>
                <a:uLnTx/>
                <a:uFillTx/>
                <a:latin typeface="Calibri"/>
                <a:ea typeface="+mn-ea"/>
                <a:cs typeface="+mn-cs"/>
              </a:rPr>
              <a:t>Suomi.fi:ssä käydään noin miljoona kertaa kuukaudessa. Suosituin opas on ”Töihin Suomeen”.</a:t>
            </a:r>
          </a:p>
        </p:txBody>
      </p:sp>
      <p:sp>
        <p:nvSpPr>
          <p:cNvPr id="9" name="Suorakulmio 8">
            <a:extLst>
              <a:ext uri="{FF2B5EF4-FFF2-40B4-BE49-F238E27FC236}">
                <a16:creationId xmlns:a16="http://schemas.microsoft.com/office/drawing/2014/main" id="{115A9CBE-00BD-9F4E-6223-D3D78AE362BA}"/>
              </a:ext>
            </a:extLst>
          </p:cNvPr>
          <p:cNvSpPr/>
          <p:nvPr/>
        </p:nvSpPr>
        <p:spPr>
          <a:xfrm>
            <a:off x="746620" y="3433775"/>
            <a:ext cx="8696375" cy="336762"/>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800" b="1" i="0" u="none" strike="noStrike" kern="1200" cap="none" spc="0" normalizeH="0" baseline="0" noProof="0" dirty="0">
                <a:ln>
                  <a:noFill/>
                </a:ln>
                <a:solidFill>
                  <a:srgbClr val="FFFFFF"/>
                </a:solidFill>
                <a:effectLst/>
                <a:uLnTx/>
                <a:uFillTx/>
                <a:latin typeface="Calibri"/>
                <a:ea typeface="+mn-ea"/>
                <a:cs typeface="+mn-cs"/>
              </a:rPr>
              <a:t>VALTUUDET</a:t>
            </a:r>
            <a:endParaRPr kumimoji="0" lang="fi-FI" sz="1400" b="1" i="0" u="none" strike="noStrike" kern="1200" cap="none" spc="0" normalizeH="0" baseline="0" noProof="0" dirty="0">
              <a:ln>
                <a:noFill/>
              </a:ln>
              <a:solidFill>
                <a:srgbClr val="FFFFFF"/>
              </a:solidFill>
              <a:effectLst/>
              <a:uLnTx/>
              <a:uFillTx/>
              <a:latin typeface="Calibri"/>
              <a:ea typeface="+mn-ea"/>
              <a:cs typeface="+mn-cs"/>
            </a:endParaRPr>
          </a:p>
        </p:txBody>
      </p:sp>
      <p:sp>
        <p:nvSpPr>
          <p:cNvPr id="10" name="Suorakulmio 9">
            <a:extLst>
              <a:ext uri="{FF2B5EF4-FFF2-40B4-BE49-F238E27FC236}">
                <a16:creationId xmlns:a16="http://schemas.microsoft.com/office/drawing/2014/main" id="{C840527D-56FC-6D94-EE34-5B57344F25A2}"/>
              </a:ext>
            </a:extLst>
          </p:cNvPr>
          <p:cNvSpPr/>
          <p:nvPr/>
        </p:nvSpPr>
        <p:spPr>
          <a:xfrm>
            <a:off x="757212" y="955051"/>
            <a:ext cx="6467110" cy="336762"/>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800" b="1" i="0" u="none" strike="noStrike" kern="1200" cap="none" spc="0" normalizeH="0" baseline="0" noProof="0" dirty="0">
                <a:ln>
                  <a:noFill/>
                </a:ln>
                <a:solidFill>
                  <a:srgbClr val="FFFFFF"/>
                </a:solidFill>
                <a:effectLst/>
                <a:uLnTx/>
                <a:uFillTx/>
                <a:latin typeface="Calibri"/>
                <a:ea typeface="+mn-ea"/>
                <a:cs typeface="+mn-cs"/>
              </a:rPr>
              <a:t>TUNNISTUS</a:t>
            </a:r>
            <a:endParaRPr kumimoji="0" lang="fi-FI" sz="1400" b="1" i="0" u="none" strike="noStrike" kern="1200" cap="none" spc="0" normalizeH="0" baseline="0" noProof="0" dirty="0">
              <a:ln>
                <a:noFill/>
              </a:ln>
              <a:solidFill>
                <a:srgbClr val="FFFFFF"/>
              </a:solidFill>
              <a:effectLst/>
              <a:uLnTx/>
              <a:uFillTx/>
              <a:latin typeface="Calibri"/>
              <a:ea typeface="+mn-ea"/>
              <a:cs typeface="+mn-cs"/>
            </a:endParaRPr>
          </a:p>
        </p:txBody>
      </p:sp>
      <p:sp>
        <p:nvSpPr>
          <p:cNvPr id="11" name="Suorakulmio 10">
            <a:extLst>
              <a:ext uri="{FF2B5EF4-FFF2-40B4-BE49-F238E27FC236}">
                <a16:creationId xmlns:a16="http://schemas.microsoft.com/office/drawing/2014/main" id="{C4456B4F-2083-6FF2-6B73-B4945E046CB8}"/>
              </a:ext>
            </a:extLst>
          </p:cNvPr>
          <p:cNvSpPr/>
          <p:nvPr/>
        </p:nvSpPr>
        <p:spPr>
          <a:xfrm>
            <a:off x="7224321" y="959291"/>
            <a:ext cx="4443960" cy="336762"/>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800" b="1" i="0" u="none" strike="noStrike" kern="1200" cap="none" spc="0" normalizeH="0" baseline="0" noProof="0" dirty="0">
                <a:ln>
                  <a:noFill/>
                </a:ln>
                <a:solidFill>
                  <a:srgbClr val="FFFFFF"/>
                </a:solidFill>
                <a:effectLst/>
                <a:uLnTx/>
                <a:uFillTx/>
                <a:latin typeface="Calibri"/>
                <a:ea typeface="+mn-ea"/>
                <a:cs typeface="+mn-cs"/>
              </a:rPr>
              <a:t>VIESTIT</a:t>
            </a:r>
            <a:endParaRPr kumimoji="0" lang="fi-FI" sz="1400" b="1" i="0" u="none" strike="noStrike" kern="1200" cap="none" spc="0" normalizeH="0" baseline="0" noProof="0" dirty="0">
              <a:ln>
                <a:noFill/>
              </a:ln>
              <a:solidFill>
                <a:srgbClr val="FFFFFF"/>
              </a:solidFill>
              <a:effectLst/>
              <a:uLnTx/>
              <a:uFillTx/>
              <a:latin typeface="Calibri"/>
              <a:ea typeface="+mn-ea"/>
              <a:cs typeface="+mn-cs"/>
            </a:endParaRPr>
          </a:p>
        </p:txBody>
      </p:sp>
      <p:sp>
        <p:nvSpPr>
          <p:cNvPr id="12" name="Nuoli: Oikea 11">
            <a:extLst>
              <a:ext uri="{FF2B5EF4-FFF2-40B4-BE49-F238E27FC236}">
                <a16:creationId xmlns:a16="http://schemas.microsoft.com/office/drawing/2014/main" id="{C2D2FABB-3AC0-98FC-3856-A995071754E6}"/>
              </a:ext>
            </a:extLst>
          </p:cNvPr>
          <p:cNvSpPr/>
          <p:nvPr/>
        </p:nvSpPr>
        <p:spPr>
          <a:xfrm>
            <a:off x="2988818" y="3947122"/>
            <a:ext cx="466999" cy="350569"/>
          </a:xfrm>
          <a:prstGeom prst="rightArrow">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a:ea typeface="+mn-ea"/>
              <a:cs typeface="+mn-cs"/>
            </a:endParaRPr>
          </a:p>
        </p:txBody>
      </p:sp>
      <p:sp>
        <p:nvSpPr>
          <p:cNvPr id="13" name="Nuoli: Oikea 12">
            <a:extLst>
              <a:ext uri="{FF2B5EF4-FFF2-40B4-BE49-F238E27FC236}">
                <a16:creationId xmlns:a16="http://schemas.microsoft.com/office/drawing/2014/main" id="{3EFAB485-4B95-1AA6-9212-C597658501A5}"/>
              </a:ext>
            </a:extLst>
          </p:cNvPr>
          <p:cNvSpPr/>
          <p:nvPr/>
        </p:nvSpPr>
        <p:spPr>
          <a:xfrm>
            <a:off x="2988818" y="4686084"/>
            <a:ext cx="466999" cy="350569"/>
          </a:xfrm>
          <a:prstGeom prst="rightArrow">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a:ea typeface="+mn-ea"/>
              <a:cs typeface="+mn-cs"/>
            </a:endParaRPr>
          </a:p>
        </p:txBody>
      </p:sp>
      <p:sp>
        <p:nvSpPr>
          <p:cNvPr id="14" name="Nuoli: Oikea 13">
            <a:extLst>
              <a:ext uri="{FF2B5EF4-FFF2-40B4-BE49-F238E27FC236}">
                <a16:creationId xmlns:a16="http://schemas.microsoft.com/office/drawing/2014/main" id="{143A3FC6-6B84-C4C3-5572-63CA4447E559}"/>
              </a:ext>
            </a:extLst>
          </p:cNvPr>
          <p:cNvSpPr/>
          <p:nvPr/>
        </p:nvSpPr>
        <p:spPr>
          <a:xfrm>
            <a:off x="2988818" y="5425046"/>
            <a:ext cx="466999" cy="350569"/>
          </a:xfrm>
          <a:prstGeom prst="rightArrow">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a:ea typeface="+mn-ea"/>
              <a:cs typeface="+mn-cs"/>
            </a:endParaRPr>
          </a:p>
        </p:txBody>
      </p:sp>
    </p:spTree>
    <p:extLst>
      <p:ext uri="{BB962C8B-B14F-4D97-AF65-F5344CB8AC3E}">
        <p14:creationId xmlns:p14="http://schemas.microsoft.com/office/powerpoint/2010/main" val="3373216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kstiruutu 17">
            <a:extLst>
              <a:ext uri="{FF2B5EF4-FFF2-40B4-BE49-F238E27FC236}">
                <a16:creationId xmlns:a16="http://schemas.microsoft.com/office/drawing/2014/main" id="{11F644A3-F637-E6B3-5DE9-5D7508ADD837}"/>
              </a:ext>
            </a:extLst>
          </p:cNvPr>
          <p:cNvSpPr txBox="1"/>
          <p:nvPr/>
        </p:nvSpPr>
        <p:spPr>
          <a:xfrm>
            <a:off x="693254" y="256808"/>
            <a:ext cx="6097656" cy="369332"/>
          </a:xfrm>
          <a:prstGeom prst="rect">
            <a:avLst/>
          </a:prstGeom>
          <a:noFill/>
        </p:spPr>
        <p:txBody>
          <a:bodyPr wrap="square">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fi-FI" sz="1800" b="1" i="0" u="none" strike="noStrike" kern="1200" cap="none" spc="0" normalizeH="0" baseline="0" noProof="0" dirty="0">
                <a:ln>
                  <a:noFill/>
                </a:ln>
                <a:solidFill>
                  <a:srgbClr val="FFFFFF"/>
                </a:solidFill>
                <a:effectLst/>
                <a:uLnTx/>
                <a:uFillTx/>
                <a:latin typeface="Calibri"/>
                <a:ea typeface="+mn-ea"/>
                <a:cs typeface="+mn-cs"/>
              </a:rPr>
              <a:t>Osa tuottavuuden kasvua</a:t>
            </a:r>
            <a:endParaRPr kumimoji="0" lang="fi-FI" sz="1800" b="0" i="0" u="none" strike="noStrike" kern="1200" cap="none" spc="0" normalizeH="0" baseline="0" noProof="0" dirty="0">
              <a:ln>
                <a:noFill/>
              </a:ln>
              <a:solidFill>
                <a:srgbClr val="272827"/>
              </a:solidFill>
              <a:effectLst/>
              <a:uLnTx/>
              <a:uFillTx/>
              <a:latin typeface="Calibri"/>
              <a:ea typeface="+mn-ea"/>
              <a:cs typeface="+mn-cs"/>
            </a:endParaRPr>
          </a:p>
        </p:txBody>
      </p:sp>
      <p:grpSp>
        <p:nvGrpSpPr>
          <p:cNvPr id="7" name="Ryhmä 6">
            <a:extLst>
              <a:ext uri="{FF2B5EF4-FFF2-40B4-BE49-F238E27FC236}">
                <a16:creationId xmlns:a16="http://schemas.microsoft.com/office/drawing/2014/main" id="{28A43E94-01EB-0B58-623A-287AEE209163}"/>
              </a:ext>
            </a:extLst>
          </p:cNvPr>
          <p:cNvGrpSpPr/>
          <p:nvPr/>
        </p:nvGrpSpPr>
        <p:grpSpPr>
          <a:xfrm>
            <a:off x="748013" y="1291904"/>
            <a:ext cx="4446164" cy="2162262"/>
            <a:chOff x="7224321" y="1350627"/>
            <a:chExt cx="4446164" cy="2162262"/>
          </a:xfrm>
        </p:grpSpPr>
        <p:sp>
          <p:nvSpPr>
            <p:cNvPr id="4" name="Suorakulmio 3">
              <a:extLst>
                <a:ext uri="{FF2B5EF4-FFF2-40B4-BE49-F238E27FC236}">
                  <a16:creationId xmlns:a16="http://schemas.microsoft.com/office/drawing/2014/main" id="{74FF3D68-C9E0-29D3-BF6F-67DE1F6E018D}"/>
                </a:ext>
              </a:extLst>
            </p:cNvPr>
            <p:cNvSpPr/>
            <p:nvPr/>
          </p:nvSpPr>
          <p:spPr>
            <a:xfrm>
              <a:off x="7224321" y="1350627"/>
              <a:ext cx="2223082" cy="2162262"/>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5400" b="0" i="0" u="none" strike="noStrike" kern="1200" cap="none" spc="0" normalizeH="0" baseline="0" noProof="0" dirty="0">
                  <a:ln>
                    <a:noFill/>
                  </a:ln>
                  <a:solidFill>
                    <a:srgbClr val="FFFFFF"/>
                  </a:solidFill>
                  <a:effectLst/>
                  <a:uLnTx/>
                  <a:uFillTx/>
                  <a:latin typeface="Calibri"/>
                  <a:ea typeface="+mn-ea"/>
                  <a:cs typeface="+mn-cs"/>
                </a:rPr>
                <a:t>1.1</a:t>
              </a:r>
              <a:r>
                <a:rPr kumimoji="0" lang="fi-FI" sz="1800" b="0" i="0" u="none" strike="noStrike" kern="1200" cap="none" spc="0" normalizeH="0" baseline="0" noProof="0" dirty="0">
                  <a:ln>
                    <a:noFill/>
                  </a:ln>
                  <a:solidFill>
                    <a:srgbClr val="FFFFFF"/>
                  </a:solidFill>
                  <a:effectLst/>
                  <a:uLnTx/>
                  <a:uFillTx/>
                  <a:latin typeface="Calibri"/>
                  <a:ea typeface="+mn-ea"/>
                  <a:cs typeface="+mn-cs"/>
                </a:rPr>
                <a:t/>
              </a:r>
              <a:br>
                <a:rPr kumimoji="0" lang="fi-FI" sz="1800" b="0" i="0" u="none" strike="noStrike" kern="1200" cap="none" spc="0" normalizeH="0" baseline="0" noProof="0" dirty="0">
                  <a:ln>
                    <a:noFill/>
                  </a:ln>
                  <a:solidFill>
                    <a:srgbClr val="FFFFFF"/>
                  </a:solidFill>
                  <a:effectLst/>
                  <a:uLnTx/>
                  <a:uFillTx/>
                  <a:latin typeface="Calibri"/>
                  <a:ea typeface="+mn-ea"/>
                  <a:cs typeface="+mn-cs"/>
                </a:rPr>
              </a:br>
              <a:r>
                <a:rPr kumimoji="0" lang="fi-FI" sz="1600" b="0" i="0" u="none" strike="noStrike" kern="1200" cap="none" spc="0" normalizeH="0" baseline="0" noProof="0" dirty="0">
                  <a:ln>
                    <a:noFill/>
                  </a:ln>
                  <a:solidFill>
                    <a:srgbClr val="FFFFFF"/>
                  </a:solidFill>
                  <a:effectLst/>
                  <a:uLnTx/>
                  <a:uFillTx/>
                  <a:latin typeface="Calibri"/>
                  <a:ea typeface="+mn-ea"/>
                  <a:cs typeface="+mn-cs"/>
                </a:rPr>
                <a:t>miljoonaa henkilöä vastaanottaa vain sähköisiä viestejä.</a:t>
              </a:r>
              <a:endParaRPr kumimoji="0" lang="fi-FI"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15" name="Suorakulmio 14">
              <a:extLst>
                <a:ext uri="{FF2B5EF4-FFF2-40B4-BE49-F238E27FC236}">
                  <a16:creationId xmlns:a16="http://schemas.microsoft.com/office/drawing/2014/main" id="{F202F42D-817B-6BE8-4DFC-98413C5099F3}"/>
                </a:ext>
              </a:extLst>
            </p:cNvPr>
            <p:cNvSpPr/>
            <p:nvPr/>
          </p:nvSpPr>
          <p:spPr>
            <a:xfrm>
              <a:off x="9447403" y="1350627"/>
              <a:ext cx="2223082" cy="2162262"/>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600" b="0" i="0" u="none" strike="noStrike" kern="1200" cap="none" spc="0" normalizeH="0" baseline="0" noProof="0" dirty="0">
                  <a:ln>
                    <a:noFill/>
                  </a:ln>
                  <a:solidFill>
                    <a:srgbClr val="FFFFFF"/>
                  </a:solidFill>
                  <a:effectLst/>
                  <a:uLnTx/>
                  <a:uFillTx/>
                  <a:latin typeface="Calibri"/>
                  <a:ea typeface="+mn-ea"/>
                  <a:cs typeface="+mn-cs"/>
                </a:rPr>
                <a:t>Vuonna 2022 lähetettiin </a:t>
              </a:r>
              <a:r>
                <a:rPr kumimoji="0" lang="fi-FI" sz="1600" b="1" i="0" u="none" strike="noStrike" kern="1200" cap="none" spc="0" normalizeH="0" baseline="0" noProof="0" dirty="0">
                  <a:ln>
                    <a:noFill/>
                  </a:ln>
                  <a:solidFill>
                    <a:srgbClr val="FFFFFF"/>
                  </a:solidFill>
                  <a:effectLst/>
                  <a:uLnTx/>
                  <a:uFillTx/>
                  <a:latin typeface="Calibri"/>
                  <a:ea typeface="+mn-ea"/>
                  <a:cs typeface="+mn-cs"/>
                </a:rPr>
                <a:t>noin 13 miljoonaa sähköistä viestiä. </a:t>
              </a:r>
              <a:r>
                <a:rPr kumimoji="0" lang="fi-FI" sz="1600" b="0" i="0" u="none" strike="noStrike" kern="1200" cap="none" spc="0" normalizeH="0" baseline="0" noProof="0" dirty="0">
                  <a:ln>
                    <a:noFill/>
                  </a:ln>
                  <a:solidFill>
                    <a:srgbClr val="FFFFFF"/>
                  </a:solidFill>
                  <a:effectLst/>
                  <a:uLnTx/>
                  <a:uFillTx/>
                  <a:latin typeface="Calibri"/>
                  <a:ea typeface="+mn-ea"/>
                  <a:cs typeface="+mn-cs"/>
                </a:rPr>
                <a:t>Lisäksi lähetettiin noin 10 miljoonaa viestiä paperipostituksen kautta.</a:t>
              </a:r>
              <a:endParaRPr kumimoji="0" lang="fi-FI" sz="600" b="0" i="0" u="none" strike="noStrike" kern="1200" cap="none" spc="0" normalizeH="0" baseline="0" noProof="0" dirty="0">
                <a:ln>
                  <a:noFill/>
                </a:ln>
                <a:solidFill>
                  <a:srgbClr val="FFFFFF"/>
                </a:solidFill>
                <a:effectLst/>
                <a:uLnTx/>
                <a:uFillTx/>
                <a:latin typeface="Calibri"/>
                <a:ea typeface="+mn-ea"/>
                <a:cs typeface="+mn-cs"/>
              </a:endParaRPr>
            </a:p>
          </p:txBody>
        </p:sp>
      </p:grpSp>
      <p:sp>
        <p:nvSpPr>
          <p:cNvPr id="9" name="Suorakulmio 8">
            <a:extLst>
              <a:ext uri="{FF2B5EF4-FFF2-40B4-BE49-F238E27FC236}">
                <a16:creationId xmlns:a16="http://schemas.microsoft.com/office/drawing/2014/main" id="{115A9CBE-00BD-9F4E-6223-D3D78AE362BA}"/>
              </a:ext>
            </a:extLst>
          </p:cNvPr>
          <p:cNvSpPr/>
          <p:nvPr/>
        </p:nvSpPr>
        <p:spPr>
          <a:xfrm>
            <a:off x="746620" y="3433775"/>
            <a:ext cx="10921074" cy="336762"/>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800" b="1" i="0" u="none" strike="noStrike" kern="1200" cap="none" spc="0" normalizeH="0" baseline="0" noProof="0" dirty="0">
                <a:ln>
                  <a:noFill/>
                </a:ln>
                <a:solidFill>
                  <a:srgbClr val="FFFFFF"/>
                </a:solidFill>
                <a:effectLst/>
                <a:uLnTx/>
                <a:uFillTx/>
                <a:latin typeface="Calibri"/>
                <a:ea typeface="+mn-ea"/>
                <a:cs typeface="+mn-cs"/>
              </a:rPr>
              <a:t>VALTUUDET</a:t>
            </a:r>
            <a:endParaRPr kumimoji="0" lang="fi-FI" sz="1400" b="1" i="0" u="none" strike="noStrike" kern="1200" cap="none" spc="0" normalizeH="0" baseline="0" noProof="0" dirty="0">
              <a:ln>
                <a:noFill/>
              </a:ln>
              <a:solidFill>
                <a:srgbClr val="FFFFFF"/>
              </a:solidFill>
              <a:effectLst/>
              <a:uLnTx/>
              <a:uFillTx/>
              <a:latin typeface="Calibri"/>
              <a:ea typeface="+mn-ea"/>
              <a:cs typeface="+mn-cs"/>
            </a:endParaRPr>
          </a:p>
        </p:txBody>
      </p:sp>
      <p:sp>
        <p:nvSpPr>
          <p:cNvPr id="11" name="Suorakulmio 10">
            <a:extLst>
              <a:ext uri="{FF2B5EF4-FFF2-40B4-BE49-F238E27FC236}">
                <a16:creationId xmlns:a16="http://schemas.microsoft.com/office/drawing/2014/main" id="{C4456B4F-2083-6FF2-6B73-B4945E046CB8}"/>
              </a:ext>
            </a:extLst>
          </p:cNvPr>
          <p:cNvSpPr/>
          <p:nvPr/>
        </p:nvSpPr>
        <p:spPr>
          <a:xfrm>
            <a:off x="748012" y="959291"/>
            <a:ext cx="10921074" cy="336762"/>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800" b="1" i="0" u="none" strike="noStrike" kern="1200" cap="none" spc="0" normalizeH="0" baseline="0" noProof="0" dirty="0">
                <a:ln>
                  <a:noFill/>
                </a:ln>
                <a:solidFill>
                  <a:srgbClr val="FFFFFF"/>
                </a:solidFill>
                <a:effectLst/>
                <a:uLnTx/>
                <a:uFillTx/>
                <a:latin typeface="Calibri"/>
                <a:ea typeface="+mn-ea"/>
                <a:cs typeface="+mn-cs"/>
              </a:rPr>
              <a:t>VIESTIT</a:t>
            </a:r>
            <a:endParaRPr kumimoji="0" lang="fi-FI" sz="1400" b="1" i="0" u="none" strike="noStrike" kern="1200" cap="none" spc="0" normalizeH="0" baseline="0" noProof="0" dirty="0">
              <a:ln>
                <a:noFill/>
              </a:ln>
              <a:solidFill>
                <a:srgbClr val="FFFFFF"/>
              </a:solidFill>
              <a:effectLst/>
              <a:uLnTx/>
              <a:uFillTx/>
              <a:latin typeface="Calibri"/>
              <a:ea typeface="+mn-ea"/>
              <a:cs typeface="+mn-cs"/>
            </a:endParaRPr>
          </a:p>
        </p:txBody>
      </p:sp>
      <p:sp>
        <p:nvSpPr>
          <p:cNvPr id="12" name="Nuoli: Oikea 11">
            <a:extLst>
              <a:ext uri="{FF2B5EF4-FFF2-40B4-BE49-F238E27FC236}">
                <a16:creationId xmlns:a16="http://schemas.microsoft.com/office/drawing/2014/main" id="{E57F2831-E068-483E-DBEF-937771AFB281}"/>
              </a:ext>
            </a:extLst>
          </p:cNvPr>
          <p:cNvSpPr/>
          <p:nvPr/>
        </p:nvSpPr>
        <p:spPr>
          <a:xfrm>
            <a:off x="3248877" y="3947122"/>
            <a:ext cx="466999" cy="350569"/>
          </a:xfrm>
          <a:prstGeom prst="rightArrow">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a:ea typeface="+mn-ea"/>
              <a:cs typeface="+mn-cs"/>
            </a:endParaRPr>
          </a:p>
        </p:txBody>
      </p:sp>
      <p:sp>
        <p:nvSpPr>
          <p:cNvPr id="13" name="Tekstiruutu 12">
            <a:extLst>
              <a:ext uri="{FF2B5EF4-FFF2-40B4-BE49-F238E27FC236}">
                <a16:creationId xmlns:a16="http://schemas.microsoft.com/office/drawing/2014/main" id="{4E217FC5-D3B6-A20E-CD9F-98C5B6A13402}"/>
              </a:ext>
            </a:extLst>
          </p:cNvPr>
          <p:cNvSpPr txBox="1"/>
          <p:nvPr/>
        </p:nvSpPr>
        <p:spPr>
          <a:xfrm>
            <a:off x="6442744" y="1484897"/>
            <a:ext cx="2024400" cy="276999"/>
          </a:xfrm>
          <a:prstGeom prst="rect">
            <a:avLst/>
          </a:prstGeom>
          <a:noFill/>
        </p:spPr>
        <p:txBody>
          <a:bodyPr wrap="non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srgbClr val="FFFFFF"/>
                </a:solidFill>
                <a:effectLst/>
                <a:uLnTx/>
                <a:uFillTx/>
                <a:latin typeface="Calibri"/>
                <a:ea typeface="+mn-ea"/>
                <a:cs typeface="+mn-cs"/>
              </a:rPr>
              <a:t>Säästö 1 € / sähköinen viesti*</a:t>
            </a:r>
          </a:p>
        </p:txBody>
      </p:sp>
      <p:sp>
        <p:nvSpPr>
          <p:cNvPr id="20" name="Tekstiruutu 19">
            <a:extLst>
              <a:ext uri="{FF2B5EF4-FFF2-40B4-BE49-F238E27FC236}">
                <a16:creationId xmlns:a16="http://schemas.microsoft.com/office/drawing/2014/main" id="{796B7E45-B1B7-26CB-3742-E26C66E1CC10}"/>
              </a:ext>
            </a:extLst>
          </p:cNvPr>
          <p:cNvSpPr txBox="1"/>
          <p:nvPr/>
        </p:nvSpPr>
        <p:spPr>
          <a:xfrm>
            <a:off x="6417577" y="1767651"/>
            <a:ext cx="2137096" cy="1200329"/>
          </a:xfrm>
          <a:prstGeom prst="rect">
            <a:avLst/>
          </a:prstGeom>
          <a:noFill/>
        </p:spPr>
        <p:txBody>
          <a:bodyPr wrap="square">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fi-FI" sz="2400" b="0" i="0" u="none" strike="noStrike" kern="1200" cap="none" spc="0" normalizeH="0" baseline="0" noProof="0" dirty="0">
                <a:ln>
                  <a:noFill/>
                </a:ln>
                <a:solidFill>
                  <a:srgbClr val="FFFFFF"/>
                </a:solidFill>
                <a:effectLst/>
                <a:uLnTx/>
                <a:uFillTx/>
                <a:latin typeface="Calibri"/>
                <a:ea typeface="+mn-ea"/>
                <a:cs typeface="+mn-cs"/>
              </a:rPr>
              <a:t>13 mil. € säästö yhteiskunnalle vuonna 2022</a:t>
            </a:r>
            <a:endParaRPr kumimoji="0" lang="en-GB" sz="2400" b="0" i="0" u="none" strike="noStrike" kern="1200" cap="none" spc="0" normalizeH="0" baseline="0" noProof="0" dirty="0">
              <a:ln>
                <a:noFill/>
              </a:ln>
              <a:solidFill>
                <a:srgbClr val="FFFFFF"/>
              </a:solidFill>
              <a:effectLst/>
              <a:uLnTx/>
              <a:uFillTx/>
              <a:latin typeface="Calibri"/>
              <a:ea typeface="+mn-ea"/>
              <a:cs typeface="+mn-cs"/>
            </a:endParaRPr>
          </a:p>
        </p:txBody>
      </p:sp>
      <p:sp>
        <p:nvSpPr>
          <p:cNvPr id="21" name="Nuoli: Oikea 20">
            <a:extLst>
              <a:ext uri="{FF2B5EF4-FFF2-40B4-BE49-F238E27FC236}">
                <a16:creationId xmlns:a16="http://schemas.microsoft.com/office/drawing/2014/main" id="{23104AFB-E528-10A2-6548-7579DBB4B466}"/>
              </a:ext>
            </a:extLst>
          </p:cNvPr>
          <p:cNvSpPr/>
          <p:nvPr/>
        </p:nvSpPr>
        <p:spPr>
          <a:xfrm>
            <a:off x="8741918" y="1953936"/>
            <a:ext cx="1007492" cy="756309"/>
          </a:xfrm>
          <a:prstGeom prst="rightArrow">
            <a:avLst/>
          </a:prstGeom>
          <a:noFill/>
          <a:ln w="28575">
            <a:solidFill>
              <a:schemeClr val="accent3"/>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a:ea typeface="+mn-ea"/>
              <a:cs typeface="+mn-cs"/>
            </a:endParaRPr>
          </a:p>
        </p:txBody>
      </p:sp>
      <p:sp>
        <p:nvSpPr>
          <p:cNvPr id="22" name="Tekstiruutu 21">
            <a:extLst>
              <a:ext uri="{FF2B5EF4-FFF2-40B4-BE49-F238E27FC236}">
                <a16:creationId xmlns:a16="http://schemas.microsoft.com/office/drawing/2014/main" id="{BC6687DB-8FCD-81D6-17DA-E3FDEB62D8F1}"/>
              </a:ext>
            </a:extLst>
          </p:cNvPr>
          <p:cNvSpPr txBox="1"/>
          <p:nvPr/>
        </p:nvSpPr>
        <p:spPr>
          <a:xfrm>
            <a:off x="10037323" y="1757086"/>
            <a:ext cx="1707264" cy="1077218"/>
          </a:xfrm>
          <a:prstGeom prst="rect">
            <a:avLst/>
          </a:prstGeom>
          <a:noFill/>
        </p:spPr>
        <p:txBody>
          <a:bodyPr wrap="square">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fi-FI" sz="1600" b="0" i="0" u="none" strike="noStrike" kern="1200" cap="none" spc="0" normalizeH="0" baseline="0" noProof="0" dirty="0">
                <a:ln>
                  <a:noFill/>
                </a:ln>
                <a:solidFill>
                  <a:srgbClr val="FFFFFF"/>
                </a:solidFill>
                <a:effectLst/>
                <a:uLnTx/>
                <a:uFillTx/>
                <a:latin typeface="Calibri"/>
                <a:ea typeface="+mn-ea"/>
                <a:cs typeface="+mn-cs"/>
              </a:rPr>
              <a:t>Tuottavuuden kasvu käyttäjä- ja viestimäärän kasvattamisella.</a:t>
            </a:r>
          </a:p>
        </p:txBody>
      </p:sp>
      <p:sp>
        <p:nvSpPr>
          <p:cNvPr id="23" name="Nuoli: Oikea 22">
            <a:extLst>
              <a:ext uri="{FF2B5EF4-FFF2-40B4-BE49-F238E27FC236}">
                <a16:creationId xmlns:a16="http://schemas.microsoft.com/office/drawing/2014/main" id="{845FBB5F-7995-76B1-B035-6BECD63A92CE}"/>
              </a:ext>
            </a:extLst>
          </p:cNvPr>
          <p:cNvSpPr/>
          <p:nvPr/>
        </p:nvSpPr>
        <p:spPr>
          <a:xfrm>
            <a:off x="5335984" y="1959844"/>
            <a:ext cx="1007492" cy="756309"/>
          </a:xfrm>
          <a:prstGeom prst="rightArrow">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a:ea typeface="+mn-ea"/>
              <a:cs typeface="+mn-cs"/>
            </a:endParaRPr>
          </a:p>
        </p:txBody>
      </p:sp>
      <p:sp>
        <p:nvSpPr>
          <p:cNvPr id="24" name="Tekstiruutu 23">
            <a:extLst>
              <a:ext uri="{FF2B5EF4-FFF2-40B4-BE49-F238E27FC236}">
                <a16:creationId xmlns:a16="http://schemas.microsoft.com/office/drawing/2014/main" id="{55FD94AD-1BC9-0F86-D58F-869552DF1FC7}"/>
              </a:ext>
            </a:extLst>
          </p:cNvPr>
          <p:cNvSpPr txBox="1"/>
          <p:nvPr/>
        </p:nvSpPr>
        <p:spPr>
          <a:xfrm>
            <a:off x="3769796" y="3802755"/>
            <a:ext cx="2950577" cy="738664"/>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dirty="0">
                <a:ln>
                  <a:noFill/>
                </a:ln>
                <a:solidFill>
                  <a:srgbClr val="FFFFFF"/>
                </a:solidFill>
                <a:effectLst/>
                <a:uLnTx/>
                <a:uFillTx/>
                <a:latin typeface="Calibri"/>
                <a:ea typeface="+mn-ea"/>
                <a:cs typeface="+mn-cs"/>
              </a:rPr>
              <a:t>Vuonna 2023 on asioitu toisen henkilön puolesta 10,5 miljoonaa kertaa (lapsi, aikuinen, 19.10.2023).</a:t>
            </a:r>
          </a:p>
        </p:txBody>
      </p:sp>
      <p:sp>
        <p:nvSpPr>
          <p:cNvPr id="25" name="Tekstiruutu 24">
            <a:extLst>
              <a:ext uri="{FF2B5EF4-FFF2-40B4-BE49-F238E27FC236}">
                <a16:creationId xmlns:a16="http://schemas.microsoft.com/office/drawing/2014/main" id="{F5ECFB17-FCAB-9801-3454-6F3F6820240A}"/>
              </a:ext>
            </a:extLst>
          </p:cNvPr>
          <p:cNvSpPr txBox="1"/>
          <p:nvPr/>
        </p:nvSpPr>
        <p:spPr>
          <a:xfrm>
            <a:off x="7474591" y="3837705"/>
            <a:ext cx="4193103" cy="830997"/>
          </a:xfrm>
          <a:prstGeom prst="rect">
            <a:avLst/>
          </a:prstGeom>
          <a:noFill/>
        </p:spPr>
        <p:txBody>
          <a:bodyPr wrap="square">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fi-FI" sz="1600" b="0" i="0" u="none" strike="noStrike" kern="1200" cap="none" spc="0" normalizeH="0" baseline="0" noProof="0" dirty="0">
                <a:ln>
                  <a:noFill/>
                </a:ln>
                <a:solidFill>
                  <a:srgbClr val="FFFFFF"/>
                </a:solidFill>
                <a:effectLst/>
                <a:uLnTx/>
                <a:uFillTx/>
                <a:latin typeface="Calibri"/>
                <a:ea typeface="+mn-ea"/>
                <a:cs typeface="+mn-cs"/>
              </a:rPr>
              <a:t>Merkittäviä  kustannussäästöjä kun asiointi siirtyy puhelin- ja käyntiasioinnista sähköisiin kanaviin.</a:t>
            </a:r>
            <a:endParaRPr kumimoji="0" lang="en-GB" sz="1600" b="0" i="0" u="none" strike="noStrike" kern="1200" cap="none" spc="0" normalizeH="0" baseline="0" noProof="0" dirty="0">
              <a:ln>
                <a:noFill/>
              </a:ln>
              <a:solidFill>
                <a:srgbClr val="FFFFFF"/>
              </a:solidFill>
              <a:effectLst/>
              <a:uLnTx/>
              <a:uFillTx/>
              <a:latin typeface="Calibri"/>
              <a:ea typeface="+mn-ea"/>
              <a:cs typeface="+mn-cs"/>
            </a:endParaRPr>
          </a:p>
        </p:txBody>
      </p:sp>
      <p:sp>
        <p:nvSpPr>
          <p:cNvPr id="26" name="Nuoli: Oikea 25">
            <a:extLst>
              <a:ext uri="{FF2B5EF4-FFF2-40B4-BE49-F238E27FC236}">
                <a16:creationId xmlns:a16="http://schemas.microsoft.com/office/drawing/2014/main" id="{4EEA7740-7FBE-A029-9781-5C7858E38E08}"/>
              </a:ext>
            </a:extLst>
          </p:cNvPr>
          <p:cNvSpPr/>
          <p:nvPr/>
        </p:nvSpPr>
        <p:spPr>
          <a:xfrm>
            <a:off x="3248877" y="4686084"/>
            <a:ext cx="466999" cy="350569"/>
          </a:xfrm>
          <a:prstGeom prst="rightArrow">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a:ea typeface="+mn-ea"/>
              <a:cs typeface="+mn-cs"/>
            </a:endParaRPr>
          </a:p>
        </p:txBody>
      </p:sp>
      <p:sp>
        <p:nvSpPr>
          <p:cNvPr id="27" name="Tekstiruutu 26">
            <a:extLst>
              <a:ext uri="{FF2B5EF4-FFF2-40B4-BE49-F238E27FC236}">
                <a16:creationId xmlns:a16="http://schemas.microsoft.com/office/drawing/2014/main" id="{9229220F-D1E3-F93D-13AE-FF4375DB6D53}"/>
              </a:ext>
            </a:extLst>
          </p:cNvPr>
          <p:cNvSpPr txBox="1"/>
          <p:nvPr/>
        </p:nvSpPr>
        <p:spPr>
          <a:xfrm>
            <a:off x="3760361" y="4606043"/>
            <a:ext cx="2659310" cy="523220"/>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dirty="0">
                <a:ln>
                  <a:noFill/>
                </a:ln>
                <a:solidFill>
                  <a:srgbClr val="FFFFFF"/>
                </a:solidFill>
                <a:effectLst/>
                <a:uLnTx/>
                <a:uFillTx/>
                <a:latin typeface="Calibri"/>
                <a:ea typeface="+mn-ea"/>
                <a:cs typeface="+mn-cs"/>
              </a:rPr>
              <a:t>Valtuudet korvasi vanhan KATSO tunnistautumisen.</a:t>
            </a:r>
          </a:p>
        </p:txBody>
      </p:sp>
      <p:sp>
        <p:nvSpPr>
          <p:cNvPr id="28" name="Tekstiruutu 27">
            <a:extLst>
              <a:ext uri="{FF2B5EF4-FFF2-40B4-BE49-F238E27FC236}">
                <a16:creationId xmlns:a16="http://schemas.microsoft.com/office/drawing/2014/main" id="{7EB35AC1-1FC8-8C5F-BBB6-08C9E432E8B3}"/>
              </a:ext>
            </a:extLst>
          </p:cNvPr>
          <p:cNvSpPr txBox="1"/>
          <p:nvPr/>
        </p:nvSpPr>
        <p:spPr>
          <a:xfrm>
            <a:off x="7474591" y="4760120"/>
            <a:ext cx="3704479" cy="338554"/>
          </a:xfrm>
          <a:prstGeom prst="rect">
            <a:avLst/>
          </a:prstGeom>
          <a:noFill/>
        </p:spPr>
        <p:txBody>
          <a:bodyPr wrap="square">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fi-FI" sz="1600" b="0" i="0" u="none" strike="noStrike" kern="1200" cap="none" spc="0" normalizeH="0" baseline="0" noProof="0" dirty="0">
                <a:ln>
                  <a:noFill/>
                </a:ln>
                <a:solidFill>
                  <a:srgbClr val="FFFFFF"/>
                </a:solidFill>
                <a:effectLst/>
                <a:uLnTx/>
                <a:uFillTx/>
                <a:latin typeface="Calibri"/>
                <a:ea typeface="+mn-ea"/>
                <a:cs typeface="+mn-cs"/>
              </a:rPr>
              <a:t>Vahva tunnistautuminen organisaatioille.</a:t>
            </a:r>
            <a:endParaRPr kumimoji="0" lang="en-GB" sz="1600" b="0" i="0" u="none" strike="noStrike" kern="1200" cap="none" spc="0" normalizeH="0" baseline="0" noProof="0" dirty="0">
              <a:ln>
                <a:noFill/>
              </a:ln>
              <a:solidFill>
                <a:srgbClr val="FFFFFF"/>
              </a:solidFill>
              <a:effectLst/>
              <a:uLnTx/>
              <a:uFillTx/>
              <a:latin typeface="Calibri"/>
              <a:ea typeface="+mn-ea"/>
              <a:cs typeface="+mn-cs"/>
            </a:endParaRPr>
          </a:p>
        </p:txBody>
      </p:sp>
      <p:sp>
        <p:nvSpPr>
          <p:cNvPr id="29" name="Nuoli: Oikea 28">
            <a:extLst>
              <a:ext uri="{FF2B5EF4-FFF2-40B4-BE49-F238E27FC236}">
                <a16:creationId xmlns:a16="http://schemas.microsoft.com/office/drawing/2014/main" id="{755EDC76-ED93-3A81-33EB-4B9B3EBC841D}"/>
              </a:ext>
            </a:extLst>
          </p:cNvPr>
          <p:cNvSpPr/>
          <p:nvPr/>
        </p:nvSpPr>
        <p:spPr>
          <a:xfrm>
            <a:off x="3248877" y="5425046"/>
            <a:ext cx="466999" cy="350569"/>
          </a:xfrm>
          <a:prstGeom prst="rightArrow">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a:ea typeface="+mn-ea"/>
              <a:cs typeface="+mn-cs"/>
            </a:endParaRPr>
          </a:p>
        </p:txBody>
      </p:sp>
      <p:sp>
        <p:nvSpPr>
          <p:cNvPr id="30" name="Tekstiruutu 29">
            <a:extLst>
              <a:ext uri="{FF2B5EF4-FFF2-40B4-BE49-F238E27FC236}">
                <a16:creationId xmlns:a16="http://schemas.microsoft.com/office/drawing/2014/main" id="{1322D425-2A23-236C-2774-F9DEA4F427D7}"/>
              </a:ext>
            </a:extLst>
          </p:cNvPr>
          <p:cNvSpPr txBox="1"/>
          <p:nvPr/>
        </p:nvSpPr>
        <p:spPr>
          <a:xfrm>
            <a:off x="3760361" y="5280477"/>
            <a:ext cx="2659310" cy="954107"/>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dirty="0">
                <a:ln>
                  <a:noFill/>
                </a:ln>
                <a:solidFill>
                  <a:srgbClr val="FFFFFF"/>
                </a:solidFill>
                <a:effectLst/>
                <a:uLnTx/>
                <a:uFillTx/>
                <a:latin typeface="Calibri"/>
                <a:ea typeface="+mn-ea"/>
                <a:cs typeface="+mn-cs"/>
              </a:rPr>
              <a:t>Virkailijatyönä tehtävät valtakirjat aiheuttavat kustannuksia DVV:lle ja hidastavat yhteiskunnan prosesseja.</a:t>
            </a:r>
          </a:p>
        </p:txBody>
      </p:sp>
      <p:sp>
        <p:nvSpPr>
          <p:cNvPr id="33" name="Tekstiruutu 32">
            <a:extLst>
              <a:ext uri="{FF2B5EF4-FFF2-40B4-BE49-F238E27FC236}">
                <a16:creationId xmlns:a16="http://schemas.microsoft.com/office/drawing/2014/main" id="{51DD1CAC-2278-6830-8152-73360BC8E5F3}"/>
              </a:ext>
            </a:extLst>
          </p:cNvPr>
          <p:cNvSpPr txBox="1"/>
          <p:nvPr/>
        </p:nvSpPr>
        <p:spPr>
          <a:xfrm>
            <a:off x="7474591" y="5314280"/>
            <a:ext cx="3880304" cy="584775"/>
          </a:xfrm>
          <a:prstGeom prst="rect">
            <a:avLst/>
          </a:prstGeom>
          <a:noFill/>
        </p:spPr>
        <p:txBody>
          <a:bodyPr wrap="square">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fi-FI" sz="1600" b="0" i="0" u="none" strike="noStrike" kern="1200" cap="none" spc="0" normalizeH="0" baseline="0" noProof="0" dirty="0">
                <a:ln>
                  <a:noFill/>
                </a:ln>
                <a:solidFill>
                  <a:srgbClr val="FFFFFF"/>
                </a:solidFill>
                <a:effectLst/>
                <a:uLnTx/>
                <a:uFillTx/>
                <a:latin typeface="Calibri"/>
                <a:ea typeface="+mn-ea"/>
                <a:cs typeface="+mn-cs"/>
              </a:rPr>
              <a:t>Prosessien nopeutuminen perusrekisteritietoja parantamalla.</a:t>
            </a:r>
            <a:endParaRPr kumimoji="0" lang="en-GB" sz="1600" b="0" i="0" u="none" strike="noStrike" kern="1200" cap="none" spc="0" normalizeH="0" baseline="0" noProof="0" dirty="0">
              <a:ln>
                <a:noFill/>
              </a:ln>
              <a:solidFill>
                <a:srgbClr val="FFFFFF"/>
              </a:solidFill>
              <a:effectLst/>
              <a:uLnTx/>
              <a:uFillTx/>
              <a:latin typeface="Calibri"/>
              <a:ea typeface="+mn-ea"/>
              <a:cs typeface="+mn-cs"/>
            </a:endParaRPr>
          </a:p>
        </p:txBody>
      </p:sp>
      <p:sp>
        <p:nvSpPr>
          <p:cNvPr id="35" name="Suorakulmio 34">
            <a:extLst>
              <a:ext uri="{FF2B5EF4-FFF2-40B4-BE49-F238E27FC236}">
                <a16:creationId xmlns:a16="http://schemas.microsoft.com/office/drawing/2014/main" id="{DEF1DDDE-F097-F452-BA43-8018289A32F8}"/>
              </a:ext>
            </a:extLst>
          </p:cNvPr>
          <p:cNvSpPr/>
          <p:nvPr/>
        </p:nvSpPr>
        <p:spPr>
          <a:xfrm>
            <a:off x="746620" y="6274966"/>
            <a:ext cx="10923865" cy="336762"/>
          </a:xfrm>
          <a:prstGeom prst="rect">
            <a:avLst/>
          </a:prstGeom>
          <a:solidFill>
            <a:srgbClr val="92D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dirty="0">
                <a:ln>
                  <a:noFill/>
                </a:ln>
                <a:solidFill>
                  <a:srgbClr val="002E5F"/>
                </a:solidFill>
                <a:effectLst/>
                <a:uLnTx/>
                <a:uFillTx/>
                <a:latin typeface="Calibri"/>
                <a:ea typeface="+mn-ea"/>
                <a:cs typeface="+mn-cs"/>
              </a:rPr>
              <a:t>Palveluväylää hyödyntää 258 organisaatiota ja 620 järjestelmää. </a:t>
            </a:r>
            <a:r>
              <a:rPr kumimoji="0" lang="fi-FI" sz="1600" b="1" i="0" u="none" strike="noStrike" kern="1200" cap="none" spc="0" normalizeH="0" baseline="0" noProof="0" dirty="0">
                <a:ln>
                  <a:noFill/>
                </a:ln>
                <a:solidFill>
                  <a:srgbClr val="FFFFFF"/>
                </a:solidFill>
                <a:effectLst/>
                <a:uLnTx/>
                <a:uFillTx/>
                <a:latin typeface="Calibri"/>
                <a:ea typeface="+mn-ea"/>
                <a:cs typeface="+mn-cs"/>
              </a:rPr>
              <a:t>Tiedon liikkuvuuden tehostuminen.</a:t>
            </a:r>
            <a:endParaRPr kumimoji="0" lang="fi-FI" sz="1400" b="1" i="0" u="none" strike="noStrike" kern="1200" cap="none" spc="0" normalizeH="0" baseline="0" noProof="0" dirty="0">
              <a:ln>
                <a:noFill/>
              </a:ln>
              <a:solidFill>
                <a:srgbClr val="FFFFFF"/>
              </a:solidFill>
              <a:effectLst/>
              <a:uLnTx/>
              <a:uFillTx/>
              <a:latin typeface="Calibri"/>
              <a:ea typeface="+mn-ea"/>
              <a:cs typeface="+mn-cs"/>
            </a:endParaRPr>
          </a:p>
        </p:txBody>
      </p:sp>
      <p:sp>
        <p:nvSpPr>
          <p:cNvPr id="49" name="Tekstiruutu 48">
            <a:extLst>
              <a:ext uri="{FF2B5EF4-FFF2-40B4-BE49-F238E27FC236}">
                <a16:creationId xmlns:a16="http://schemas.microsoft.com/office/drawing/2014/main" id="{4EADC988-A902-3C0A-1668-846E00303991}"/>
              </a:ext>
            </a:extLst>
          </p:cNvPr>
          <p:cNvSpPr txBox="1"/>
          <p:nvPr/>
        </p:nvSpPr>
        <p:spPr>
          <a:xfrm>
            <a:off x="9130867" y="346417"/>
            <a:ext cx="2924113" cy="461665"/>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srgbClr val="FFFFFF"/>
                </a:solidFill>
                <a:effectLst/>
                <a:uLnTx/>
                <a:uFillTx/>
                <a:latin typeface="Calibri"/>
                <a:ea typeface="+mn-ea"/>
                <a:cs typeface="+mn-cs"/>
              </a:rPr>
              <a:t>*Yksi Viestit-palvelun kautta toimitettu paperikirje maksaa keskimäärin 1 €.</a:t>
            </a:r>
          </a:p>
        </p:txBody>
      </p:sp>
      <p:sp>
        <p:nvSpPr>
          <p:cNvPr id="51" name="Suorakulmio 50">
            <a:extLst>
              <a:ext uri="{FF2B5EF4-FFF2-40B4-BE49-F238E27FC236}">
                <a16:creationId xmlns:a16="http://schemas.microsoft.com/office/drawing/2014/main" id="{DD33283E-CE71-A28E-9F11-DC0F57682F18}"/>
              </a:ext>
            </a:extLst>
          </p:cNvPr>
          <p:cNvSpPr/>
          <p:nvPr/>
        </p:nvSpPr>
        <p:spPr>
          <a:xfrm>
            <a:off x="748013" y="3776445"/>
            <a:ext cx="2223082" cy="2162262"/>
          </a:xfrm>
          <a:prstGeom prst="rect">
            <a:avLst/>
          </a:prstGeom>
          <a:solidFill>
            <a:srgbClr val="00337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600" b="0" i="0" u="none" strike="noStrike" kern="1200" cap="none" spc="0" normalizeH="0" baseline="0" noProof="0" dirty="0">
                <a:ln>
                  <a:noFill/>
                </a:ln>
                <a:solidFill>
                  <a:srgbClr val="FFFFFF"/>
                </a:solidFill>
                <a:effectLst/>
                <a:uLnTx/>
                <a:uFillTx/>
                <a:latin typeface="Calibri"/>
                <a:ea typeface="+mn-ea"/>
                <a:cs typeface="+mn-cs"/>
              </a:rPr>
              <a:t>Joka kuukausi asioidaan henkilön tai organisaation puolesta</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3200" b="0" i="0" u="none" strike="noStrike" kern="1200" cap="none" spc="0" normalizeH="0" baseline="0" noProof="0" dirty="0">
                <a:ln>
                  <a:noFill/>
                </a:ln>
                <a:solidFill>
                  <a:srgbClr val="FFFFFF"/>
                </a:solidFill>
                <a:effectLst/>
                <a:uLnTx/>
                <a:uFillTx/>
                <a:latin typeface="Calibri"/>
                <a:ea typeface="+mn-ea"/>
                <a:cs typeface="+mn-cs"/>
              </a:rPr>
              <a:t>4-5</a:t>
            </a:r>
            <a:br>
              <a:rPr kumimoji="0" lang="fi-FI" sz="3200" b="0" i="0" u="none" strike="noStrike" kern="1200" cap="none" spc="0" normalizeH="0" baseline="0" noProof="0" dirty="0">
                <a:ln>
                  <a:noFill/>
                </a:ln>
                <a:solidFill>
                  <a:srgbClr val="FFFFFF"/>
                </a:solidFill>
                <a:effectLst/>
                <a:uLnTx/>
                <a:uFillTx/>
                <a:latin typeface="Calibri"/>
                <a:ea typeface="+mn-ea"/>
                <a:cs typeface="+mn-cs"/>
              </a:rPr>
            </a:br>
            <a:r>
              <a:rPr kumimoji="0" lang="fi-FI" sz="1600" b="0" i="0" u="none" strike="noStrike" kern="1200" cap="none" spc="0" normalizeH="0" baseline="0" noProof="0" dirty="0">
                <a:ln>
                  <a:noFill/>
                </a:ln>
                <a:solidFill>
                  <a:srgbClr val="FFFFFF"/>
                </a:solidFill>
                <a:effectLst/>
                <a:uLnTx/>
                <a:uFillTx/>
                <a:latin typeface="Calibri"/>
                <a:ea typeface="+mn-ea"/>
                <a:cs typeface="+mn-cs"/>
              </a:rPr>
              <a:t>miljoonaa kertaa.</a:t>
            </a:r>
          </a:p>
        </p:txBody>
      </p:sp>
    </p:spTree>
    <p:extLst>
      <p:ext uri="{BB962C8B-B14F-4D97-AF65-F5344CB8AC3E}">
        <p14:creationId xmlns:p14="http://schemas.microsoft.com/office/powerpoint/2010/main" val="32235595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kstiruutu 17">
            <a:extLst>
              <a:ext uri="{FF2B5EF4-FFF2-40B4-BE49-F238E27FC236}">
                <a16:creationId xmlns:a16="http://schemas.microsoft.com/office/drawing/2014/main" id="{11F644A3-F637-E6B3-5DE9-5D7508ADD837}"/>
              </a:ext>
            </a:extLst>
          </p:cNvPr>
          <p:cNvSpPr txBox="1"/>
          <p:nvPr/>
        </p:nvSpPr>
        <p:spPr>
          <a:xfrm>
            <a:off x="693254" y="256808"/>
            <a:ext cx="8568192" cy="369332"/>
          </a:xfrm>
          <a:prstGeom prst="rect">
            <a:avLst/>
          </a:prstGeom>
          <a:noFill/>
        </p:spPr>
        <p:txBody>
          <a:bodyPr wrap="square">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fi-FI" sz="1800" b="1" i="0" u="none" strike="noStrike" kern="1200" cap="none" spc="0" normalizeH="0" baseline="0" noProof="0" dirty="0">
                <a:ln>
                  <a:noFill/>
                </a:ln>
                <a:solidFill>
                  <a:srgbClr val="FFFFFF"/>
                </a:solidFill>
                <a:effectLst/>
                <a:uLnTx/>
                <a:uFillTx/>
                <a:latin typeface="Calibri"/>
                <a:ea typeface="+mn-ea"/>
                <a:cs typeface="+mn-cs"/>
              </a:rPr>
              <a:t>Asiakkaat</a:t>
            </a:r>
            <a:endParaRPr kumimoji="0" lang="fi-FI" sz="1800" b="0" i="0" u="none" strike="noStrike" kern="1200" cap="none" spc="0" normalizeH="0" baseline="0" noProof="0" dirty="0">
              <a:ln>
                <a:noFill/>
              </a:ln>
              <a:solidFill>
                <a:srgbClr val="272827"/>
              </a:solidFill>
              <a:effectLst/>
              <a:uLnTx/>
              <a:uFillTx/>
              <a:latin typeface="Calibri"/>
              <a:ea typeface="+mn-ea"/>
              <a:cs typeface="+mn-cs"/>
            </a:endParaRPr>
          </a:p>
        </p:txBody>
      </p:sp>
      <p:grpSp>
        <p:nvGrpSpPr>
          <p:cNvPr id="12" name="Ryhmä 11">
            <a:extLst>
              <a:ext uri="{FF2B5EF4-FFF2-40B4-BE49-F238E27FC236}">
                <a16:creationId xmlns:a16="http://schemas.microsoft.com/office/drawing/2014/main" id="{D8AAB4F8-E332-A534-A7FD-CB727115AED6}"/>
              </a:ext>
            </a:extLst>
          </p:cNvPr>
          <p:cNvGrpSpPr/>
          <p:nvPr/>
        </p:nvGrpSpPr>
        <p:grpSpPr>
          <a:xfrm>
            <a:off x="7160163" y="343948"/>
            <a:ext cx="4626369" cy="4018327"/>
            <a:chOff x="6983994" y="729842"/>
            <a:chExt cx="4626369" cy="4018327"/>
          </a:xfrm>
        </p:grpSpPr>
        <p:sp>
          <p:nvSpPr>
            <p:cNvPr id="14" name="Suorakulmio 13">
              <a:extLst>
                <a:ext uri="{FF2B5EF4-FFF2-40B4-BE49-F238E27FC236}">
                  <a16:creationId xmlns:a16="http://schemas.microsoft.com/office/drawing/2014/main" id="{63299325-F961-4163-AC6A-4E713345A842}"/>
                </a:ext>
              </a:extLst>
            </p:cNvPr>
            <p:cNvSpPr/>
            <p:nvPr/>
          </p:nvSpPr>
          <p:spPr>
            <a:xfrm>
              <a:off x="6983994" y="729842"/>
              <a:ext cx="4626369" cy="40183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dirty="0">
                <a:ln>
                  <a:noFill/>
                </a:ln>
                <a:solidFill>
                  <a:srgbClr val="FFFFFF"/>
                </a:solidFill>
                <a:effectLst/>
                <a:uLnTx/>
                <a:uFillTx/>
                <a:latin typeface="Calibri"/>
                <a:ea typeface="+mn-ea"/>
                <a:cs typeface="+mn-cs"/>
              </a:endParaRPr>
            </a:p>
          </p:txBody>
        </p:sp>
        <p:grpSp>
          <p:nvGrpSpPr>
            <p:cNvPr id="13" name="Ryhmä 12">
              <a:extLst>
                <a:ext uri="{FF2B5EF4-FFF2-40B4-BE49-F238E27FC236}">
                  <a16:creationId xmlns:a16="http://schemas.microsoft.com/office/drawing/2014/main" id="{E487D9E2-7133-1CBC-EEB2-8DE67B8509D3}"/>
                </a:ext>
              </a:extLst>
            </p:cNvPr>
            <p:cNvGrpSpPr/>
            <p:nvPr/>
          </p:nvGrpSpPr>
          <p:grpSpPr>
            <a:xfrm>
              <a:off x="7160165" y="982839"/>
              <a:ext cx="4175187" cy="2979600"/>
              <a:chOff x="6761528" y="982839"/>
              <a:chExt cx="4175187" cy="2979600"/>
            </a:xfrm>
          </p:grpSpPr>
          <p:sp>
            <p:nvSpPr>
              <p:cNvPr id="4" name="Tekstiruutu 3">
                <a:extLst>
                  <a:ext uri="{FF2B5EF4-FFF2-40B4-BE49-F238E27FC236}">
                    <a16:creationId xmlns:a16="http://schemas.microsoft.com/office/drawing/2014/main" id="{27F982D0-DC36-BB1A-AD54-C818978B354E}"/>
                  </a:ext>
                </a:extLst>
              </p:cNvPr>
              <p:cNvSpPr txBox="1"/>
              <p:nvPr/>
            </p:nvSpPr>
            <p:spPr>
              <a:xfrm>
                <a:off x="6761528" y="982839"/>
                <a:ext cx="3837802" cy="2893100"/>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fi-FI" sz="1600" b="0" i="0" u="none" strike="noStrike" kern="1200" cap="none" spc="0" normalizeH="0" baseline="0" noProof="0" dirty="0">
                    <a:ln>
                      <a:noFill/>
                    </a:ln>
                    <a:solidFill>
                      <a:srgbClr val="FFFFFF"/>
                    </a:solidFill>
                    <a:effectLst/>
                    <a:uLnTx/>
                    <a:uFillTx/>
                    <a:latin typeface="Calibri"/>
                    <a:ea typeface="+mn-ea"/>
                    <a:cs typeface="+mn-cs"/>
                  </a:rPr>
                  <a:t>Mainetutkimus 2022 (Suomi.fi-palvelut)*</a:t>
                </a:r>
                <a:endParaRPr kumimoji="0" lang="fi-FI" sz="1800" b="0" i="0" u="none" strike="noStrike" kern="1200" cap="none" spc="0" normalizeH="0" baseline="0" noProof="0" dirty="0">
                  <a:ln>
                    <a:noFill/>
                  </a:ln>
                  <a:solidFill>
                    <a:srgbClr val="FFFFFF"/>
                  </a:solidFill>
                  <a:effectLst/>
                  <a:uLnTx/>
                  <a:uFillTx/>
                  <a:latin typeface="Calibri"/>
                  <a:ea typeface="+mn-ea"/>
                  <a:cs typeface="+mn-cs"/>
                </a:endParaRPr>
              </a:p>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dirty="0">
                  <a:ln>
                    <a:noFill/>
                  </a:ln>
                  <a:solidFill>
                    <a:srgbClr val="FFFFFF"/>
                  </a:solidFill>
                  <a:effectLst/>
                  <a:uLnTx/>
                  <a:uFillTx/>
                  <a:latin typeface="Calibri"/>
                  <a:ea typeface="+mn-ea"/>
                  <a:cs typeface="+mn-cs"/>
                </a:endParaRPr>
              </a:p>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dirty="0">
                  <a:ln>
                    <a:noFill/>
                  </a:ln>
                  <a:solidFill>
                    <a:srgbClr val="FFFFFF"/>
                  </a:solidFill>
                  <a:effectLst/>
                  <a:uLnTx/>
                  <a:uFillTx/>
                  <a:latin typeface="Calibri"/>
                  <a:ea typeface="+mn-ea"/>
                  <a:cs typeface="+mn-cs"/>
                </a:endParaRPr>
              </a:p>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dirty="0">
                  <a:ln>
                    <a:noFill/>
                  </a:ln>
                  <a:solidFill>
                    <a:srgbClr val="FFFFFF"/>
                  </a:solidFill>
                  <a:effectLst/>
                  <a:uLnTx/>
                  <a:uFillTx/>
                  <a:latin typeface="Calibri"/>
                  <a:ea typeface="+mn-ea"/>
                  <a:cs typeface="+mn-cs"/>
                </a:endParaRPr>
              </a:p>
              <a:p>
                <a:pPr marL="0" marR="0" lvl="0" indent="0" algn="l" defTabSz="914377"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dirty="0">
                    <a:ln>
                      <a:noFill/>
                    </a:ln>
                    <a:solidFill>
                      <a:srgbClr val="FFFFFF"/>
                    </a:solidFill>
                    <a:effectLst/>
                    <a:uLnTx/>
                    <a:uFillTx/>
                    <a:latin typeface="Calibri"/>
                    <a:ea typeface="+mn-ea"/>
                    <a:cs typeface="+mn-cs"/>
                  </a:rPr>
                  <a:t>Palvelusta välittyy</a:t>
                </a:r>
                <a:br>
                  <a:rPr kumimoji="0" lang="fi-FI" sz="1400" b="0" i="0" u="none" strike="noStrike" kern="1200" cap="none" spc="0" normalizeH="0" baseline="0" noProof="0" dirty="0">
                    <a:ln>
                      <a:noFill/>
                    </a:ln>
                    <a:solidFill>
                      <a:srgbClr val="FFFFFF"/>
                    </a:solidFill>
                    <a:effectLst/>
                    <a:uLnTx/>
                    <a:uFillTx/>
                    <a:latin typeface="Calibri"/>
                    <a:ea typeface="+mn-ea"/>
                    <a:cs typeface="+mn-cs"/>
                  </a:rPr>
                </a:br>
                <a:r>
                  <a:rPr kumimoji="0" lang="fi-FI" sz="1400" b="0" i="0" u="none" strike="noStrike" kern="1200" cap="none" spc="0" normalizeH="0" baseline="0" noProof="0" dirty="0">
                    <a:ln>
                      <a:noFill/>
                    </a:ln>
                    <a:solidFill>
                      <a:srgbClr val="FFFFFF"/>
                    </a:solidFill>
                    <a:effectLst/>
                    <a:uLnTx/>
                    <a:uFillTx/>
                    <a:latin typeface="Calibri"/>
                    <a:ea typeface="+mn-ea"/>
                    <a:cs typeface="+mn-cs"/>
                  </a:rPr>
                  <a:t>positiivinen mielikuva</a:t>
                </a:r>
              </a:p>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fi-FI" sz="1400" b="0" i="0" u="none" strike="noStrike" kern="1200" cap="none" spc="0" normalizeH="0" baseline="0" noProof="0" dirty="0">
                  <a:ln>
                    <a:noFill/>
                  </a:ln>
                  <a:solidFill>
                    <a:srgbClr val="FFFFFF"/>
                  </a:solidFill>
                  <a:effectLst/>
                  <a:uLnTx/>
                  <a:uFillTx/>
                  <a:latin typeface="Calibri"/>
                  <a:ea typeface="+mn-ea"/>
                  <a:cs typeface="+mn-cs"/>
                </a:endParaRPr>
              </a:p>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fi-FI" sz="1400" b="0" i="0" u="none" strike="noStrike" kern="1200" cap="none" spc="0" normalizeH="0" baseline="0" noProof="0" dirty="0">
                  <a:ln>
                    <a:noFill/>
                  </a:ln>
                  <a:solidFill>
                    <a:srgbClr val="FFFFFF"/>
                  </a:solidFill>
                  <a:effectLst/>
                  <a:uLnTx/>
                  <a:uFillTx/>
                  <a:latin typeface="Calibri"/>
                  <a:ea typeface="+mn-ea"/>
                  <a:cs typeface="+mn-cs"/>
                </a:endParaRPr>
              </a:p>
              <a:p>
                <a:pPr marL="0" marR="0" lvl="0" indent="0" algn="l" defTabSz="914377"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dirty="0">
                    <a:ln>
                      <a:noFill/>
                    </a:ln>
                    <a:solidFill>
                      <a:srgbClr val="FFFFFF"/>
                    </a:solidFill>
                    <a:effectLst/>
                    <a:uLnTx/>
                    <a:uFillTx/>
                    <a:latin typeface="Calibri"/>
                    <a:ea typeface="+mn-ea"/>
                    <a:cs typeface="+mn-cs"/>
                  </a:rPr>
                  <a:t>Palvelu on nykyaikainen</a:t>
                </a:r>
              </a:p>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fi-FI" sz="1400" b="0" i="0" u="none" strike="noStrike" kern="1200" cap="none" spc="0" normalizeH="0" baseline="0" noProof="0" dirty="0">
                  <a:ln>
                    <a:noFill/>
                  </a:ln>
                  <a:solidFill>
                    <a:srgbClr val="FFFFFF"/>
                  </a:solidFill>
                  <a:effectLst/>
                  <a:uLnTx/>
                  <a:uFillTx/>
                  <a:latin typeface="Calibri"/>
                  <a:ea typeface="+mn-ea"/>
                  <a:cs typeface="+mn-cs"/>
                </a:endParaRPr>
              </a:p>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fi-FI" sz="1400" b="0" i="0" u="none" strike="noStrike" kern="1200" cap="none" spc="0" normalizeH="0" baseline="0" noProof="0" dirty="0">
                  <a:ln>
                    <a:noFill/>
                  </a:ln>
                  <a:solidFill>
                    <a:srgbClr val="FFFFFF"/>
                  </a:solidFill>
                  <a:effectLst/>
                  <a:uLnTx/>
                  <a:uFillTx/>
                  <a:latin typeface="Calibri"/>
                  <a:ea typeface="+mn-ea"/>
                  <a:cs typeface="+mn-cs"/>
                </a:endParaRPr>
              </a:p>
              <a:p>
                <a:pPr marL="0" marR="0" lvl="0" indent="0" algn="l" defTabSz="914377"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dirty="0">
                    <a:ln>
                      <a:noFill/>
                    </a:ln>
                    <a:solidFill>
                      <a:srgbClr val="FFFFFF"/>
                    </a:solidFill>
                    <a:effectLst/>
                    <a:uLnTx/>
                    <a:uFillTx/>
                    <a:latin typeface="Calibri"/>
                    <a:ea typeface="+mn-ea"/>
                    <a:cs typeface="+mn-cs"/>
                  </a:rPr>
                  <a:t>Palvelua on helppo käyttää</a:t>
                </a:r>
              </a:p>
            </p:txBody>
          </p:sp>
          <p:sp>
            <p:nvSpPr>
              <p:cNvPr id="5" name="Tekstiruutu 4">
                <a:extLst>
                  <a:ext uri="{FF2B5EF4-FFF2-40B4-BE49-F238E27FC236}">
                    <a16:creationId xmlns:a16="http://schemas.microsoft.com/office/drawing/2014/main" id="{C3E2CE87-14B2-98FD-6DC8-1EDEE8EEA1DC}"/>
                  </a:ext>
                </a:extLst>
              </p:cNvPr>
              <p:cNvSpPr txBox="1"/>
              <p:nvPr/>
            </p:nvSpPr>
            <p:spPr>
              <a:xfrm>
                <a:off x="8858774" y="1538794"/>
                <a:ext cx="2077941" cy="307777"/>
              </a:xfrm>
              <a:prstGeom prst="rect">
                <a:avLst/>
              </a:prstGeom>
              <a:noFill/>
            </p:spPr>
            <p:txBody>
              <a:bodyPr wrap="non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dirty="0">
                    <a:ln>
                      <a:noFill/>
                    </a:ln>
                    <a:solidFill>
                      <a:srgbClr val="FFFFFF"/>
                    </a:solidFill>
                    <a:effectLst/>
                    <a:uLnTx/>
                    <a:uFillTx/>
                    <a:latin typeface="Calibri"/>
                    <a:ea typeface="+mn-ea"/>
                    <a:cs typeface="+mn-cs"/>
                  </a:rPr>
                  <a:t>Kansalaiset | Sidosryhmät</a:t>
                </a:r>
              </a:p>
            </p:txBody>
          </p:sp>
          <p:sp>
            <p:nvSpPr>
              <p:cNvPr id="6" name="Suorakulmio 5">
                <a:extLst>
                  <a:ext uri="{FF2B5EF4-FFF2-40B4-BE49-F238E27FC236}">
                    <a16:creationId xmlns:a16="http://schemas.microsoft.com/office/drawing/2014/main" id="{A9DBCFB9-BC52-54F3-98B5-7ABF6C6DB0D7}"/>
                  </a:ext>
                </a:extLst>
              </p:cNvPr>
              <p:cNvSpPr/>
              <p:nvPr/>
            </p:nvSpPr>
            <p:spPr>
              <a:xfrm>
                <a:off x="9114641" y="2069438"/>
                <a:ext cx="511728" cy="511728"/>
              </a:xfrm>
              <a:prstGeom prst="rect">
                <a:avLst/>
              </a:prstGeom>
              <a:solidFill>
                <a:srgbClr val="92D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dirty="0">
                    <a:ln>
                      <a:noFill/>
                    </a:ln>
                    <a:solidFill>
                      <a:srgbClr val="002E5F"/>
                    </a:solidFill>
                    <a:effectLst/>
                    <a:uLnTx/>
                    <a:uFillTx/>
                    <a:latin typeface="Calibri"/>
                    <a:ea typeface="+mn-ea"/>
                    <a:cs typeface="+mn-cs"/>
                  </a:rPr>
                  <a:t>87%</a:t>
                </a:r>
              </a:p>
            </p:txBody>
          </p:sp>
          <p:sp>
            <p:nvSpPr>
              <p:cNvPr id="7" name="Suorakulmio 6">
                <a:extLst>
                  <a:ext uri="{FF2B5EF4-FFF2-40B4-BE49-F238E27FC236}">
                    <a16:creationId xmlns:a16="http://schemas.microsoft.com/office/drawing/2014/main" id="{5E93FC77-F57B-A54E-C9E2-BA2DC70D503D}"/>
                  </a:ext>
                </a:extLst>
              </p:cNvPr>
              <p:cNvSpPr/>
              <p:nvPr/>
            </p:nvSpPr>
            <p:spPr>
              <a:xfrm>
                <a:off x="9114641" y="2748637"/>
                <a:ext cx="511728" cy="511728"/>
              </a:xfrm>
              <a:prstGeom prst="rect">
                <a:avLst/>
              </a:prstGeom>
              <a:solidFill>
                <a:srgbClr val="92D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dirty="0">
                    <a:ln>
                      <a:noFill/>
                    </a:ln>
                    <a:solidFill>
                      <a:srgbClr val="002E5F"/>
                    </a:solidFill>
                    <a:effectLst/>
                    <a:uLnTx/>
                    <a:uFillTx/>
                    <a:latin typeface="Calibri"/>
                    <a:ea typeface="+mn-ea"/>
                    <a:cs typeface="+mn-cs"/>
                  </a:rPr>
                  <a:t>90%</a:t>
                </a:r>
              </a:p>
            </p:txBody>
          </p:sp>
          <p:sp>
            <p:nvSpPr>
              <p:cNvPr id="8" name="Suorakulmio 7">
                <a:extLst>
                  <a:ext uri="{FF2B5EF4-FFF2-40B4-BE49-F238E27FC236}">
                    <a16:creationId xmlns:a16="http://schemas.microsoft.com/office/drawing/2014/main" id="{720006CC-16DA-0158-F656-8D14752B7A87}"/>
                  </a:ext>
                </a:extLst>
              </p:cNvPr>
              <p:cNvSpPr/>
              <p:nvPr/>
            </p:nvSpPr>
            <p:spPr>
              <a:xfrm>
                <a:off x="9114641" y="3450711"/>
                <a:ext cx="511728" cy="511728"/>
              </a:xfrm>
              <a:prstGeom prst="rect">
                <a:avLst/>
              </a:prstGeom>
              <a:solidFill>
                <a:srgbClr val="92D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dirty="0">
                    <a:ln>
                      <a:noFill/>
                    </a:ln>
                    <a:solidFill>
                      <a:srgbClr val="002E5F"/>
                    </a:solidFill>
                    <a:effectLst/>
                    <a:uLnTx/>
                    <a:uFillTx/>
                    <a:latin typeface="Calibri"/>
                    <a:ea typeface="+mn-ea"/>
                    <a:cs typeface="+mn-cs"/>
                  </a:rPr>
                  <a:t>87%</a:t>
                </a:r>
              </a:p>
            </p:txBody>
          </p:sp>
          <p:sp>
            <p:nvSpPr>
              <p:cNvPr id="9" name="Suorakulmio 8">
                <a:extLst>
                  <a:ext uri="{FF2B5EF4-FFF2-40B4-BE49-F238E27FC236}">
                    <a16:creationId xmlns:a16="http://schemas.microsoft.com/office/drawing/2014/main" id="{080DE61D-AEF1-05C8-89BE-53F69D85C89A}"/>
                  </a:ext>
                </a:extLst>
              </p:cNvPr>
              <p:cNvSpPr/>
              <p:nvPr/>
            </p:nvSpPr>
            <p:spPr>
              <a:xfrm>
                <a:off x="10122717" y="2069438"/>
                <a:ext cx="511728" cy="511728"/>
              </a:xfrm>
              <a:prstGeom prst="rect">
                <a:avLst/>
              </a:prstGeom>
              <a:solidFill>
                <a:srgbClr val="92D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dirty="0">
                    <a:ln>
                      <a:noFill/>
                    </a:ln>
                    <a:solidFill>
                      <a:srgbClr val="002E5F"/>
                    </a:solidFill>
                    <a:effectLst/>
                    <a:uLnTx/>
                    <a:uFillTx/>
                    <a:latin typeface="Calibri"/>
                    <a:ea typeface="+mn-ea"/>
                    <a:cs typeface="+mn-cs"/>
                  </a:rPr>
                  <a:t>87%</a:t>
                </a:r>
              </a:p>
            </p:txBody>
          </p:sp>
          <p:sp>
            <p:nvSpPr>
              <p:cNvPr id="10" name="Suorakulmio 9">
                <a:extLst>
                  <a:ext uri="{FF2B5EF4-FFF2-40B4-BE49-F238E27FC236}">
                    <a16:creationId xmlns:a16="http://schemas.microsoft.com/office/drawing/2014/main" id="{F6939F07-9D2C-EDD0-8C1B-C07194400C0B}"/>
                  </a:ext>
                </a:extLst>
              </p:cNvPr>
              <p:cNvSpPr/>
              <p:nvPr/>
            </p:nvSpPr>
            <p:spPr>
              <a:xfrm>
                <a:off x="10122717" y="2748637"/>
                <a:ext cx="511728" cy="511728"/>
              </a:xfrm>
              <a:prstGeom prst="rect">
                <a:avLst/>
              </a:prstGeom>
              <a:solidFill>
                <a:srgbClr val="92D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dirty="0">
                    <a:ln>
                      <a:noFill/>
                    </a:ln>
                    <a:solidFill>
                      <a:srgbClr val="002E5F"/>
                    </a:solidFill>
                    <a:effectLst/>
                    <a:uLnTx/>
                    <a:uFillTx/>
                    <a:latin typeface="Calibri"/>
                    <a:ea typeface="+mn-ea"/>
                    <a:cs typeface="+mn-cs"/>
                  </a:rPr>
                  <a:t>89%</a:t>
                </a:r>
              </a:p>
            </p:txBody>
          </p:sp>
          <p:sp>
            <p:nvSpPr>
              <p:cNvPr id="11" name="Suorakulmio 10">
                <a:extLst>
                  <a:ext uri="{FF2B5EF4-FFF2-40B4-BE49-F238E27FC236}">
                    <a16:creationId xmlns:a16="http://schemas.microsoft.com/office/drawing/2014/main" id="{3172BAE7-EEA4-C0B3-1A2A-F3EE9A2DA198}"/>
                  </a:ext>
                </a:extLst>
              </p:cNvPr>
              <p:cNvSpPr/>
              <p:nvPr/>
            </p:nvSpPr>
            <p:spPr>
              <a:xfrm>
                <a:off x="10122717" y="3450711"/>
                <a:ext cx="511728" cy="511728"/>
              </a:xfrm>
              <a:prstGeom prst="rect">
                <a:avLst/>
              </a:prstGeom>
              <a:solidFill>
                <a:srgbClr val="92D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dirty="0">
                    <a:ln>
                      <a:noFill/>
                    </a:ln>
                    <a:solidFill>
                      <a:srgbClr val="002E5F"/>
                    </a:solidFill>
                    <a:effectLst/>
                    <a:uLnTx/>
                    <a:uFillTx/>
                    <a:latin typeface="Calibri"/>
                    <a:ea typeface="+mn-ea"/>
                    <a:cs typeface="+mn-cs"/>
                  </a:rPr>
                  <a:t>79%</a:t>
                </a:r>
              </a:p>
            </p:txBody>
          </p:sp>
        </p:grpSp>
        <p:sp>
          <p:nvSpPr>
            <p:cNvPr id="15" name="Tekstiruutu 14">
              <a:extLst>
                <a:ext uri="{FF2B5EF4-FFF2-40B4-BE49-F238E27FC236}">
                  <a16:creationId xmlns:a16="http://schemas.microsoft.com/office/drawing/2014/main" id="{F14D36EF-10F6-B50C-DA0D-8DF2DB9E761A}"/>
                </a:ext>
              </a:extLst>
            </p:cNvPr>
            <p:cNvSpPr txBox="1"/>
            <p:nvPr/>
          </p:nvSpPr>
          <p:spPr>
            <a:xfrm>
              <a:off x="9433581" y="4022414"/>
              <a:ext cx="1951175" cy="430887"/>
            </a:xfrm>
            <a:prstGeom prst="rect">
              <a:avLst/>
            </a:prstGeom>
            <a:noFill/>
          </p:spPr>
          <p:txBody>
            <a:bodyPr wrap="non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fi-FI" sz="1100" b="0" i="0" u="none" strike="noStrike" kern="1200" cap="none" spc="0" normalizeH="0" baseline="0" noProof="0" dirty="0">
                  <a:ln>
                    <a:noFill/>
                  </a:ln>
                  <a:solidFill>
                    <a:srgbClr val="FFFFFF"/>
                  </a:solidFill>
                  <a:effectLst/>
                  <a:uLnTx/>
                  <a:uFillTx/>
                  <a:latin typeface="Calibri"/>
                  <a:ea typeface="+mn-ea"/>
                  <a:cs typeface="+mn-cs"/>
                </a:rPr>
                <a:t>*Kansalaisia 2098 kpl ja</a:t>
              </a:r>
            </a:p>
            <a:p>
              <a:pPr marL="0" marR="0" lvl="0" indent="0" algn="l" defTabSz="914377" rtl="0" eaLnBrk="1" fontAlgn="auto" latinLnBrk="0" hangingPunct="1">
                <a:lnSpc>
                  <a:spcPct val="100000"/>
                </a:lnSpc>
                <a:spcBef>
                  <a:spcPts val="0"/>
                </a:spcBef>
                <a:spcAft>
                  <a:spcPts val="0"/>
                </a:spcAft>
                <a:buClrTx/>
                <a:buSzTx/>
                <a:buFontTx/>
                <a:buNone/>
                <a:tabLst/>
                <a:defRPr/>
              </a:pPr>
              <a:r>
                <a:rPr kumimoji="0" lang="fi-FI" sz="1100" b="0" i="0" u="none" strike="noStrike" kern="1200" cap="none" spc="0" normalizeH="0" baseline="0" noProof="0" dirty="0">
                  <a:ln>
                    <a:noFill/>
                  </a:ln>
                  <a:solidFill>
                    <a:srgbClr val="FFFFFF"/>
                  </a:solidFill>
                  <a:effectLst/>
                  <a:uLnTx/>
                  <a:uFillTx/>
                  <a:latin typeface="Calibri"/>
                  <a:ea typeface="+mn-ea"/>
                  <a:cs typeface="+mn-cs"/>
                </a:rPr>
                <a:t>sidosryhmien edustajia 878 kpl</a:t>
              </a:r>
            </a:p>
          </p:txBody>
        </p:sp>
      </p:grpSp>
      <p:sp>
        <p:nvSpPr>
          <p:cNvPr id="16" name="Tekstiruutu 15">
            <a:extLst>
              <a:ext uri="{FF2B5EF4-FFF2-40B4-BE49-F238E27FC236}">
                <a16:creationId xmlns:a16="http://schemas.microsoft.com/office/drawing/2014/main" id="{42D3BFFB-B3D1-17B2-3B65-289E92D50C74}"/>
              </a:ext>
            </a:extLst>
          </p:cNvPr>
          <p:cNvSpPr txBox="1"/>
          <p:nvPr/>
        </p:nvSpPr>
        <p:spPr>
          <a:xfrm>
            <a:off x="693648" y="722780"/>
            <a:ext cx="4255853" cy="338554"/>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fi-FI" sz="1600" b="0" i="0" u="none" strike="noStrike" kern="1200" cap="none" spc="0" normalizeH="0" baseline="0" noProof="0" dirty="0">
                <a:ln>
                  <a:noFill/>
                </a:ln>
                <a:solidFill>
                  <a:srgbClr val="FFFFFF"/>
                </a:solidFill>
                <a:effectLst/>
                <a:uLnTx/>
                <a:uFillTx/>
                <a:latin typeface="Calibri"/>
                <a:ea typeface="+mn-ea"/>
                <a:cs typeface="+mn-cs"/>
              </a:rPr>
              <a:t>Suomi.fi-palveluiden asiakasyhteistyöryhmät</a:t>
            </a:r>
            <a:endParaRPr kumimoji="0" lang="fi-FI" sz="1800" b="0" i="0" u="none" strike="noStrike" kern="1200" cap="none" spc="0" normalizeH="0" baseline="0" noProof="0" dirty="0">
              <a:ln>
                <a:noFill/>
              </a:ln>
              <a:solidFill>
                <a:srgbClr val="FFFFFF"/>
              </a:solidFill>
              <a:effectLst/>
              <a:uLnTx/>
              <a:uFillTx/>
              <a:latin typeface="Calibri"/>
              <a:ea typeface="+mn-ea"/>
              <a:cs typeface="+mn-cs"/>
            </a:endParaRPr>
          </a:p>
        </p:txBody>
      </p:sp>
      <p:grpSp>
        <p:nvGrpSpPr>
          <p:cNvPr id="52" name="Ryhmä 51">
            <a:extLst>
              <a:ext uri="{FF2B5EF4-FFF2-40B4-BE49-F238E27FC236}">
                <a16:creationId xmlns:a16="http://schemas.microsoft.com/office/drawing/2014/main" id="{0F68BA6B-3973-B7A0-ACD7-2BE8FA4DBDDD}"/>
              </a:ext>
            </a:extLst>
          </p:cNvPr>
          <p:cNvGrpSpPr/>
          <p:nvPr/>
        </p:nvGrpSpPr>
        <p:grpSpPr>
          <a:xfrm>
            <a:off x="7336872" y="4476342"/>
            <a:ext cx="3908580" cy="913625"/>
            <a:chOff x="7336872" y="5097128"/>
            <a:chExt cx="3908580" cy="913625"/>
          </a:xfrm>
        </p:grpSpPr>
        <p:sp>
          <p:nvSpPr>
            <p:cNvPr id="25" name="Suorakulmio 24">
              <a:extLst>
                <a:ext uri="{FF2B5EF4-FFF2-40B4-BE49-F238E27FC236}">
                  <a16:creationId xmlns:a16="http://schemas.microsoft.com/office/drawing/2014/main" id="{BAB7BE42-C985-2DCC-9043-062A703148B4}"/>
                </a:ext>
              </a:extLst>
            </p:cNvPr>
            <p:cNvSpPr/>
            <p:nvPr/>
          </p:nvSpPr>
          <p:spPr>
            <a:xfrm>
              <a:off x="9688829" y="5499025"/>
              <a:ext cx="511728" cy="511728"/>
            </a:xfrm>
            <a:prstGeom prst="rect">
              <a:avLst/>
            </a:prstGeom>
            <a:solidFill>
              <a:srgbClr val="92D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dirty="0">
                  <a:ln>
                    <a:noFill/>
                  </a:ln>
                  <a:solidFill>
                    <a:srgbClr val="002E5F"/>
                  </a:solidFill>
                  <a:effectLst/>
                  <a:uLnTx/>
                  <a:uFillTx/>
                  <a:latin typeface="Calibri"/>
                  <a:ea typeface="+mn-ea"/>
                  <a:cs typeface="+mn-cs"/>
                </a:rPr>
                <a:t>84%</a:t>
              </a:r>
            </a:p>
          </p:txBody>
        </p:sp>
        <p:sp>
          <p:nvSpPr>
            <p:cNvPr id="26" name="Tekstiruutu 25">
              <a:extLst>
                <a:ext uri="{FF2B5EF4-FFF2-40B4-BE49-F238E27FC236}">
                  <a16:creationId xmlns:a16="http://schemas.microsoft.com/office/drawing/2014/main" id="{42384B79-C4D0-6D5D-BB9E-CE9E2EF46ACE}"/>
                </a:ext>
              </a:extLst>
            </p:cNvPr>
            <p:cNvSpPr txBox="1"/>
            <p:nvPr/>
          </p:nvSpPr>
          <p:spPr>
            <a:xfrm>
              <a:off x="9451756" y="5097128"/>
              <a:ext cx="1793696" cy="307777"/>
            </a:xfrm>
            <a:prstGeom prst="rect">
              <a:avLst/>
            </a:prstGeom>
            <a:noFill/>
          </p:spPr>
          <p:txBody>
            <a:bodyPr wrap="non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dirty="0">
                  <a:ln>
                    <a:noFill/>
                  </a:ln>
                  <a:solidFill>
                    <a:srgbClr val="FFFFFF"/>
                  </a:solidFill>
                  <a:effectLst/>
                  <a:uLnTx/>
                  <a:uFillTx/>
                  <a:latin typeface="Calibri"/>
                  <a:ea typeface="+mn-ea"/>
                  <a:cs typeface="+mn-cs"/>
                </a:rPr>
                <a:t>Kansalaiset | Yritykset</a:t>
              </a:r>
            </a:p>
          </p:txBody>
        </p:sp>
        <p:sp>
          <p:nvSpPr>
            <p:cNvPr id="28" name="Tekstiruutu 27">
              <a:extLst>
                <a:ext uri="{FF2B5EF4-FFF2-40B4-BE49-F238E27FC236}">
                  <a16:creationId xmlns:a16="http://schemas.microsoft.com/office/drawing/2014/main" id="{29223FF6-899E-3A8B-0BD8-4420AAE67C3C}"/>
                </a:ext>
              </a:extLst>
            </p:cNvPr>
            <p:cNvSpPr txBox="1"/>
            <p:nvPr/>
          </p:nvSpPr>
          <p:spPr>
            <a:xfrm>
              <a:off x="7336872" y="5625205"/>
              <a:ext cx="2380376" cy="307777"/>
            </a:xfrm>
            <a:prstGeom prst="rect">
              <a:avLst/>
            </a:prstGeom>
            <a:noFill/>
          </p:spPr>
          <p:txBody>
            <a:bodyPr wrap="square">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dirty="0">
                  <a:ln>
                    <a:noFill/>
                  </a:ln>
                  <a:solidFill>
                    <a:srgbClr val="FFFFFF"/>
                  </a:solidFill>
                  <a:effectLst/>
                  <a:uLnTx/>
                  <a:uFillTx/>
                  <a:latin typeface="Calibri"/>
                  <a:ea typeface="+mn-ea"/>
                  <a:cs typeface="+mn-cs"/>
                </a:rPr>
                <a:t>Suomi.fi tunnettuus 2021</a:t>
              </a:r>
            </a:p>
          </p:txBody>
        </p:sp>
        <p:sp>
          <p:nvSpPr>
            <p:cNvPr id="29" name="Suorakulmio 28">
              <a:extLst>
                <a:ext uri="{FF2B5EF4-FFF2-40B4-BE49-F238E27FC236}">
                  <a16:creationId xmlns:a16="http://schemas.microsoft.com/office/drawing/2014/main" id="{D22DF006-C7CE-7A6D-FC90-7603BF8F6AE4}"/>
                </a:ext>
              </a:extLst>
            </p:cNvPr>
            <p:cNvSpPr/>
            <p:nvPr/>
          </p:nvSpPr>
          <p:spPr>
            <a:xfrm>
              <a:off x="10707310" y="5499025"/>
              <a:ext cx="511728" cy="511728"/>
            </a:xfrm>
            <a:prstGeom prst="rect">
              <a:avLst/>
            </a:prstGeom>
            <a:solidFill>
              <a:srgbClr val="92D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dirty="0">
                  <a:ln>
                    <a:noFill/>
                  </a:ln>
                  <a:solidFill>
                    <a:srgbClr val="002E5F"/>
                  </a:solidFill>
                  <a:effectLst/>
                  <a:uLnTx/>
                  <a:uFillTx/>
                  <a:latin typeface="Calibri"/>
                  <a:ea typeface="+mn-ea"/>
                  <a:cs typeface="+mn-cs"/>
                </a:rPr>
                <a:t>78%</a:t>
              </a:r>
            </a:p>
          </p:txBody>
        </p:sp>
      </p:grpSp>
      <p:sp>
        <p:nvSpPr>
          <p:cNvPr id="35" name="Suorakulmio 34">
            <a:extLst>
              <a:ext uri="{FF2B5EF4-FFF2-40B4-BE49-F238E27FC236}">
                <a16:creationId xmlns:a16="http://schemas.microsoft.com/office/drawing/2014/main" id="{446446EF-E737-268E-A19D-3AE1EE0A3453}"/>
              </a:ext>
            </a:extLst>
          </p:cNvPr>
          <p:cNvSpPr/>
          <p:nvPr/>
        </p:nvSpPr>
        <p:spPr>
          <a:xfrm>
            <a:off x="743588" y="1187817"/>
            <a:ext cx="2894202" cy="78017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200" b="1" i="0" u="none" strike="noStrike" kern="1200" cap="none" spc="0" normalizeH="0" baseline="0" noProof="0" dirty="0">
                <a:ln>
                  <a:noFill/>
                </a:ln>
                <a:solidFill>
                  <a:srgbClr val="002E5F"/>
                </a:solidFill>
                <a:effectLst/>
                <a:uLnTx/>
                <a:uFillTx/>
                <a:latin typeface="Calibri"/>
                <a:ea typeface="+mn-ea"/>
                <a:cs typeface="+mn-cs"/>
              </a:rPr>
              <a:t>Johdon asiakasryhmä</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srgbClr val="002E5F"/>
                </a:solidFill>
                <a:effectLst/>
                <a:uLnTx/>
                <a:uFillTx/>
                <a:latin typeface="Calibri"/>
                <a:ea typeface="+mn-ea"/>
                <a:cs typeface="+mn-cs"/>
              </a:rPr>
              <a:t>5 organisaatiota</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srgbClr val="002E5F"/>
                </a:solidFill>
                <a:effectLst/>
                <a:uLnTx/>
                <a:uFillTx/>
                <a:latin typeface="Calibri"/>
                <a:ea typeface="+mn-ea"/>
                <a:cs typeface="+mn-cs"/>
              </a:rPr>
              <a:t>Kokoontuu 10 kertaa vuodessa</a:t>
            </a:r>
          </a:p>
        </p:txBody>
      </p:sp>
      <p:sp>
        <p:nvSpPr>
          <p:cNvPr id="36" name="Suorakulmio 35">
            <a:extLst>
              <a:ext uri="{FF2B5EF4-FFF2-40B4-BE49-F238E27FC236}">
                <a16:creationId xmlns:a16="http://schemas.microsoft.com/office/drawing/2014/main" id="{022635FF-426A-C6CD-9E2A-29CBBE85EFD3}"/>
              </a:ext>
            </a:extLst>
          </p:cNvPr>
          <p:cNvSpPr/>
          <p:nvPr/>
        </p:nvSpPr>
        <p:spPr>
          <a:xfrm>
            <a:off x="3813961" y="1209565"/>
            <a:ext cx="2894202" cy="78017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200" b="1" i="0" u="none" strike="noStrike" kern="1200" cap="none" spc="0" normalizeH="0" baseline="0" noProof="0" dirty="0">
                <a:ln>
                  <a:noFill/>
                </a:ln>
                <a:solidFill>
                  <a:srgbClr val="002E5F"/>
                </a:solidFill>
                <a:effectLst/>
                <a:uLnTx/>
                <a:uFillTx/>
                <a:latin typeface="Calibri"/>
                <a:ea typeface="+mn-ea"/>
                <a:cs typeface="+mn-cs"/>
              </a:rPr>
              <a:t>Kuntien käyttäjäryhmä</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srgbClr val="002E5F"/>
                </a:solidFill>
                <a:effectLst/>
                <a:uLnTx/>
                <a:uFillTx/>
                <a:latin typeface="Calibri"/>
                <a:ea typeface="+mn-ea"/>
                <a:cs typeface="+mn-cs"/>
              </a:rPr>
              <a:t>10 kuntaa</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srgbClr val="002E5F"/>
                </a:solidFill>
                <a:effectLst/>
                <a:uLnTx/>
                <a:uFillTx/>
                <a:latin typeface="Calibri"/>
                <a:ea typeface="+mn-ea"/>
                <a:cs typeface="+mn-cs"/>
              </a:rPr>
              <a:t>Kokoontuu 4 kertaa vuodessa</a:t>
            </a:r>
          </a:p>
        </p:txBody>
      </p:sp>
      <p:sp>
        <p:nvSpPr>
          <p:cNvPr id="37" name="Suorakulmio 36">
            <a:extLst>
              <a:ext uri="{FF2B5EF4-FFF2-40B4-BE49-F238E27FC236}">
                <a16:creationId xmlns:a16="http://schemas.microsoft.com/office/drawing/2014/main" id="{4977D41B-902D-A564-1C7F-8D2B34B6FBB5}"/>
              </a:ext>
            </a:extLst>
          </p:cNvPr>
          <p:cNvSpPr/>
          <p:nvPr/>
        </p:nvSpPr>
        <p:spPr>
          <a:xfrm>
            <a:off x="743588" y="2056296"/>
            <a:ext cx="2894202" cy="78017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200" b="1" i="0" u="none" strike="noStrike" kern="1200" cap="none" spc="0" normalizeH="0" baseline="0" noProof="0" dirty="0">
                <a:ln>
                  <a:noFill/>
                </a:ln>
                <a:solidFill>
                  <a:srgbClr val="002E5F"/>
                </a:solidFill>
                <a:effectLst/>
                <a:uLnTx/>
                <a:uFillTx/>
                <a:latin typeface="Calibri"/>
                <a:ea typeface="+mn-ea"/>
                <a:cs typeface="+mn-cs"/>
              </a:rPr>
              <a:t>Valtion käyttäjäryhmä</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srgbClr val="002E5F"/>
                </a:solidFill>
                <a:effectLst/>
                <a:uLnTx/>
                <a:uFillTx/>
                <a:latin typeface="Calibri"/>
                <a:ea typeface="+mn-ea"/>
                <a:cs typeface="+mn-cs"/>
              </a:rPr>
              <a:t>9 organisaatiota</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srgbClr val="002E5F"/>
                </a:solidFill>
                <a:effectLst/>
                <a:uLnTx/>
                <a:uFillTx/>
                <a:latin typeface="Calibri"/>
                <a:ea typeface="+mn-ea"/>
                <a:cs typeface="+mn-cs"/>
              </a:rPr>
              <a:t>Kokoontuu 6 kertaa vuodessa</a:t>
            </a:r>
          </a:p>
        </p:txBody>
      </p:sp>
      <p:sp>
        <p:nvSpPr>
          <p:cNvPr id="38" name="Suorakulmio 37">
            <a:extLst>
              <a:ext uri="{FF2B5EF4-FFF2-40B4-BE49-F238E27FC236}">
                <a16:creationId xmlns:a16="http://schemas.microsoft.com/office/drawing/2014/main" id="{E1D760EA-5E37-3A3F-8547-E955EBE75990}"/>
              </a:ext>
            </a:extLst>
          </p:cNvPr>
          <p:cNvSpPr/>
          <p:nvPr/>
        </p:nvSpPr>
        <p:spPr>
          <a:xfrm>
            <a:off x="3813961" y="2078044"/>
            <a:ext cx="2894202" cy="78017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200" b="1" i="0" u="none" strike="noStrike" kern="1200" cap="none" spc="0" normalizeH="0" baseline="0" noProof="0" dirty="0">
                <a:ln>
                  <a:noFill/>
                </a:ln>
                <a:solidFill>
                  <a:srgbClr val="002E5F"/>
                </a:solidFill>
                <a:effectLst/>
                <a:uLnTx/>
                <a:uFillTx/>
                <a:latin typeface="Calibri"/>
                <a:ea typeface="+mn-ea"/>
                <a:cs typeface="+mn-cs"/>
              </a:rPr>
              <a:t>Yritysten käyttäjäryhmä</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srgbClr val="002E5F"/>
                </a:solidFill>
                <a:effectLst/>
                <a:uLnTx/>
                <a:uFillTx/>
                <a:latin typeface="Calibri"/>
                <a:ea typeface="+mn-ea"/>
                <a:cs typeface="+mn-cs"/>
              </a:rPr>
              <a:t>21 organisaatiota</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srgbClr val="002E5F"/>
                </a:solidFill>
                <a:effectLst/>
                <a:uLnTx/>
                <a:uFillTx/>
                <a:latin typeface="Calibri"/>
                <a:ea typeface="+mn-ea"/>
                <a:cs typeface="+mn-cs"/>
              </a:rPr>
              <a:t>Kokoontuu 4 kertaa vuodessa</a:t>
            </a:r>
          </a:p>
        </p:txBody>
      </p:sp>
      <p:sp>
        <p:nvSpPr>
          <p:cNvPr id="39" name="Suorakulmio 38">
            <a:extLst>
              <a:ext uri="{FF2B5EF4-FFF2-40B4-BE49-F238E27FC236}">
                <a16:creationId xmlns:a16="http://schemas.microsoft.com/office/drawing/2014/main" id="{E359A808-B4BA-F914-10C1-52A577326E2F}"/>
              </a:ext>
            </a:extLst>
          </p:cNvPr>
          <p:cNvSpPr/>
          <p:nvPr/>
        </p:nvSpPr>
        <p:spPr>
          <a:xfrm>
            <a:off x="743588" y="2947299"/>
            <a:ext cx="2894202" cy="78017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200" b="1" i="0" u="none" strike="noStrike" kern="1200" cap="none" spc="0" normalizeH="0" baseline="0" noProof="0" dirty="0">
                <a:ln>
                  <a:noFill/>
                </a:ln>
                <a:solidFill>
                  <a:srgbClr val="002E5F"/>
                </a:solidFill>
                <a:effectLst/>
                <a:uLnTx/>
                <a:uFillTx/>
                <a:latin typeface="Calibri"/>
                <a:ea typeface="+mn-ea"/>
                <a:cs typeface="+mn-cs"/>
              </a:rPr>
              <a:t>Hyvinvointialueiden yhteistyöryhmä</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srgbClr val="002E5F"/>
                </a:solidFill>
                <a:effectLst/>
                <a:uLnTx/>
                <a:uFillTx/>
                <a:latin typeface="Calibri"/>
                <a:ea typeface="+mn-ea"/>
                <a:cs typeface="+mn-cs"/>
              </a:rPr>
              <a:t>Kaikki alueet</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srgbClr val="002E5F"/>
                </a:solidFill>
                <a:effectLst/>
                <a:uLnTx/>
                <a:uFillTx/>
                <a:latin typeface="Calibri"/>
                <a:ea typeface="+mn-ea"/>
                <a:cs typeface="+mn-cs"/>
              </a:rPr>
              <a:t>Kokoontuu 4 kertaa vuodessa</a:t>
            </a:r>
          </a:p>
        </p:txBody>
      </p:sp>
      <p:sp>
        <p:nvSpPr>
          <p:cNvPr id="40" name="Suorakulmio 39">
            <a:extLst>
              <a:ext uri="{FF2B5EF4-FFF2-40B4-BE49-F238E27FC236}">
                <a16:creationId xmlns:a16="http://schemas.microsoft.com/office/drawing/2014/main" id="{D7CE8FD3-E6BD-3630-7D5B-C7C23778B0D8}"/>
              </a:ext>
            </a:extLst>
          </p:cNvPr>
          <p:cNvSpPr/>
          <p:nvPr/>
        </p:nvSpPr>
        <p:spPr>
          <a:xfrm>
            <a:off x="3813961" y="2946523"/>
            <a:ext cx="2894202" cy="78017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200" b="1" i="0" u="none" strike="noStrike" kern="1200" cap="none" spc="0" normalizeH="0" baseline="0" noProof="0" dirty="0">
                <a:ln>
                  <a:noFill/>
                </a:ln>
                <a:solidFill>
                  <a:srgbClr val="002E5F"/>
                </a:solidFill>
                <a:effectLst/>
                <a:uLnTx/>
                <a:uFillTx/>
                <a:latin typeface="Calibri"/>
                <a:ea typeface="+mn-ea"/>
                <a:cs typeface="+mn-cs"/>
              </a:rPr>
              <a:t>Hyvinvointialueiden yhteistyöverkosto</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srgbClr val="002E5F"/>
                </a:solidFill>
                <a:effectLst/>
                <a:uLnTx/>
                <a:uFillTx/>
                <a:latin typeface="Calibri"/>
                <a:ea typeface="+mn-ea"/>
                <a:cs typeface="+mn-cs"/>
              </a:rPr>
              <a:t>Kaikki alueet</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srgbClr val="002E5F"/>
                </a:solidFill>
                <a:effectLst/>
                <a:uLnTx/>
                <a:uFillTx/>
                <a:latin typeface="Calibri"/>
                <a:ea typeface="+mn-ea"/>
                <a:cs typeface="+mn-cs"/>
              </a:rPr>
              <a:t>Kokoontuu 10 kertaa vuodessa</a:t>
            </a:r>
          </a:p>
        </p:txBody>
      </p:sp>
      <p:sp>
        <p:nvSpPr>
          <p:cNvPr id="41" name="Tekstiruutu 40">
            <a:extLst>
              <a:ext uri="{FF2B5EF4-FFF2-40B4-BE49-F238E27FC236}">
                <a16:creationId xmlns:a16="http://schemas.microsoft.com/office/drawing/2014/main" id="{D3CE17B5-3C94-EE66-97B0-6629A294AE62}"/>
              </a:ext>
            </a:extLst>
          </p:cNvPr>
          <p:cNvSpPr txBox="1"/>
          <p:nvPr/>
        </p:nvSpPr>
        <p:spPr>
          <a:xfrm>
            <a:off x="688298" y="3952435"/>
            <a:ext cx="5407702" cy="338554"/>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fi-FI" sz="1600" b="0" i="0" u="none" strike="noStrike" kern="1200" cap="none" spc="0" normalizeH="0" baseline="0" noProof="0" dirty="0">
                <a:ln>
                  <a:noFill/>
                </a:ln>
                <a:solidFill>
                  <a:srgbClr val="FFFFFF"/>
                </a:solidFill>
                <a:effectLst/>
                <a:uLnTx/>
                <a:uFillTx/>
                <a:latin typeface="Calibri"/>
                <a:ea typeface="+mn-ea"/>
                <a:cs typeface="+mn-cs"/>
              </a:rPr>
              <a:t>Jatkuva asiakastyytyväisyyskysely (1.1.2023 -) asteikolla 1-5</a:t>
            </a:r>
            <a:endParaRPr kumimoji="0" lang="fi-FI"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42" name="Tekstiruutu 41">
            <a:extLst>
              <a:ext uri="{FF2B5EF4-FFF2-40B4-BE49-F238E27FC236}">
                <a16:creationId xmlns:a16="http://schemas.microsoft.com/office/drawing/2014/main" id="{049A1C65-30A5-9BC3-CEAB-5750E1BEBEE8}"/>
              </a:ext>
            </a:extLst>
          </p:cNvPr>
          <p:cNvSpPr txBox="1"/>
          <p:nvPr/>
        </p:nvSpPr>
        <p:spPr>
          <a:xfrm>
            <a:off x="688298" y="4290989"/>
            <a:ext cx="5343787" cy="646331"/>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srgbClr val="FFFFFF"/>
                </a:solidFill>
                <a:effectLst/>
                <a:uLnTx/>
                <a:uFillTx/>
                <a:latin typeface="Calibri"/>
                <a:ea typeface="+mn-ea"/>
                <a:cs typeface="+mn-cs"/>
              </a:rPr>
              <a:t>Suomi.fi-Valtuudet, Viestit, Verkkopalvelu , Palvelutietovaranto,  tiedon avaaminen ja hyödyntäminen (palveluväylä, liityntäkatalogi, avoindata, yhteentoimivuusalusta) ja organisaatioasiakaspalvelu yhteensä. </a:t>
            </a:r>
          </a:p>
        </p:txBody>
      </p:sp>
      <p:grpSp>
        <p:nvGrpSpPr>
          <p:cNvPr id="51" name="Ryhmä 50">
            <a:extLst>
              <a:ext uri="{FF2B5EF4-FFF2-40B4-BE49-F238E27FC236}">
                <a16:creationId xmlns:a16="http://schemas.microsoft.com/office/drawing/2014/main" id="{DAA4E27F-C9FD-02F3-D71E-06975F2C31C2}"/>
              </a:ext>
            </a:extLst>
          </p:cNvPr>
          <p:cNvGrpSpPr/>
          <p:nvPr/>
        </p:nvGrpSpPr>
        <p:grpSpPr>
          <a:xfrm>
            <a:off x="995258" y="5211959"/>
            <a:ext cx="5173019" cy="1468546"/>
            <a:chOff x="684865" y="5044179"/>
            <a:chExt cx="5173019" cy="1468546"/>
          </a:xfrm>
        </p:grpSpPr>
        <p:sp>
          <p:nvSpPr>
            <p:cNvPr id="43" name="Tekstiruutu 42">
              <a:extLst>
                <a:ext uri="{FF2B5EF4-FFF2-40B4-BE49-F238E27FC236}">
                  <a16:creationId xmlns:a16="http://schemas.microsoft.com/office/drawing/2014/main" id="{EF757A7A-470A-A9AD-F792-12115B256DD1}"/>
                </a:ext>
              </a:extLst>
            </p:cNvPr>
            <p:cNvSpPr txBox="1"/>
            <p:nvPr/>
          </p:nvSpPr>
          <p:spPr>
            <a:xfrm>
              <a:off x="684865" y="6204948"/>
              <a:ext cx="5173019" cy="307777"/>
            </a:xfrm>
            <a:prstGeom prst="rect">
              <a:avLst/>
            </a:prstGeom>
            <a:noFill/>
          </p:spPr>
          <p:txBody>
            <a:bodyPr wrap="non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dirty="0">
                  <a:ln>
                    <a:noFill/>
                  </a:ln>
                  <a:solidFill>
                    <a:srgbClr val="FFFFFF"/>
                  </a:solidFill>
                  <a:effectLst/>
                  <a:uLnTx/>
                  <a:uFillTx/>
                  <a:latin typeface="Calibri"/>
                  <a:ea typeface="+mn-ea"/>
                  <a:cs typeface="+mn-cs"/>
                </a:rPr>
                <a:t>Kansalaiset   Yritykset       Kunnat         Valtio     Sote-sektori      Muut</a:t>
              </a:r>
            </a:p>
          </p:txBody>
        </p:sp>
        <p:sp>
          <p:nvSpPr>
            <p:cNvPr id="44" name="Suorakulmio 43">
              <a:extLst>
                <a:ext uri="{FF2B5EF4-FFF2-40B4-BE49-F238E27FC236}">
                  <a16:creationId xmlns:a16="http://schemas.microsoft.com/office/drawing/2014/main" id="{BE595FB3-CE49-D08F-1B88-076EBA354A4B}"/>
                </a:ext>
              </a:extLst>
            </p:cNvPr>
            <p:cNvSpPr/>
            <p:nvPr/>
          </p:nvSpPr>
          <p:spPr>
            <a:xfrm>
              <a:off x="1776267" y="5044179"/>
              <a:ext cx="427839" cy="1179942"/>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FFFFFF"/>
                  </a:solidFill>
                  <a:effectLst/>
                  <a:uLnTx/>
                  <a:uFillTx/>
                  <a:latin typeface="Calibri"/>
                  <a:ea typeface="+mn-ea"/>
                  <a:cs typeface="+mn-cs"/>
                </a:rPr>
                <a:t>4.2</a:t>
              </a:r>
            </a:p>
          </p:txBody>
        </p:sp>
        <p:sp>
          <p:nvSpPr>
            <p:cNvPr id="45" name="Suorakulmio 44">
              <a:extLst>
                <a:ext uri="{FF2B5EF4-FFF2-40B4-BE49-F238E27FC236}">
                  <a16:creationId xmlns:a16="http://schemas.microsoft.com/office/drawing/2014/main" id="{C5BA05CC-5F3C-DAE5-896C-A1485F510464}"/>
                </a:ext>
              </a:extLst>
            </p:cNvPr>
            <p:cNvSpPr/>
            <p:nvPr/>
          </p:nvSpPr>
          <p:spPr>
            <a:xfrm>
              <a:off x="4326945" y="5116301"/>
              <a:ext cx="427839" cy="110782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FFFFFF"/>
                  </a:solidFill>
                  <a:effectLst/>
                  <a:uLnTx/>
                  <a:uFillTx/>
                  <a:latin typeface="Calibri"/>
                  <a:ea typeface="+mn-ea"/>
                  <a:cs typeface="+mn-cs"/>
                </a:rPr>
                <a:t>3.8</a:t>
              </a:r>
            </a:p>
          </p:txBody>
        </p:sp>
        <p:sp>
          <p:nvSpPr>
            <p:cNvPr id="46" name="Suorakulmio 45">
              <a:extLst>
                <a:ext uri="{FF2B5EF4-FFF2-40B4-BE49-F238E27FC236}">
                  <a16:creationId xmlns:a16="http://schemas.microsoft.com/office/drawing/2014/main" id="{B2365416-2D27-2044-DA84-994584CD022E}"/>
                </a:ext>
              </a:extLst>
            </p:cNvPr>
            <p:cNvSpPr/>
            <p:nvPr/>
          </p:nvSpPr>
          <p:spPr>
            <a:xfrm>
              <a:off x="5177172" y="5116301"/>
              <a:ext cx="427839" cy="1107820"/>
            </a:xfrm>
            <a:prstGeom prst="rect">
              <a:avLst/>
            </a:prstGeom>
            <a:solidFill>
              <a:schemeClr val="tx2">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FFFFFF"/>
                  </a:solidFill>
                  <a:effectLst/>
                  <a:uLnTx/>
                  <a:uFillTx/>
                  <a:latin typeface="Calibri"/>
                  <a:ea typeface="+mn-ea"/>
                  <a:cs typeface="+mn-cs"/>
                </a:rPr>
                <a:t>3.7</a:t>
              </a:r>
            </a:p>
          </p:txBody>
        </p:sp>
        <p:sp>
          <p:nvSpPr>
            <p:cNvPr id="47" name="Suorakulmio 46">
              <a:extLst>
                <a:ext uri="{FF2B5EF4-FFF2-40B4-BE49-F238E27FC236}">
                  <a16:creationId xmlns:a16="http://schemas.microsoft.com/office/drawing/2014/main" id="{F91E7C2D-5BEE-4E12-A424-6C92FD6B3CED}"/>
                </a:ext>
              </a:extLst>
            </p:cNvPr>
            <p:cNvSpPr/>
            <p:nvPr/>
          </p:nvSpPr>
          <p:spPr>
            <a:xfrm>
              <a:off x="2626493" y="5252505"/>
              <a:ext cx="427839" cy="971616"/>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FFFFFF"/>
                  </a:solidFill>
                  <a:effectLst/>
                  <a:uLnTx/>
                  <a:uFillTx/>
                  <a:latin typeface="Calibri"/>
                  <a:ea typeface="+mn-ea"/>
                  <a:cs typeface="+mn-cs"/>
                </a:rPr>
                <a:t>3.5</a:t>
              </a:r>
            </a:p>
          </p:txBody>
        </p:sp>
        <p:sp>
          <p:nvSpPr>
            <p:cNvPr id="49" name="Suorakulmio 48">
              <a:extLst>
                <a:ext uri="{FF2B5EF4-FFF2-40B4-BE49-F238E27FC236}">
                  <a16:creationId xmlns:a16="http://schemas.microsoft.com/office/drawing/2014/main" id="{97E1347C-A001-F292-4CD9-56A43BBA5D96}"/>
                </a:ext>
              </a:extLst>
            </p:cNvPr>
            <p:cNvSpPr/>
            <p:nvPr/>
          </p:nvSpPr>
          <p:spPr>
            <a:xfrm>
              <a:off x="3476719" y="5252505"/>
              <a:ext cx="427839" cy="97161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FFFFFF"/>
                  </a:solidFill>
                  <a:effectLst/>
                  <a:uLnTx/>
                  <a:uFillTx/>
                  <a:latin typeface="Calibri"/>
                  <a:ea typeface="+mn-ea"/>
                  <a:cs typeface="+mn-cs"/>
                </a:rPr>
                <a:t>3.5</a:t>
              </a:r>
            </a:p>
          </p:txBody>
        </p:sp>
        <p:sp>
          <p:nvSpPr>
            <p:cNvPr id="50" name="Suorakulmio 49">
              <a:extLst>
                <a:ext uri="{FF2B5EF4-FFF2-40B4-BE49-F238E27FC236}">
                  <a16:creationId xmlns:a16="http://schemas.microsoft.com/office/drawing/2014/main" id="{8E7FD1BF-38A8-AE67-AE8F-41B35A45E0C6}"/>
                </a:ext>
              </a:extLst>
            </p:cNvPr>
            <p:cNvSpPr/>
            <p:nvPr/>
          </p:nvSpPr>
          <p:spPr>
            <a:xfrm>
              <a:off x="926041" y="5576713"/>
              <a:ext cx="427839" cy="647408"/>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FFFFFF"/>
                  </a:solidFill>
                  <a:effectLst/>
                  <a:uLnTx/>
                  <a:uFillTx/>
                  <a:latin typeface="Calibri"/>
                  <a:ea typeface="+mn-ea"/>
                  <a:cs typeface="+mn-cs"/>
                </a:rPr>
                <a:t>2.7</a:t>
              </a:r>
            </a:p>
          </p:txBody>
        </p:sp>
      </p:grpSp>
      <p:sp>
        <p:nvSpPr>
          <p:cNvPr id="53" name="Suorakulmio 52">
            <a:extLst>
              <a:ext uri="{FF2B5EF4-FFF2-40B4-BE49-F238E27FC236}">
                <a16:creationId xmlns:a16="http://schemas.microsoft.com/office/drawing/2014/main" id="{43C86CC2-55DC-0FCB-2476-74D89E1989EA}"/>
              </a:ext>
            </a:extLst>
          </p:cNvPr>
          <p:cNvSpPr/>
          <p:nvPr/>
        </p:nvSpPr>
        <p:spPr>
          <a:xfrm>
            <a:off x="7138571" y="5610268"/>
            <a:ext cx="4626369" cy="98183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100" b="0" i="0" u="none" strike="noStrike" kern="1200" cap="none" spc="0" normalizeH="0" baseline="0" noProof="0" dirty="0">
                <a:ln>
                  <a:noFill/>
                </a:ln>
                <a:solidFill>
                  <a:srgbClr val="FFFFFF"/>
                </a:solidFill>
                <a:effectLst/>
                <a:uLnTx/>
                <a:uFillTx/>
                <a:latin typeface="Calibri"/>
                <a:ea typeface="+mn-ea"/>
                <a:cs typeface="+mn-cs"/>
              </a:rPr>
              <a:t>Kansalaisneuvonta neuvoo Suomi.fi-palveluiden käytössä </a:t>
            </a:r>
            <a:br>
              <a:rPr kumimoji="0" lang="fi-FI" sz="1100" b="0" i="0" u="none" strike="noStrike" kern="1200" cap="none" spc="0" normalizeH="0" baseline="0" noProof="0" dirty="0">
                <a:ln>
                  <a:noFill/>
                </a:ln>
                <a:solidFill>
                  <a:srgbClr val="FFFFFF"/>
                </a:solidFill>
                <a:effectLst/>
                <a:uLnTx/>
                <a:uFillTx/>
                <a:latin typeface="Calibri"/>
                <a:ea typeface="+mn-ea"/>
                <a:cs typeface="+mn-cs"/>
              </a:rPr>
            </a:br>
            <a:r>
              <a:rPr kumimoji="0" lang="fi-FI" sz="1400" b="0" i="0" u="none" strike="noStrike" kern="1200" cap="none" spc="0" normalizeH="0" baseline="0" noProof="0" dirty="0">
                <a:ln>
                  <a:noFill/>
                </a:ln>
                <a:solidFill>
                  <a:srgbClr val="FFFFFF"/>
                </a:solidFill>
                <a:effectLst/>
                <a:uLnTx/>
                <a:uFillTx/>
                <a:latin typeface="Calibri"/>
                <a:ea typeface="+mn-ea"/>
                <a:cs typeface="+mn-cs"/>
              </a:rPr>
              <a:t>25 000 kertaa vuodessa </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100" b="0" i="0" u="none" strike="noStrike" kern="1200" cap="none" spc="0" normalizeH="0" baseline="0" noProof="0" dirty="0">
                <a:ln>
                  <a:noFill/>
                </a:ln>
                <a:solidFill>
                  <a:srgbClr val="FFFFFF"/>
                </a:solidFill>
                <a:effectLst/>
                <a:uLnTx/>
                <a:uFillTx/>
                <a:latin typeface="Calibri"/>
                <a:ea typeface="+mn-ea"/>
                <a:cs typeface="+mn-cs"/>
              </a:rPr>
              <a:t>Organisaatioasiakaspalvelu tukee sidosryhmiä</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dirty="0">
                <a:ln>
                  <a:noFill/>
                </a:ln>
                <a:solidFill>
                  <a:srgbClr val="FFFFFF"/>
                </a:solidFill>
                <a:effectLst/>
                <a:uLnTx/>
                <a:uFillTx/>
                <a:latin typeface="Calibri"/>
                <a:ea typeface="+mn-ea"/>
                <a:cs typeface="+mn-cs"/>
              </a:rPr>
              <a:t>20 000 kertaa vuodessa</a:t>
            </a:r>
          </a:p>
        </p:txBody>
      </p:sp>
      <p:sp>
        <p:nvSpPr>
          <p:cNvPr id="2" name="Tekstiruutu 1">
            <a:extLst>
              <a:ext uri="{FF2B5EF4-FFF2-40B4-BE49-F238E27FC236}">
                <a16:creationId xmlns:a16="http://schemas.microsoft.com/office/drawing/2014/main" id="{AC067026-366D-7C7D-F864-9E56BF6AC2DA}"/>
              </a:ext>
            </a:extLst>
          </p:cNvPr>
          <p:cNvSpPr txBox="1"/>
          <p:nvPr/>
        </p:nvSpPr>
        <p:spPr>
          <a:xfrm>
            <a:off x="610667" y="4970591"/>
            <a:ext cx="440313" cy="1370568"/>
          </a:xfrm>
          <a:prstGeom prst="rect">
            <a:avLst/>
          </a:prstGeom>
          <a:noFill/>
        </p:spPr>
        <p:txBody>
          <a:bodyPr vert="wordArtVert" wrap="non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FFFFFF"/>
                </a:solidFill>
                <a:effectLst/>
                <a:uLnTx/>
                <a:uFillTx/>
                <a:latin typeface="Calibri"/>
                <a:ea typeface="+mn-ea"/>
                <a:cs typeface="+mn-cs"/>
              </a:rPr>
              <a:t>54321</a:t>
            </a:r>
          </a:p>
        </p:txBody>
      </p:sp>
    </p:spTree>
    <p:extLst>
      <p:ext uri="{BB962C8B-B14F-4D97-AF65-F5344CB8AC3E}">
        <p14:creationId xmlns:p14="http://schemas.microsoft.com/office/powerpoint/2010/main" val="2584989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ulukko 4">
            <a:extLst>
              <a:ext uri="{FF2B5EF4-FFF2-40B4-BE49-F238E27FC236}">
                <a16:creationId xmlns:a16="http://schemas.microsoft.com/office/drawing/2014/main" id="{AE3E7246-7E1E-6AC7-48D5-DB7ED2FBD7A6}"/>
              </a:ext>
            </a:extLst>
          </p:cNvPr>
          <p:cNvGraphicFramePr>
            <a:graphicFrameLocks noGrp="1"/>
          </p:cNvGraphicFramePr>
          <p:nvPr/>
        </p:nvGraphicFramePr>
        <p:xfrm>
          <a:off x="317913" y="2811761"/>
          <a:ext cx="5400907" cy="3681986"/>
        </p:xfrm>
        <a:graphic>
          <a:graphicData uri="http://schemas.openxmlformats.org/drawingml/2006/table">
            <a:tbl>
              <a:tblPr firstRow="1" bandRow="1">
                <a:tableStyleId>{5C22544A-7EE6-4342-B048-85BDC9FD1C3A}</a:tableStyleId>
              </a:tblPr>
              <a:tblGrid>
                <a:gridCol w="5400907">
                  <a:extLst>
                    <a:ext uri="{9D8B030D-6E8A-4147-A177-3AD203B41FA5}">
                      <a16:colId xmlns:a16="http://schemas.microsoft.com/office/drawing/2014/main" val="3023088912"/>
                    </a:ext>
                  </a:extLst>
                </a:gridCol>
              </a:tblGrid>
              <a:tr h="401215">
                <a:tc>
                  <a:txBody>
                    <a:bodyPr/>
                    <a:lstStyle/>
                    <a:p>
                      <a:pPr marL="0" algn="l" defTabSz="609585" rtl="0" eaLnBrk="1" latinLnBrk="0" hangingPunct="1"/>
                      <a:r>
                        <a:rPr lang="fi-FI" sz="2000" b="0" kern="1200" dirty="0">
                          <a:solidFill>
                            <a:schemeClr val="lt1"/>
                          </a:solidFill>
                          <a:latin typeface="+mn-lt"/>
                          <a:ea typeface="+mn-ea"/>
                          <a:cs typeface="+mn-cs"/>
                        </a:rPr>
                        <a:t>Lähetettyjen viestien toteuma ja ennuste</a:t>
                      </a:r>
                    </a:p>
                  </a:txBody>
                  <a:tcPr/>
                </a:tc>
                <a:extLst>
                  <a:ext uri="{0D108BD9-81ED-4DB2-BD59-A6C34878D82A}">
                    <a16:rowId xmlns:a16="http://schemas.microsoft.com/office/drawing/2014/main" val="1269326160"/>
                  </a:ext>
                </a:extLst>
              </a:tr>
              <a:tr h="3280771">
                <a:tc>
                  <a:txBody>
                    <a:bodyPr/>
                    <a:lstStyle/>
                    <a:p>
                      <a:endParaRPr lang="fi-FI" dirty="0"/>
                    </a:p>
                  </a:txBody>
                  <a:tcPr>
                    <a:solidFill>
                      <a:schemeClr val="bg1">
                        <a:lumMod val="95000"/>
                      </a:schemeClr>
                    </a:solidFill>
                  </a:tcPr>
                </a:tc>
                <a:extLst>
                  <a:ext uri="{0D108BD9-81ED-4DB2-BD59-A6C34878D82A}">
                    <a16:rowId xmlns:a16="http://schemas.microsoft.com/office/drawing/2014/main" val="718705375"/>
                  </a:ext>
                </a:extLst>
              </a:tr>
            </a:tbl>
          </a:graphicData>
        </a:graphic>
      </p:graphicFrame>
      <p:graphicFrame>
        <p:nvGraphicFramePr>
          <p:cNvPr id="31" name="Chart 30">
            <a:extLst>
              <a:ext uri="{FF2B5EF4-FFF2-40B4-BE49-F238E27FC236}">
                <a16:creationId xmlns:a16="http://schemas.microsoft.com/office/drawing/2014/main" id="{979FB7F5-F256-41DC-B989-EB4A18E8CAD0}"/>
              </a:ext>
            </a:extLst>
          </p:cNvPr>
          <p:cNvGraphicFramePr>
            <a:graphicFrameLocks/>
          </p:cNvGraphicFramePr>
          <p:nvPr/>
        </p:nvGraphicFramePr>
        <p:xfrm>
          <a:off x="423246" y="3218676"/>
          <a:ext cx="5105912" cy="3307761"/>
        </p:xfrm>
        <a:graphic>
          <a:graphicData uri="http://schemas.openxmlformats.org/drawingml/2006/chart">
            <c:chart xmlns:c="http://schemas.openxmlformats.org/drawingml/2006/chart" xmlns:r="http://schemas.openxmlformats.org/officeDocument/2006/relationships" r:id="rId3"/>
          </a:graphicData>
        </a:graphic>
      </p:graphicFrame>
      <p:sp>
        <p:nvSpPr>
          <p:cNvPr id="2" name="Otsikko 1">
            <a:extLst>
              <a:ext uri="{FF2B5EF4-FFF2-40B4-BE49-F238E27FC236}">
                <a16:creationId xmlns:a16="http://schemas.microsoft.com/office/drawing/2014/main" id="{C7B6AD96-BA70-0B56-98AD-85402D070CBA}"/>
              </a:ext>
            </a:extLst>
          </p:cNvPr>
          <p:cNvSpPr>
            <a:spLocks noGrp="1"/>
          </p:cNvSpPr>
          <p:nvPr>
            <p:ph type="title"/>
          </p:nvPr>
        </p:nvSpPr>
        <p:spPr>
          <a:xfrm>
            <a:off x="838200" y="203390"/>
            <a:ext cx="10515600" cy="578232"/>
          </a:xfrm>
        </p:spPr>
        <p:txBody>
          <a:bodyPr>
            <a:normAutofit fontScale="90000"/>
          </a:bodyPr>
          <a:lstStyle/>
          <a:p>
            <a:r>
              <a:rPr lang="fi-FI" sz="3600" b="1" dirty="0">
                <a:solidFill>
                  <a:schemeClr val="tx2"/>
                </a:solidFill>
              </a:rPr>
              <a:t>Viestit </a:t>
            </a:r>
          </a:p>
        </p:txBody>
      </p:sp>
      <p:graphicFrame>
        <p:nvGraphicFramePr>
          <p:cNvPr id="23" name="Taulukko 4">
            <a:extLst>
              <a:ext uri="{FF2B5EF4-FFF2-40B4-BE49-F238E27FC236}">
                <a16:creationId xmlns:a16="http://schemas.microsoft.com/office/drawing/2014/main" id="{C3E07AB2-2FDE-4A74-61A5-4E504DDD3B6F}"/>
              </a:ext>
            </a:extLst>
          </p:cNvPr>
          <p:cNvGraphicFramePr>
            <a:graphicFrameLocks noGrp="1"/>
          </p:cNvGraphicFramePr>
          <p:nvPr/>
        </p:nvGraphicFramePr>
        <p:xfrm>
          <a:off x="5951984" y="836712"/>
          <a:ext cx="6048672" cy="4583320"/>
        </p:xfrm>
        <a:graphic>
          <a:graphicData uri="http://schemas.openxmlformats.org/drawingml/2006/table">
            <a:tbl>
              <a:tblPr firstRow="1" bandRow="1">
                <a:tableStyleId>{5C22544A-7EE6-4342-B048-85BDC9FD1C3A}</a:tableStyleId>
              </a:tblPr>
              <a:tblGrid>
                <a:gridCol w="6048672">
                  <a:extLst>
                    <a:ext uri="{9D8B030D-6E8A-4147-A177-3AD203B41FA5}">
                      <a16:colId xmlns:a16="http://schemas.microsoft.com/office/drawing/2014/main" val="3023088912"/>
                    </a:ext>
                  </a:extLst>
                </a:gridCol>
              </a:tblGrid>
              <a:tr h="396873">
                <a:tc>
                  <a:txBody>
                    <a:bodyPr/>
                    <a:lstStyle/>
                    <a:p>
                      <a:r>
                        <a:rPr lang="fi-FI" sz="2000" b="0" dirty="0"/>
                        <a:t>Potentiaali</a:t>
                      </a:r>
                    </a:p>
                  </a:txBody>
                  <a:tcPr>
                    <a:solidFill>
                      <a:schemeClr val="accent3">
                        <a:lumMod val="75000"/>
                      </a:schemeClr>
                    </a:solidFill>
                  </a:tcPr>
                </a:tc>
                <a:extLst>
                  <a:ext uri="{0D108BD9-81ED-4DB2-BD59-A6C34878D82A}">
                    <a16:rowId xmlns:a16="http://schemas.microsoft.com/office/drawing/2014/main" val="1269326160"/>
                  </a:ext>
                </a:extLst>
              </a:tr>
              <a:tr h="3266573">
                <a:tc>
                  <a:txBody>
                    <a:bodyPr/>
                    <a:lstStyle/>
                    <a:p>
                      <a:pPr marL="285750" marR="0" lvl="0" indent="-196850"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fi-FI" sz="1800" b="0" i="0" u="none" strike="noStrike" kern="1200" cap="none" spc="0" normalizeH="0" baseline="0" noProof="0" dirty="0">
                          <a:ln>
                            <a:noFill/>
                          </a:ln>
                          <a:solidFill>
                            <a:srgbClr val="002E5F">
                              <a:lumMod val="90000"/>
                              <a:lumOff val="10000"/>
                            </a:srgbClr>
                          </a:solidFill>
                          <a:effectLst/>
                          <a:uLnTx/>
                          <a:uFillTx/>
                          <a:latin typeface="+mn-lt"/>
                          <a:ea typeface="+mn-ea"/>
                          <a:cs typeface="+mn-cs"/>
                        </a:rPr>
                        <a:t>Sähköisen viestinnän määrän voimakas kasvu tukee julkisen hallinnon tuottavuutta</a:t>
                      </a:r>
                    </a:p>
                    <a:p>
                      <a:pPr marL="285750" marR="0" lvl="0" indent="-196850"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fi-FI" sz="1800" b="0" i="0" u="none" strike="noStrike" kern="1200" cap="none" spc="0" normalizeH="0" baseline="0" noProof="0" dirty="0">
                          <a:ln>
                            <a:noFill/>
                          </a:ln>
                          <a:solidFill>
                            <a:srgbClr val="002E5F">
                              <a:lumMod val="90000"/>
                              <a:lumOff val="10000"/>
                            </a:srgbClr>
                          </a:solidFill>
                          <a:effectLst/>
                          <a:uLnTx/>
                          <a:uFillTx/>
                          <a:latin typeface="+mn-lt"/>
                          <a:ea typeface="+mn-ea"/>
                          <a:cs typeface="+mn-cs"/>
                        </a:rPr>
                        <a:t>Mahdollistaa viranomaispalveluiden palveluprosessien edelleen tehostamisen</a:t>
                      </a:r>
                    </a:p>
                    <a:p>
                      <a:pPr marL="285750" marR="0" lvl="0" indent="-196850"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fi-FI" sz="1800" b="0" i="0" u="none" strike="noStrike" kern="1200" cap="none" spc="0" normalizeH="0" baseline="0" noProof="0" dirty="0">
                          <a:ln>
                            <a:noFill/>
                          </a:ln>
                          <a:solidFill>
                            <a:srgbClr val="002E5F">
                              <a:lumMod val="90000"/>
                              <a:lumOff val="10000"/>
                            </a:srgbClr>
                          </a:solidFill>
                          <a:effectLst/>
                          <a:uLnTx/>
                          <a:uFillTx/>
                          <a:latin typeface="+mn-lt"/>
                          <a:ea typeface="+mn-ea"/>
                          <a:cs typeface="+mn-cs"/>
                        </a:rPr>
                        <a:t>Paperipostituksen kustannustehokas ratkaisu</a:t>
                      </a:r>
                    </a:p>
                  </a:txBody>
                  <a:tcPr>
                    <a:noFill/>
                  </a:tcPr>
                </a:tc>
                <a:extLst>
                  <a:ext uri="{0D108BD9-81ED-4DB2-BD59-A6C34878D82A}">
                    <a16:rowId xmlns:a16="http://schemas.microsoft.com/office/drawing/2014/main" val="718705375"/>
                  </a:ext>
                </a:extLst>
              </a:tr>
              <a:tr h="919874">
                <a:tc>
                  <a:txBody>
                    <a:bodyPr/>
                    <a:lstStyle/>
                    <a:p>
                      <a:pPr marL="0" indent="0">
                        <a:buFont typeface="Arial" panose="020B0604020202020204" pitchFamily="34" charset="0"/>
                        <a:buNone/>
                      </a:pPr>
                      <a:endParaRPr lang="fi-FI" sz="1600" b="0" kern="1200" dirty="0">
                        <a:solidFill>
                          <a:schemeClr val="tx2">
                            <a:lumMod val="90000"/>
                            <a:lumOff val="10000"/>
                          </a:schemeClr>
                        </a:solidFill>
                        <a:latin typeface="+mn-lt"/>
                        <a:ea typeface="+mn-ea"/>
                        <a:cs typeface="+mn-cs"/>
                      </a:endParaRPr>
                    </a:p>
                  </a:txBody>
                  <a:tcPr>
                    <a:noFill/>
                  </a:tcPr>
                </a:tc>
                <a:extLst>
                  <a:ext uri="{0D108BD9-81ED-4DB2-BD59-A6C34878D82A}">
                    <a16:rowId xmlns:a16="http://schemas.microsoft.com/office/drawing/2014/main" val="2397056830"/>
                  </a:ext>
                </a:extLst>
              </a:tr>
            </a:tbl>
          </a:graphicData>
        </a:graphic>
      </p:graphicFrame>
      <p:graphicFrame>
        <p:nvGraphicFramePr>
          <p:cNvPr id="9" name="Taulukko 4">
            <a:extLst>
              <a:ext uri="{FF2B5EF4-FFF2-40B4-BE49-F238E27FC236}">
                <a16:creationId xmlns:a16="http://schemas.microsoft.com/office/drawing/2014/main" id="{ABFC40BF-D9A5-BC0E-9BA2-E061BFDAC7D4}"/>
              </a:ext>
            </a:extLst>
          </p:cNvPr>
          <p:cNvGraphicFramePr>
            <a:graphicFrameLocks noGrp="1"/>
          </p:cNvGraphicFramePr>
          <p:nvPr/>
        </p:nvGraphicFramePr>
        <p:xfrm>
          <a:off x="389921" y="836712"/>
          <a:ext cx="5328899" cy="1310268"/>
        </p:xfrm>
        <a:graphic>
          <a:graphicData uri="http://schemas.openxmlformats.org/drawingml/2006/table">
            <a:tbl>
              <a:tblPr firstRow="1" bandRow="1">
                <a:tableStyleId>{5C22544A-7EE6-4342-B048-85BDC9FD1C3A}</a:tableStyleId>
              </a:tblPr>
              <a:tblGrid>
                <a:gridCol w="5328899">
                  <a:extLst>
                    <a:ext uri="{9D8B030D-6E8A-4147-A177-3AD203B41FA5}">
                      <a16:colId xmlns:a16="http://schemas.microsoft.com/office/drawing/2014/main" val="3023088912"/>
                    </a:ext>
                  </a:extLst>
                </a:gridCol>
              </a:tblGrid>
              <a:tr h="304676">
                <a:tc>
                  <a:txBody>
                    <a:bodyPr/>
                    <a:lstStyle/>
                    <a:p>
                      <a:pPr marL="0" algn="l" defTabSz="609585" rtl="0" eaLnBrk="1" latinLnBrk="0" hangingPunct="1"/>
                      <a:r>
                        <a:rPr lang="fi-FI" sz="2000" b="0" kern="1200" dirty="0">
                          <a:solidFill>
                            <a:schemeClr val="lt1"/>
                          </a:solidFill>
                          <a:latin typeface="+mn-lt"/>
                          <a:ea typeface="+mn-ea"/>
                          <a:cs typeface="+mn-cs"/>
                        </a:rPr>
                        <a:t>Nykytila</a:t>
                      </a:r>
                    </a:p>
                  </a:txBody>
                  <a:tcPr/>
                </a:tc>
                <a:extLst>
                  <a:ext uri="{0D108BD9-81ED-4DB2-BD59-A6C34878D82A}">
                    <a16:rowId xmlns:a16="http://schemas.microsoft.com/office/drawing/2014/main" val="1269326160"/>
                  </a:ext>
                </a:extLst>
              </a:tr>
              <a:tr h="914028">
                <a:tc>
                  <a:txBody>
                    <a:bodyPr/>
                    <a:lstStyle/>
                    <a:p>
                      <a:pPr marL="0" indent="0">
                        <a:buFont typeface="Arial" panose="020B0604020202020204" pitchFamily="34" charset="0"/>
                        <a:buNone/>
                      </a:pPr>
                      <a:endParaRPr lang="fi-FI" sz="1600" dirty="0"/>
                    </a:p>
                  </a:txBody>
                  <a:tcPr>
                    <a:noFill/>
                  </a:tcPr>
                </a:tc>
                <a:extLst>
                  <a:ext uri="{0D108BD9-81ED-4DB2-BD59-A6C34878D82A}">
                    <a16:rowId xmlns:a16="http://schemas.microsoft.com/office/drawing/2014/main" val="718705375"/>
                  </a:ext>
                </a:extLst>
              </a:tr>
            </a:tbl>
          </a:graphicData>
        </a:graphic>
      </p:graphicFrame>
      <p:grpSp>
        <p:nvGrpSpPr>
          <p:cNvPr id="29" name="Group 28">
            <a:extLst>
              <a:ext uri="{FF2B5EF4-FFF2-40B4-BE49-F238E27FC236}">
                <a16:creationId xmlns:a16="http://schemas.microsoft.com/office/drawing/2014/main" id="{4C27C868-7E3A-BC74-6D39-69C2DFA69807}"/>
              </a:ext>
            </a:extLst>
          </p:cNvPr>
          <p:cNvGrpSpPr/>
          <p:nvPr/>
        </p:nvGrpSpPr>
        <p:grpSpPr>
          <a:xfrm>
            <a:off x="476334" y="1256302"/>
            <a:ext cx="2603633" cy="1452618"/>
            <a:chOff x="476334" y="1256302"/>
            <a:chExt cx="2603633" cy="1452618"/>
          </a:xfrm>
        </p:grpSpPr>
        <p:pic>
          <p:nvPicPr>
            <p:cNvPr id="14" name="Picture 13">
              <a:extLst>
                <a:ext uri="{FF2B5EF4-FFF2-40B4-BE49-F238E27FC236}">
                  <a16:creationId xmlns:a16="http://schemas.microsoft.com/office/drawing/2014/main" id="{7B0B110B-6317-DC7B-4021-86663C64AB69}"/>
                </a:ext>
              </a:extLst>
            </p:cNvPr>
            <p:cNvPicPr>
              <a:picLocks noChangeAspect="1"/>
            </p:cNvPicPr>
            <p:nvPr/>
          </p:nvPicPr>
          <p:blipFill>
            <a:blip r:embed="rId4"/>
            <a:stretch>
              <a:fillRect/>
            </a:stretch>
          </p:blipFill>
          <p:spPr>
            <a:xfrm>
              <a:off x="476334" y="1256302"/>
              <a:ext cx="2603633" cy="1452618"/>
            </a:xfrm>
            <a:prstGeom prst="rect">
              <a:avLst/>
            </a:prstGeom>
          </p:spPr>
        </p:pic>
        <p:pic>
          <p:nvPicPr>
            <p:cNvPr id="19" name="Picture 18">
              <a:extLst>
                <a:ext uri="{FF2B5EF4-FFF2-40B4-BE49-F238E27FC236}">
                  <a16:creationId xmlns:a16="http://schemas.microsoft.com/office/drawing/2014/main" id="{0344239F-66E3-97EC-4BD2-30CA6BAEA2C3}"/>
                </a:ext>
              </a:extLst>
            </p:cNvPr>
            <p:cNvPicPr>
              <a:picLocks noChangeAspect="1"/>
            </p:cNvPicPr>
            <p:nvPr/>
          </p:nvPicPr>
          <p:blipFill>
            <a:blip r:embed="rId5"/>
            <a:stretch>
              <a:fillRect/>
            </a:stretch>
          </p:blipFill>
          <p:spPr>
            <a:xfrm>
              <a:off x="1084662" y="1766058"/>
              <a:ext cx="1191574" cy="140876"/>
            </a:xfrm>
            <a:prstGeom prst="rect">
              <a:avLst/>
            </a:prstGeom>
          </p:spPr>
        </p:pic>
        <p:pic>
          <p:nvPicPr>
            <p:cNvPr id="21" name="Picture 20">
              <a:extLst>
                <a:ext uri="{FF2B5EF4-FFF2-40B4-BE49-F238E27FC236}">
                  <a16:creationId xmlns:a16="http://schemas.microsoft.com/office/drawing/2014/main" id="{9CF9FA91-3CE1-D526-7967-1533CEAEB7F1}"/>
                </a:ext>
              </a:extLst>
            </p:cNvPr>
            <p:cNvPicPr>
              <a:picLocks noChangeAspect="1"/>
            </p:cNvPicPr>
            <p:nvPr/>
          </p:nvPicPr>
          <p:blipFill>
            <a:blip r:embed="rId6"/>
            <a:stretch>
              <a:fillRect/>
            </a:stretch>
          </p:blipFill>
          <p:spPr>
            <a:xfrm>
              <a:off x="1008420" y="1961790"/>
              <a:ext cx="1288441" cy="280722"/>
            </a:xfrm>
            <a:prstGeom prst="rect">
              <a:avLst/>
            </a:prstGeom>
          </p:spPr>
        </p:pic>
        <p:pic>
          <p:nvPicPr>
            <p:cNvPr id="26" name="Picture 25">
              <a:extLst>
                <a:ext uri="{FF2B5EF4-FFF2-40B4-BE49-F238E27FC236}">
                  <a16:creationId xmlns:a16="http://schemas.microsoft.com/office/drawing/2014/main" id="{ADAD8B01-91C2-A3B8-E5AD-61D2BA991DA0}"/>
                </a:ext>
              </a:extLst>
            </p:cNvPr>
            <p:cNvPicPr>
              <a:picLocks noChangeAspect="1"/>
            </p:cNvPicPr>
            <p:nvPr/>
          </p:nvPicPr>
          <p:blipFill>
            <a:blip r:embed="rId7"/>
            <a:stretch>
              <a:fillRect/>
            </a:stretch>
          </p:blipFill>
          <p:spPr>
            <a:xfrm>
              <a:off x="1868153" y="2285217"/>
              <a:ext cx="648072" cy="189021"/>
            </a:xfrm>
            <a:prstGeom prst="rect">
              <a:avLst/>
            </a:prstGeom>
          </p:spPr>
        </p:pic>
      </p:grpSp>
      <p:grpSp>
        <p:nvGrpSpPr>
          <p:cNvPr id="30" name="Group 29">
            <a:extLst>
              <a:ext uri="{FF2B5EF4-FFF2-40B4-BE49-F238E27FC236}">
                <a16:creationId xmlns:a16="http://schemas.microsoft.com/office/drawing/2014/main" id="{5E5D103D-0746-8154-99FB-9680496823ED}"/>
              </a:ext>
            </a:extLst>
          </p:cNvPr>
          <p:cNvGrpSpPr/>
          <p:nvPr/>
        </p:nvGrpSpPr>
        <p:grpSpPr>
          <a:xfrm>
            <a:off x="3169545" y="1256302"/>
            <a:ext cx="2330692" cy="1452618"/>
            <a:chOff x="3169545" y="1256302"/>
            <a:chExt cx="2330692" cy="1452618"/>
          </a:xfrm>
        </p:grpSpPr>
        <p:pic>
          <p:nvPicPr>
            <p:cNvPr id="13" name="Picture 12">
              <a:extLst>
                <a:ext uri="{FF2B5EF4-FFF2-40B4-BE49-F238E27FC236}">
                  <a16:creationId xmlns:a16="http://schemas.microsoft.com/office/drawing/2014/main" id="{6D454ABE-E5C1-2B53-792C-3FA2CAB69FD0}"/>
                </a:ext>
              </a:extLst>
            </p:cNvPr>
            <p:cNvPicPr>
              <a:picLocks noChangeAspect="1"/>
            </p:cNvPicPr>
            <p:nvPr/>
          </p:nvPicPr>
          <p:blipFill>
            <a:blip r:embed="rId8"/>
            <a:stretch>
              <a:fillRect/>
            </a:stretch>
          </p:blipFill>
          <p:spPr>
            <a:xfrm>
              <a:off x="3169545" y="1256302"/>
              <a:ext cx="2330692" cy="1452618"/>
            </a:xfrm>
            <a:prstGeom prst="rect">
              <a:avLst/>
            </a:prstGeom>
          </p:spPr>
        </p:pic>
        <p:pic>
          <p:nvPicPr>
            <p:cNvPr id="28" name="Picture 27">
              <a:extLst>
                <a:ext uri="{FF2B5EF4-FFF2-40B4-BE49-F238E27FC236}">
                  <a16:creationId xmlns:a16="http://schemas.microsoft.com/office/drawing/2014/main" id="{4E6A9984-41FA-A27A-E6C8-23D15A3608F0}"/>
                </a:ext>
              </a:extLst>
            </p:cNvPr>
            <p:cNvPicPr>
              <a:picLocks noChangeAspect="1"/>
            </p:cNvPicPr>
            <p:nvPr/>
          </p:nvPicPr>
          <p:blipFill>
            <a:blip r:embed="rId9"/>
            <a:stretch>
              <a:fillRect/>
            </a:stretch>
          </p:blipFill>
          <p:spPr>
            <a:xfrm>
              <a:off x="3957176" y="1586159"/>
              <a:ext cx="727929" cy="279525"/>
            </a:xfrm>
            <a:prstGeom prst="rect">
              <a:avLst/>
            </a:prstGeom>
          </p:spPr>
        </p:pic>
      </p:grpSp>
      <p:grpSp>
        <p:nvGrpSpPr>
          <p:cNvPr id="32" name="Group 31">
            <a:extLst>
              <a:ext uri="{FF2B5EF4-FFF2-40B4-BE49-F238E27FC236}">
                <a16:creationId xmlns:a16="http://schemas.microsoft.com/office/drawing/2014/main" id="{BF5F6849-F133-AEF4-7F12-13EC02499DCF}"/>
              </a:ext>
            </a:extLst>
          </p:cNvPr>
          <p:cNvGrpSpPr/>
          <p:nvPr/>
        </p:nvGrpSpPr>
        <p:grpSpPr>
          <a:xfrm>
            <a:off x="1559496" y="4328803"/>
            <a:ext cx="2076659" cy="430887"/>
            <a:chOff x="1991544" y="172275"/>
            <a:chExt cx="2364691" cy="430887"/>
          </a:xfrm>
        </p:grpSpPr>
        <p:sp>
          <p:nvSpPr>
            <p:cNvPr id="3" name="TextBox 2">
              <a:extLst>
                <a:ext uri="{FF2B5EF4-FFF2-40B4-BE49-F238E27FC236}">
                  <a16:creationId xmlns:a16="http://schemas.microsoft.com/office/drawing/2014/main" id="{6B4F6E8E-D72F-9E6B-4D3C-4482F9F7370F}"/>
                </a:ext>
              </a:extLst>
            </p:cNvPr>
            <p:cNvSpPr txBox="1"/>
            <p:nvPr/>
          </p:nvSpPr>
          <p:spPr>
            <a:xfrm>
              <a:off x="1991544" y="172275"/>
              <a:ext cx="1820740" cy="430887"/>
            </a:xfrm>
            <a:prstGeom prst="rect">
              <a:avLst/>
            </a:prstGeom>
            <a:solidFill>
              <a:srgbClr val="C0E399"/>
            </a:solidFill>
            <a:ln>
              <a:solidFill>
                <a:schemeClr val="accent1"/>
              </a:solidFill>
            </a:ln>
            <a:effectLst>
              <a:outerShdw blurRad="50800" dist="38100" dir="2700000" algn="tl" rotWithShape="0">
                <a:prstClr val="black">
                  <a:alpha val="40000"/>
                </a:prstClr>
              </a:outerShdw>
            </a:effectLst>
          </p:spPr>
          <p:txBody>
            <a:bodyPr wrap="square" lIns="36000" rIns="36000"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fi-FI" sz="1100" b="0" i="0" u="none" strike="noStrike" kern="1200" cap="none" spc="0" normalizeH="0" baseline="0" noProof="0" dirty="0">
                  <a:ln>
                    <a:noFill/>
                  </a:ln>
                  <a:solidFill>
                    <a:srgbClr val="002E5F"/>
                  </a:solidFill>
                  <a:effectLst/>
                  <a:uLnTx/>
                  <a:uFillTx/>
                  <a:latin typeface="Calibri"/>
                  <a:ea typeface="+mn-ea"/>
                  <a:cs typeface="+mn-cs"/>
                </a:rPr>
                <a:t>Digitaalisen viestinnän ensisijaisuus</a:t>
              </a:r>
            </a:p>
          </p:txBody>
        </p:sp>
        <p:cxnSp>
          <p:nvCxnSpPr>
            <p:cNvPr id="7" name="Straight Arrow Connector 6">
              <a:extLst>
                <a:ext uri="{FF2B5EF4-FFF2-40B4-BE49-F238E27FC236}">
                  <a16:creationId xmlns:a16="http://schemas.microsoft.com/office/drawing/2014/main" id="{C13F8BAC-A3F6-8033-046F-578E8E6984BF}"/>
                </a:ext>
              </a:extLst>
            </p:cNvPr>
            <p:cNvCxnSpPr>
              <a:cxnSpLocks/>
              <a:stCxn id="3" idx="3"/>
            </p:cNvCxnSpPr>
            <p:nvPr/>
          </p:nvCxnSpPr>
          <p:spPr>
            <a:xfrm>
              <a:off x="3812284" y="387719"/>
              <a:ext cx="543951" cy="209714"/>
            </a:xfrm>
            <a:prstGeom prst="straightConnector1">
              <a:avLst/>
            </a:prstGeom>
            <a:ln w="19050">
              <a:tailEnd type="triangle"/>
            </a:ln>
          </p:spPr>
          <p:style>
            <a:lnRef idx="2">
              <a:schemeClr val="accent1"/>
            </a:lnRef>
            <a:fillRef idx="0">
              <a:schemeClr val="accent1"/>
            </a:fillRef>
            <a:effectRef idx="1">
              <a:schemeClr val="accent1"/>
            </a:effectRef>
            <a:fontRef idx="minor">
              <a:schemeClr val="tx1"/>
            </a:fontRef>
          </p:style>
        </p:cxnSp>
      </p:grpSp>
      <p:pic>
        <p:nvPicPr>
          <p:cNvPr id="11" name="Picture 10">
            <a:extLst>
              <a:ext uri="{FF2B5EF4-FFF2-40B4-BE49-F238E27FC236}">
                <a16:creationId xmlns:a16="http://schemas.microsoft.com/office/drawing/2014/main" id="{C9CBFD37-7391-860D-14E3-B38FAFB663C7}"/>
              </a:ext>
            </a:extLst>
          </p:cNvPr>
          <p:cNvPicPr>
            <a:picLocks noChangeAspect="1"/>
          </p:cNvPicPr>
          <p:nvPr/>
        </p:nvPicPr>
        <p:blipFill>
          <a:blip r:embed="rId10"/>
          <a:stretch>
            <a:fillRect/>
          </a:stretch>
        </p:blipFill>
        <p:spPr>
          <a:xfrm>
            <a:off x="6079958" y="3678699"/>
            <a:ext cx="5522616" cy="2235909"/>
          </a:xfrm>
          <a:prstGeom prst="rect">
            <a:avLst/>
          </a:prstGeom>
        </p:spPr>
      </p:pic>
      <p:grpSp>
        <p:nvGrpSpPr>
          <p:cNvPr id="8" name="Group 7">
            <a:extLst>
              <a:ext uri="{FF2B5EF4-FFF2-40B4-BE49-F238E27FC236}">
                <a16:creationId xmlns:a16="http://schemas.microsoft.com/office/drawing/2014/main" id="{7379E9F8-5E51-066E-8FE8-021DB89047B9}"/>
              </a:ext>
            </a:extLst>
          </p:cNvPr>
          <p:cNvGrpSpPr/>
          <p:nvPr/>
        </p:nvGrpSpPr>
        <p:grpSpPr>
          <a:xfrm>
            <a:off x="10707930" y="5367631"/>
            <a:ext cx="1106464" cy="725665"/>
            <a:chOff x="10707930" y="5149182"/>
            <a:chExt cx="1106464" cy="725665"/>
          </a:xfrm>
        </p:grpSpPr>
        <p:sp>
          <p:nvSpPr>
            <p:cNvPr id="79" name="Rectangle: Rounded Corners 78">
              <a:extLst>
                <a:ext uri="{FF2B5EF4-FFF2-40B4-BE49-F238E27FC236}">
                  <a16:creationId xmlns:a16="http://schemas.microsoft.com/office/drawing/2014/main" id="{370E6B2C-F463-43A7-5C27-D1DA7F2B2683}"/>
                </a:ext>
              </a:extLst>
            </p:cNvPr>
            <p:cNvSpPr/>
            <p:nvPr/>
          </p:nvSpPr>
          <p:spPr>
            <a:xfrm>
              <a:off x="10707930" y="5537539"/>
              <a:ext cx="1106464" cy="337308"/>
            </a:xfrm>
            <a:prstGeom prst="roundRect">
              <a:avLst/>
            </a:prstGeom>
            <a:solidFill>
              <a:srgbClr val="ED7D31"/>
            </a:solidFill>
            <a:ln w="12700" cap="flat" cmpd="sng" algn="ctr">
              <a:solidFill>
                <a:sysClr val="window" lastClr="FFFFFF">
                  <a:hueOff val="0"/>
                  <a:satOff val="0"/>
                  <a:lumOff val="0"/>
                  <a:alphaOff val="0"/>
                </a:sysClr>
              </a:solidFill>
              <a:prstDash val="solid"/>
              <a:miter lim="800000"/>
            </a:ln>
            <a:effectLst/>
          </p:spPr>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050" b="0" i="0" u="none" strike="noStrike" kern="0" cap="none" spc="0" normalizeH="0" baseline="0" noProof="0" dirty="0">
                  <a:ln>
                    <a:noFill/>
                  </a:ln>
                  <a:solidFill>
                    <a:prstClr val="white"/>
                  </a:solidFill>
                  <a:effectLst/>
                  <a:uLnTx/>
                  <a:uFillTx/>
                  <a:latin typeface="Calibri" panose="020F0502020204030204"/>
                  <a:ea typeface="+mn-ea"/>
                  <a:cs typeface="+mn-cs"/>
                </a:rPr>
                <a:t>Hyödyntämätön potentiaali</a:t>
              </a:r>
            </a:p>
          </p:txBody>
        </p:sp>
        <p:sp>
          <p:nvSpPr>
            <p:cNvPr id="80" name="Rectangle: Rounded Corners 79">
              <a:extLst>
                <a:ext uri="{FF2B5EF4-FFF2-40B4-BE49-F238E27FC236}">
                  <a16:creationId xmlns:a16="http://schemas.microsoft.com/office/drawing/2014/main" id="{D7C1ABD2-447A-0AB3-1274-24E2C8CC11EE}"/>
                </a:ext>
              </a:extLst>
            </p:cNvPr>
            <p:cNvSpPr/>
            <p:nvPr/>
          </p:nvSpPr>
          <p:spPr>
            <a:xfrm>
              <a:off x="10707930" y="5149182"/>
              <a:ext cx="1106464" cy="337309"/>
            </a:xfrm>
            <a:prstGeom prst="roundRect">
              <a:avLst/>
            </a:prstGeom>
            <a:solidFill>
              <a:srgbClr val="4472C4">
                <a:hueOff val="0"/>
                <a:satOff val="0"/>
                <a:lumOff val="0"/>
                <a:alphaOff val="0"/>
              </a:srgbClr>
            </a:solidFill>
            <a:ln w="12700" cap="flat" cmpd="sng" algn="ctr">
              <a:solidFill>
                <a:prstClr val="white">
                  <a:hueOff val="0"/>
                  <a:satOff val="0"/>
                  <a:lumOff val="0"/>
                  <a:alphaOff val="0"/>
                </a:prstClr>
              </a:solidFill>
              <a:prstDash val="solid"/>
              <a:miter lim="800000"/>
            </a:ln>
            <a:effectLst/>
          </p:spPr>
          <p:txBody>
            <a:bodyPr spcFirstLastPara="0" vert="horz" wrap="square" lIns="0" tIns="10160" rIns="0" bIns="10160" numCol="1" spcCol="127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050" b="0" i="0" u="none" strike="noStrike" kern="0" cap="none" spc="0" normalizeH="0" baseline="0" noProof="0" dirty="0">
                  <a:ln>
                    <a:noFill/>
                  </a:ln>
                  <a:solidFill>
                    <a:prstClr val="white"/>
                  </a:solidFill>
                  <a:effectLst/>
                  <a:uLnTx/>
                  <a:uFillTx/>
                  <a:latin typeface="Calibri"/>
                  <a:ea typeface="+mn-ea"/>
                  <a:cs typeface="+mn-cs"/>
                </a:rPr>
                <a:t>Hyödynnetty potentiaali</a:t>
              </a:r>
              <a:endParaRPr kumimoji="0" lang="fi-FI" sz="1600" b="0" i="0" u="none" strike="noStrike" kern="0" cap="none" spc="0" normalizeH="0" baseline="0" noProof="0" dirty="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1238921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7B6AD96-BA70-0B56-98AD-85402D070CBA}"/>
              </a:ext>
            </a:extLst>
          </p:cNvPr>
          <p:cNvSpPr>
            <a:spLocks noGrp="1"/>
          </p:cNvSpPr>
          <p:nvPr>
            <p:ph type="title"/>
          </p:nvPr>
        </p:nvSpPr>
        <p:spPr>
          <a:xfrm>
            <a:off x="838200" y="203390"/>
            <a:ext cx="10515600" cy="578232"/>
          </a:xfrm>
        </p:spPr>
        <p:txBody>
          <a:bodyPr>
            <a:normAutofit fontScale="90000"/>
          </a:bodyPr>
          <a:lstStyle/>
          <a:p>
            <a:r>
              <a:rPr lang="fi-FI" sz="3600" b="1" dirty="0">
                <a:solidFill>
                  <a:schemeClr val="tx2"/>
                </a:solidFill>
              </a:rPr>
              <a:t>Valtuudet</a:t>
            </a:r>
          </a:p>
        </p:txBody>
      </p:sp>
      <p:graphicFrame>
        <p:nvGraphicFramePr>
          <p:cNvPr id="5" name="Taulukko 4">
            <a:extLst>
              <a:ext uri="{FF2B5EF4-FFF2-40B4-BE49-F238E27FC236}">
                <a16:creationId xmlns:a16="http://schemas.microsoft.com/office/drawing/2014/main" id="{AE3E7246-7E1E-6AC7-48D5-DB7ED2FBD7A6}"/>
              </a:ext>
            </a:extLst>
          </p:cNvPr>
          <p:cNvGraphicFramePr>
            <a:graphicFrameLocks noGrp="1"/>
          </p:cNvGraphicFramePr>
          <p:nvPr/>
        </p:nvGraphicFramePr>
        <p:xfrm>
          <a:off x="369694" y="1063502"/>
          <a:ext cx="5328899" cy="1767840"/>
        </p:xfrm>
        <a:graphic>
          <a:graphicData uri="http://schemas.openxmlformats.org/drawingml/2006/table">
            <a:tbl>
              <a:tblPr firstRow="1" bandRow="1">
                <a:tableStyleId>{5C22544A-7EE6-4342-B048-85BDC9FD1C3A}</a:tableStyleId>
              </a:tblPr>
              <a:tblGrid>
                <a:gridCol w="5328899">
                  <a:extLst>
                    <a:ext uri="{9D8B030D-6E8A-4147-A177-3AD203B41FA5}">
                      <a16:colId xmlns:a16="http://schemas.microsoft.com/office/drawing/2014/main" val="3023088912"/>
                    </a:ext>
                  </a:extLst>
                </a:gridCol>
              </a:tblGrid>
              <a:tr h="306689">
                <a:tc>
                  <a:txBody>
                    <a:bodyPr/>
                    <a:lstStyle/>
                    <a:p>
                      <a:pPr marL="0" algn="l" defTabSz="609585" rtl="0" eaLnBrk="1" latinLnBrk="0" hangingPunct="1"/>
                      <a:r>
                        <a:rPr lang="fi-FI" sz="2000" b="0" kern="1200" dirty="0">
                          <a:solidFill>
                            <a:schemeClr val="lt1"/>
                          </a:solidFill>
                          <a:latin typeface="+mn-lt"/>
                          <a:ea typeface="+mn-ea"/>
                          <a:cs typeface="+mn-cs"/>
                        </a:rPr>
                        <a:t>Nykytila</a:t>
                      </a:r>
                    </a:p>
                  </a:txBody>
                  <a:tcPr/>
                </a:tc>
                <a:extLst>
                  <a:ext uri="{0D108BD9-81ED-4DB2-BD59-A6C34878D82A}">
                    <a16:rowId xmlns:a16="http://schemas.microsoft.com/office/drawing/2014/main" val="1269326160"/>
                  </a:ext>
                </a:extLst>
              </a:tr>
              <a:tr h="926360">
                <a:tc>
                  <a:txBody>
                    <a:bodyPr/>
                    <a:lstStyle/>
                    <a:p>
                      <a:pPr marL="180975" indent="-180975">
                        <a:buFont typeface="Arial" panose="020B0604020202020204" pitchFamily="34" charset="0"/>
                        <a:buChar char="•"/>
                      </a:pPr>
                      <a:r>
                        <a:rPr lang="fi-FI" sz="1600" b="0" dirty="0">
                          <a:solidFill>
                            <a:schemeClr val="tx2">
                              <a:lumMod val="90000"/>
                              <a:lumOff val="10000"/>
                            </a:schemeClr>
                          </a:solidFill>
                        </a:rPr>
                        <a:t>Valtuustarkistusten keskimääräinen kasvu vuosina 2017-23 yli 90% vuosittain</a:t>
                      </a:r>
                    </a:p>
                    <a:p>
                      <a:pPr marL="180975" indent="-180975">
                        <a:buFont typeface="Arial" panose="020B0604020202020204" pitchFamily="34" charset="0"/>
                        <a:buChar char="•"/>
                      </a:pPr>
                      <a:r>
                        <a:rPr lang="fi-FI" sz="1600" b="0" dirty="0">
                          <a:solidFill>
                            <a:schemeClr val="tx2">
                              <a:lumMod val="90000"/>
                              <a:lumOff val="10000"/>
                            </a:schemeClr>
                          </a:solidFill>
                        </a:rPr>
                        <a:t>Käytössä myös avustetun valtuuttamisen malli digitaidottomille</a:t>
                      </a:r>
                      <a:endParaRPr lang="fi-FI" sz="1600" dirty="0"/>
                    </a:p>
                    <a:p>
                      <a:endParaRPr lang="fi-FI" sz="2000" dirty="0"/>
                    </a:p>
                  </a:txBody>
                  <a:tcPr>
                    <a:noFill/>
                  </a:tcPr>
                </a:tc>
                <a:extLst>
                  <a:ext uri="{0D108BD9-81ED-4DB2-BD59-A6C34878D82A}">
                    <a16:rowId xmlns:a16="http://schemas.microsoft.com/office/drawing/2014/main" val="718705375"/>
                  </a:ext>
                </a:extLst>
              </a:tr>
            </a:tbl>
          </a:graphicData>
        </a:graphic>
      </p:graphicFrame>
      <p:sp>
        <p:nvSpPr>
          <p:cNvPr id="345" name="Rectangle 344">
            <a:extLst>
              <a:ext uri="{FF2B5EF4-FFF2-40B4-BE49-F238E27FC236}">
                <a16:creationId xmlns:a16="http://schemas.microsoft.com/office/drawing/2014/main" id="{48D2243B-3DF3-CAAB-2021-06AEB0B9BA70}"/>
              </a:ext>
            </a:extLst>
          </p:cNvPr>
          <p:cNvSpPr/>
          <p:nvPr/>
        </p:nvSpPr>
        <p:spPr>
          <a:xfrm>
            <a:off x="333726" y="3207546"/>
            <a:ext cx="5354955" cy="3310871"/>
          </a:xfrm>
          <a:prstGeom prst="rect">
            <a:avLst/>
          </a:prstGeom>
          <a:solidFill>
            <a:schemeClr val="bg1">
              <a:lumMod val="95000"/>
            </a:schemeClr>
          </a:solidFill>
          <a:ln>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srgbClr val="FFFFFF"/>
              </a:solidFill>
              <a:effectLst/>
              <a:uLnTx/>
              <a:uFillTx/>
              <a:latin typeface="Calibri"/>
              <a:ea typeface="+mn-ea"/>
              <a:cs typeface="+mn-cs"/>
            </a:endParaRPr>
          </a:p>
        </p:txBody>
      </p:sp>
      <p:graphicFrame>
        <p:nvGraphicFramePr>
          <p:cNvPr id="276" name="Taulukko 4">
            <a:extLst>
              <a:ext uri="{FF2B5EF4-FFF2-40B4-BE49-F238E27FC236}">
                <a16:creationId xmlns:a16="http://schemas.microsoft.com/office/drawing/2014/main" id="{DAC891D5-D727-7B57-5095-0E94688D29E2}"/>
              </a:ext>
            </a:extLst>
          </p:cNvPr>
          <p:cNvGraphicFramePr>
            <a:graphicFrameLocks noGrp="1"/>
          </p:cNvGraphicFramePr>
          <p:nvPr/>
        </p:nvGraphicFramePr>
        <p:xfrm>
          <a:off x="5912737" y="1063502"/>
          <a:ext cx="5866823" cy="2286000"/>
        </p:xfrm>
        <a:graphic>
          <a:graphicData uri="http://schemas.openxmlformats.org/drawingml/2006/table">
            <a:tbl>
              <a:tblPr firstRow="1" bandRow="1">
                <a:tableStyleId>{5C22544A-7EE6-4342-B048-85BDC9FD1C3A}</a:tableStyleId>
              </a:tblPr>
              <a:tblGrid>
                <a:gridCol w="5866823">
                  <a:extLst>
                    <a:ext uri="{9D8B030D-6E8A-4147-A177-3AD203B41FA5}">
                      <a16:colId xmlns:a16="http://schemas.microsoft.com/office/drawing/2014/main" val="3023088912"/>
                    </a:ext>
                  </a:extLst>
                </a:gridCol>
              </a:tblGrid>
              <a:tr h="137586">
                <a:tc>
                  <a:txBody>
                    <a:bodyPr/>
                    <a:lstStyle/>
                    <a:p>
                      <a:r>
                        <a:rPr lang="fi-FI" sz="2000" b="0" dirty="0"/>
                        <a:t>Potentiaali</a:t>
                      </a:r>
                    </a:p>
                  </a:txBody>
                  <a:tcPr>
                    <a:solidFill>
                      <a:schemeClr val="accent3">
                        <a:lumMod val="75000"/>
                      </a:schemeClr>
                    </a:solidFill>
                  </a:tcPr>
                </a:tc>
                <a:extLst>
                  <a:ext uri="{0D108BD9-81ED-4DB2-BD59-A6C34878D82A}">
                    <a16:rowId xmlns:a16="http://schemas.microsoft.com/office/drawing/2014/main" val="1269326160"/>
                  </a:ext>
                </a:extLst>
              </a:tr>
              <a:tr h="1574591">
                <a:tc>
                  <a:txBody>
                    <a:bodyPr/>
                    <a:lstStyle/>
                    <a:p>
                      <a:pPr marL="285750" indent="-285750">
                        <a:spcBef>
                          <a:spcPts val="600"/>
                        </a:spcBef>
                        <a:buFont typeface="Arial" panose="020B0604020202020204" pitchFamily="34" charset="0"/>
                        <a:buChar char="•"/>
                      </a:pPr>
                      <a:r>
                        <a:rPr lang="fi-FI" sz="1800" b="0" dirty="0">
                          <a:solidFill>
                            <a:schemeClr val="tx2"/>
                          </a:solidFill>
                        </a:rPr>
                        <a:t>Valtuuksien hyödyntämisessä suuri potentiaali</a:t>
                      </a:r>
                    </a:p>
                    <a:p>
                      <a:pPr marL="285750" indent="-285750">
                        <a:spcBef>
                          <a:spcPts val="600"/>
                        </a:spcBef>
                        <a:buFont typeface="Arial" panose="020B0604020202020204" pitchFamily="34" charset="0"/>
                        <a:buChar char="•"/>
                      </a:pPr>
                      <a:r>
                        <a:rPr lang="fi-FI" sz="1800" b="0" dirty="0">
                          <a:solidFill>
                            <a:schemeClr val="tx2"/>
                          </a:solidFill>
                        </a:rPr>
                        <a:t>Mahdollisten uusien rekisterien hyödyntäminen mahdollistaa puolesta- asioinnin uusille asiakasryhmille, kuten edunvalvojille ja  kuolinpesille</a:t>
                      </a:r>
                    </a:p>
                    <a:p>
                      <a:pPr marL="285750" marR="0" lvl="0" indent="-285750"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fi-FI" sz="1800" b="0" i="0" u="none" strike="noStrike" kern="1200" cap="none" spc="0" normalizeH="0" baseline="0" noProof="0" dirty="0">
                          <a:ln>
                            <a:noFill/>
                          </a:ln>
                          <a:solidFill>
                            <a:srgbClr val="002E5F">
                              <a:lumMod val="90000"/>
                              <a:lumOff val="10000"/>
                            </a:srgbClr>
                          </a:solidFill>
                          <a:effectLst/>
                          <a:uLnTx/>
                          <a:uFillTx/>
                          <a:latin typeface="+mn-lt"/>
                          <a:ea typeface="+mn-ea"/>
                          <a:cs typeface="+mn-cs"/>
                        </a:rPr>
                        <a:t>Sujuva rajat ylittävä puolesta-asiointi</a:t>
                      </a:r>
                    </a:p>
                    <a:p>
                      <a:pPr marL="285750" indent="-285750">
                        <a:buFont typeface="Arial" panose="020B0604020202020204" pitchFamily="34" charset="0"/>
                        <a:buChar char="•"/>
                      </a:pPr>
                      <a:endParaRPr lang="fi-FI" sz="1800" b="0" i="0" dirty="0">
                        <a:solidFill>
                          <a:schemeClr val="tx2"/>
                        </a:solidFill>
                      </a:endParaRPr>
                    </a:p>
                  </a:txBody>
                  <a:tcPr marL="72000">
                    <a:solidFill>
                      <a:schemeClr val="bg1"/>
                    </a:solidFill>
                  </a:tcPr>
                </a:tc>
                <a:extLst>
                  <a:ext uri="{0D108BD9-81ED-4DB2-BD59-A6C34878D82A}">
                    <a16:rowId xmlns:a16="http://schemas.microsoft.com/office/drawing/2014/main" val="718705375"/>
                  </a:ext>
                </a:extLst>
              </a:tr>
            </a:tbl>
          </a:graphicData>
        </a:graphic>
      </p:graphicFrame>
      <p:sp>
        <p:nvSpPr>
          <p:cNvPr id="346" name="Rectangle 345">
            <a:extLst>
              <a:ext uri="{FF2B5EF4-FFF2-40B4-BE49-F238E27FC236}">
                <a16:creationId xmlns:a16="http://schemas.microsoft.com/office/drawing/2014/main" id="{90445B2B-0DB5-B055-833A-2EB118E831E1}"/>
              </a:ext>
            </a:extLst>
          </p:cNvPr>
          <p:cNvSpPr/>
          <p:nvPr/>
        </p:nvSpPr>
        <p:spPr>
          <a:xfrm>
            <a:off x="333385" y="2863587"/>
            <a:ext cx="5357250" cy="31476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fi-FI" sz="2000" b="0" i="0" u="none" strike="noStrike" kern="1200" cap="none" spc="0" normalizeH="0" baseline="0" noProof="0" dirty="0">
                <a:ln>
                  <a:noFill/>
                </a:ln>
                <a:solidFill>
                  <a:srgbClr val="FFFFFF"/>
                </a:solidFill>
                <a:effectLst/>
                <a:uLnTx/>
                <a:uFillTx/>
                <a:latin typeface="Calibri"/>
                <a:ea typeface="+mn-ea"/>
                <a:cs typeface="+mn-cs"/>
              </a:rPr>
              <a:t>Valtuustarkistusten toteuma ja ennuste</a:t>
            </a:r>
          </a:p>
        </p:txBody>
      </p:sp>
      <p:pic>
        <p:nvPicPr>
          <p:cNvPr id="10" name="Picture 9">
            <a:extLst>
              <a:ext uri="{FF2B5EF4-FFF2-40B4-BE49-F238E27FC236}">
                <a16:creationId xmlns:a16="http://schemas.microsoft.com/office/drawing/2014/main" id="{AF6420EA-61EC-7228-9921-695DF6E50200}"/>
              </a:ext>
            </a:extLst>
          </p:cNvPr>
          <p:cNvPicPr>
            <a:picLocks noChangeAspect="1"/>
          </p:cNvPicPr>
          <p:nvPr/>
        </p:nvPicPr>
        <p:blipFill>
          <a:blip r:embed="rId3"/>
          <a:stretch>
            <a:fillRect/>
          </a:stretch>
        </p:blipFill>
        <p:spPr>
          <a:xfrm>
            <a:off x="6071197" y="3631383"/>
            <a:ext cx="5404818" cy="2461914"/>
          </a:xfrm>
          <a:prstGeom prst="rect">
            <a:avLst/>
          </a:prstGeom>
        </p:spPr>
      </p:pic>
      <p:grpSp>
        <p:nvGrpSpPr>
          <p:cNvPr id="11" name="Group 10">
            <a:extLst>
              <a:ext uri="{FF2B5EF4-FFF2-40B4-BE49-F238E27FC236}">
                <a16:creationId xmlns:a16="http://schemas.microsoft.com/office/drawing/2014/main" id="{2A840489-19D6-7029-0E32-78C3834D51A8}"/>
              </a:ext>
            </a:extLst>
          </p:cNvPr>
          <p:cNvGrpSpPr/>
          <p:nvPr/>
        </p:nvGrpSpPr>
        <p:grpSpPr>
          <a:xfrm>
            <a:off x="10732695" y="5655663"/>
            <a:ext cx="1106464" cy="725665"/>
            <a:chOff x="10732695" y="5655663"/>
            <a:chExt cx="1106464" cy="725665"/>
          </a:xfrm>
        </p:grpSpPr>
        <p:sp>
          <p:nvSpPr>
            <p:cNvPr id="341" name="Rectangle: Rounded Corners 340">
              <a:extLst>
                <a:ext uri="{FF2B5EF4-FFF2-40B4-BE49-F238E27FC236}">
                  <a16:creationId xmlns:a16="http://schemas.microsoft.com/office/drawing/2014/main" id="{A9435186-8EAE-68F1-3701-E44ABA517231}"/>
                </a:ext>
              </a:extLst>
            </p:cNvPr>
            <p:cNvSpPr/>
            <p:nvPr/>
          </p:nvSpPr>
          <p:spPr>
            <a:xfrm>
              <a:off x="10732695" y="6044020"/>
              <a:ext cx="1106464" cy="337308"/>
            </a:xfrm>
            <a:prstGeom prst="roundRect">
              <a:avLst/>
            </a:prstGeom>
            <a:solidFill>
              <a:srgbClr val="ED7D31"/>
            </a:solidFill>
            <a:ln w="12700" cap="flat" cmpd="sng" algn="ctr">
              <a:solidFill>
                <a:sysClr val="window" lastClr="FFFFFF">
                  <a:hueOff val="0"/>
                  <a:satOff val="0"/>
                  <a:lumOff val="0"/>
                  <a:alphaOff val="0"/>
                </a:sysClr>
              </a:solidFill>
              <a:prstDash val="solid"/>
              <a:miter lim="800000"/>
            </a:ln>
            <a:effectLst/>
          </p:spPr>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050" b="0" i="0" u="none" strike="noStrike" kern="0" cap="none" spc="0" normalizeH="0" baseline="0" noProof="0" dirty="0">
                  <a:ln>
                    <a:noFill/>
                  </a:ln>
                  <a:solidFill>
                    <a:prstClr val="white"/>
                  </a:solidFill>
                  <a:effectLst/>
                  <a:uLnTx/>
                  <a:uFillTx/>
                  <a:latin typeface="Calibri" panose="020F0502020204030204"/>
                  <a:ea typeface="+mn-ea"/>
                  <a:cs typeface="+mn-cs"/>
                </a:rPr>
                <a:t>Hyödyntämätön potentiaali</a:t>
              </a:r>
            </a:p>
          </p:txBody>
        </p:sp>
        <p:sp>
          <p:nvSpPr>
            <p:cNvPr id="342" name="Rectangle: Rounded Corners 341">
              <a:extLst>
                <a:ext uri="{FF2B5EF4-FFF2-40B4-BE49-F238E27FC236}">
                  <a16:creationId xmlns:a16="http://schemas.microsoft.com/office/drawing/2014/main" id="{AAE8DED3-930E-EFB6-562F-027906D34DEF}"/>
                </a:ext>
              </a:extLst>
            </p:cNvPr>
            <p:cNvSpPr/>
            <p:nvPr/>
          </p:nvSpPr>
          <p:spPr>
            <a:xfrm>
              <a:off x="10732695" y="5655663"/>
              <a:ext cx="1106464" cy="337309"/>
            </a:xfrm>
            <a:prstGeom prst="roundRect">
              <a:avLst/>
            </a:prstGeom>
            <a:solidFill>
              <a:srgbClr val="4472C4">
                <a:hueOff val="0"/>
                <a:satOff val="0"/>
                <a:lumOff val="0"/>
                <a:alphaOff val="0"/>
              </a:srgbClr>
            </a:solidFill>
            <a:ln w="12700" cap="flat" cmpd="sng" algn="ctr">
              <a:solidFill>
                <a:prstClr val="white">
                  <a:hueOff val="0"/>
                  <a:satOff val="0"/>
                  <a:lumOff val="0"/>
                  <a:alphaOff val="0"/>
                </a:prstClr>
              </a:solidFill>
              <a:prstDash val="solid"/>
              <a:miter lim="800000"/>
            </a:ln>
            <a:effectLst/>
          </p:spPr>
          <p:txBody>
            <a:bodyPr spcFirstLastPara="0" vert="horz" wrap="square" lIns="0" tIns="10160" rIns="0" bIns="10160" numCol="1" spcCol="127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050" b="0" i="0" u="none" strike="noStrike" kern="0" cap="none" spc="0" normalizeH="0" baseline="0" noProof="0" dirty="0">
                  <a:ln>
                    <a:noFill/>
                  </a:ln>
                  <a:solidFill>
                    <a:prstClr val="white"/>
                  </a:solidFill>
                  <a:effectLst/>
                  <a:uLnTx/>
                  <a:uFillTx/>
                  <a:latin typeface="Calibri"/>
                  <a:ea typeface="+mn-ea"/>
                  <a:cs typeface="+mn-cs"/>
                </a:rPr>
                <a:t>Hyödynnetty potentiaali</a:t>
              </a:r>
              <a:endParaRPr kumimoji="0" lang="fi-FI" sz="1600" b="0" i="0" u="none" strike="noStrike" kern="0" cap="none" spc="0" normalizeH="0" baseline="0" noProof="0" dirty="0">
                <a:ln>
                  <a:noFill/>
                </a:ln>
                <a:solidFill>
                  <a:prstClr val="white"/>
                </a:solidFill>
                <a:effectLst/>
                <a:uLnTx/>
                <a:uFillTx/>
                <a:latin typeface="Calibri"/>
                <a:ea typeface="+mn-ea"/>
                <a:cs typeface="+mn-cs"/>
              </a:endParaRPr>
            </a:p>
          </p:txBody>
        </p:sp>
      </p:grpSp>
      <p:graphicFrame>
        <p:nvGraphicFramePr>
          <p:cNvPr id="12" name="Chart 11">
            <a:extLst>
              <a:ext uri="{FF2B5EF4-FFF2-40B4-BE49-F238E27FC236}">
                <a16:creationId xmlns:a16="http://schemas.microsoft.com/office/drawing/2014/main" id="{AD9D548A-D12C-F414-6711-FEADE3944EEF}"/>
              </a:ext>
            </a:extLst>
          </p:cNvPr>
          <p:cNvGraphicFramePr>
            <a:graphicFrameLocks/>
          </p:cNvGraphicFramePr>
          <p:nvPr/>
        </p:nvGraphicFramePr>
        <p:xfrm>
          <a:off x="374856" y="3316353"/>
          <a:ext cx="5289096" cy="3246905"/>
        </p:xfrm>
        <a:graphic>
          <a:graphicData uri="http://schemas.openxmlformats.org/drawingml/2006/chart">
            <c:chart xmlns:c="http://schemas.openxmlformats.org/drawingml/2006/chart" xmlns:r="http://schemas.openxmlformats.org/officeDocument/2006/relationships" r:id="rId4"/>
          </a:graphicData>
        </a:graphic>
      </p:graphicFrame>
      <p:cxnSp>
        <p:nvCxnSpPr>
          <p:cNvPr id="20" name="Straight Arrow Connector 19">
            <a:extLst>
              <a:ext uri="{FF2B5EF4-FFF2-40B4-BE49-F238E27FC236}">
                <a16:creationId xmlns:a16="http://schemas.microsoft.com/office/drawing/2014/main" id="{11495520-A968-5613-F83C-D46C21217C09}"/>
              </a:ext>
            </a:extLst>
          </p:cNvPr>
          <p:cNvCxnSpPr>
            <a:cxnSpLocks/>
            <a:stCxn id="6" idx="3"/>
          </p:cNvCxnSpPr>
          <p:nvPr/>
        </p:nvCxnSpPr>
        <p:spPr>
          <a:xfrm>
            <a:off x="2019154" y="4796572"/>
            <a:ext cx="509779" cy="152061"/>
          </a:xfrm>
          <a:prstGeom prst="straightConnector1">
            <a:avLst/>
          </a:prstGeom>
          <a:ln w="19050">
            <a:tailEnd type="triangle"/>
          </a:ln>
        </p:spPr>
        <p:style>
          <a:lnRef idx="2">
            <a:schemeClr val="accent1"/>
          </a:lnRef>
          <a:fillRef idx="0">
            <a:schemeClr val="accent1"/>
          </a:fillRef>
          <a:effectRef idx="1">
            <a:schemeClr val="accent1"/>
          </a:effectRef>
          <a:fontRef idx="minor">
            <a:schemeClr val="tx1"/>
          </a:fontRef>
        </p:style>
      </p:cxnSp>
      <p:sp>
        <p:nvSpPr>
          <p:cNvPr id="6" name="TextBox 5">
            <a:extLst>
              <a:ext uri="{FF2B5EF4-FFF2-40B4-BE49-F238E27FC236}">
                <a16:creationId xmlns:a16="http://schemas.microsoft.com/office/drawing/2014/main" id="{064B1939-BEFD-B81C-2DC9-863CF380F38E}"/>
              </a:ext>
            </a:extLst>
          </p:cNvPr>
          <p:cNvSpPr txBox="1"/>
          <p:nvPr/>
        </p:nvSpPr>
        <p:spPr>
          <a:xfrm>
            <a:off x="1343472" y="4581128"/>
            <a:ext cx="675682" cy="430887"/>
          </a:xfrm>
          <a:prstGeom prst="rect">
            <a:avLst/>
          </a:prstGeom>
          <a:solidFill>
            <a:srgbClr val="C0E399"/>
          </a:solidFill>
          <a:ln>
            <a:solidFill>
              <a:schemeClr val="accent1"/>
            </a:solidFill>
          </a:ln>
          <a:effectLst>
            <a:outerShdw blurRad="50800" dist="38100" dir="2700000" algn="tl" rotWithShape="0">
              <a:prstClr val="black">
                <a:alpha val="40000"/>
              </a:prstClr>
            </a:outerShdw>
          </a:effectLst>
        </p:spPr>
        <p:txBody>
          <a:bodyPr wrap="square" rtlCol="0">
            <a:spAutoFit/>
          </a:bodyPr>
          <a:lstStyle>
            <a:defPPr>
              <a:defRPr lang="fi-FI"/>
            </a:defPPr>
            <a:lvl1pPr>
              <a:defRPr sz="1600">
                <a:solidFill>
                  <a:schemeClr val="tx2"/>
                </a:solidFill>
              </a:defRPr>
            </a:lvl1p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fi-FI" sz="1100" b="0" i="0" u="none" strike="noStrike" kern="1200" cap="none" spc="0" normalizeH="0" baseline="0" noProof="0" dirty="0">
                <a:ln>
                  <a:noFill/>
                </a:ln>
                <a:solidFill>
                  <a:srgbClr val="002E5F"/>
                </a:solidFill>
                <a:effectLst/>
                <a:uLnTx/>
                <a:uFillTx/>
                <a:latin typeface="Calibri"/>
                <a:ea typeface="+mn-ea"/>
                <a:cs typeface="+mn-cs"/>
              </a:rPr>
              <a:t>KATSO-siirtymä</a:t>
            </a:r>
          </a:p>
        </p:txBody>
      </p:sp>
      <p:cxnSp>
        <p:nvCxnSpPr>
          <p:cNvPr id="18" name="Straight Arrow Connector 17">
            <a:extLst>
              <a:ext uri="{FF2B5EF4-FFF2-40B4-BE49-F238E27FC236}">
                <a16:creationId xmlns:a16="http://schemas.microsoft.com/office/drawing/2014/main" id="{3EB2D05B-60D3-1855-AD2C-97C6DC26BBE5}"/>
              </a:ext>
            </a:extLst>
          </p:cNvPr>
          <p:cNvCxnSpPr>
            <a:cxnSpLocks/>
            <a:stCxn id="13" idx="2"/>
          </p:cNvCxnSpPr>
          <p:nvPr/>
        </p:nvCxnSpPr>
        <p:spPr>
          <a:xfrm>
            <a:off x="2554741" y="3853300"/>
            <a:ext cx="1020979" cy="272895"/>
          </a:xfrm>
          <a:prstGeom prst="straightConnector1">
            <a:avLst/>
          </a:prstGeom>
          <a:ln w="19050">
            <a:tailEnd type="triangle"/>
          </a:ln>
        </p:spPr>
        <p:style>
          <a:lnRef idx="2">
            <a:schemeClr val="accent1"/>
          </a:lnRef>
          <a:fillRef idx="0">
            <a:schemeClr val="accent1"/>
          </a:fillRef>
          <a:effectRef idx="1">
            <a:schemeClr val="accent1"/>
          </a:effectRef>
          <a:fontRef idx="minor">
            <a:schemeClr val="tx1"/>
          </a:fontRef>
        </p:style>
      </p:cxnSp>
      <p:sp>
        <p:nvSpPr>
          <p:cNvPr id="13" name="TextBox 12">
            <a:extLst>
              <a:ext uri="{FF2B5EF4-FFF2-40B4-BE49-F238E27FC236}">
                <a16:creationId xmlns:a16="http://schemas.microsoft.com/office/drawing/2014/main" id="{D719C08F-0110-72EB-0FCF-D69AABEE2400}"/>
              </a:ext>
            </a:extLst>
          </p:cNvPr>
          <p:cNvSpPr txBox="1"/>
          <p:nvPr/>
        </p:nvSpPr>
        <p:spPr>
          <a:xfrm>
            <a:off x="1847528" y="3422413"/>
            <a:ext cx="1414426" cy="430887"/>
          </a:xfrm>
          <a:prstGeom prst="rect">
            <a:avLst/>
          </a:prstGeom>
          <a:solidFill>
            <a:srgbClr val="C0E399"/>
          </a:solidFill>
          <a:ln>
            <a:solidFill>
              <a:schemeClr val="accent1"/>
            </a:solidFill>
          </a:ln>
          <a:effectLst>
            <a:outerShdw blurRad="50800" dist="38100" dir="2700000" algn="tl" rotWithShape="0">
              <a:prstClr val="black">
                <a:alpha val="40000"/>
              </a:prstClr>
            </a:outerShdw>
          </a:effectLst>
        </p:spPr>
        <p:txBody>
          <a:bodyPr wrap="square" lIns="36000" rIns="36000"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fi-FI" sz="1100" b="0" i="0" u="none" strike="noStrike" kern="1200" cap="none" spc="0" normalizeH="0" baseline="0" noProof="0" dirty="0">
                <a:ln>
                  <a:noFill/>
                </a:ln>
                <a:solidFill>
                  <a:srgbClr val="002E5F"/>
                </a:solidFill>
                <a:effectLst/>
                <a:uLnTx/>
                <a:uFillTx/>
                <a:latin typeface="Calibri"/>
                <a:ea typeface="+mn-ea"/>
                <a:cs typeface="+mn-cs"/>
              </a:rPr>
              <a:t>Digitaalisen viestinnän ensisijaisuus</a:t>
            </a:r>
          </a:p>
        </p:txBody>
      </p:sp>
    </p:spTree>
    <p:extLst>
      <p:ext uri="{BB962C8B-B14F-4D97-AF65-F5344CB8AC3E}">
        <p14:creationId xmlns:p14="http://schemas.microsoft.com/office/powerpoint/2010/main" val="20791163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FB2190E-DDC7-966B-E65D-D8CBF7FF2D05}"/>
              </a:ext>
            </a:extLst>
          </p:cNvPr>
          <p:cNvSpPr/>
          <p:nvPr/>
        </p:nvSpPr>
        <p:spPr>
          <a:xfrm>
            <a:off x="320870" y="3188674"/>
            <a:ext cx="5357250" cy="3327436"/>
          </a:xfrm>
          <a:prstGeom prst="rect">
            <a:avLst/>
          </a:prstGeom>
          <a:solidFill>
            <a:schemeClr val="bg1">
              <a:lumMod val="95000"/>
            </a:schemeClr>
          </a:solidFill>
          <a:ln>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srgbClr val="FFFFFF"/>
              </a:solidFill>
              <a:effectLst/>
              <a:uLnTx/>
              <a:uFillTx/>
              <a:latin typeface="Calibri"/>
              <a:ea typeface="+mn-ea"/>
              <a:cs typeface="+mn-cs"/>
            </a:endParaRPr>
          </a:p>
        </p:txBody>
      </p:sp>
      <p:sp>
        <p:nvSpPr>
          <p:cNvPr id="2" name="Otsikko 1">
            <a:extLst>
              <a:ext uri="{FF2B5EF4-FFF2-40B4-BE49-F238E27FC236}">
                <a16:creationId xmlns:a16="http://schemas.microsoft.com/office/drawing/2014/main" id="{C7B6AD96-BA70-0B56-98AD-85402D070CBA}"/>
              </a:ext>
            </a:extLst>
          </p:cNvPr>
          <p:cNvSpPr>
            <a:spLocks noGrp="1"/>
          </p:cNvSpPr>
          <p:nvPr>
            <p:ph type="title"/>
          </p:nvPr>
        </p:nvSpPr>
        <p:spPr>
          <a:xfrm>
            <a:off x="838200" y="203390"/>
            <a:ext cx="10515600" cy="578232"/>
          </a:xfrm>
        </p:spPr>
        <p:txBody>
          <a:bodyPr>
            <a:normAutofit fontScale="90000"/>
          </a:bodyPr>
          <a:lstStyle/>
          <a:p>
            <a:r>
              <a:rPr lang="fi-FI" sz="3600" b="1" dirty="0">
                <a:solidFill>
                  <a:schemeClr val="tx2"/>
                </a:solidFill>
              </a:rPr>
              <a:t>Tunnistus</a:t>
            </a:r>
          </a:p>
        </p:txBody>
      </p:sp>
      <p:graphicFrame>
        <p:nvGraphicFramePr>
          <p:cNvPr id="23" name="Taulukko 4">
            <a:extLst>
              <a:ext uri="{FF2B5EF4-FFF2-40B4-BE49-F238E27FC236}">
                <a16:creationId xmlns:a16="http://schemas.microsoft.com/office/drawing/2014/main" id="{C3E07AB2-2FDE-4A74-61A5-4E504DDD3B6F}"/>
              </a:ext>
            </a:extLst>
          </p:cNvPr>
          <p:cNvGraphicFramePr>
            <a:graphicFrameLocks noGrp="1"/>
          </p:cNvGraphicFramePr>
          <p:nvPr/>
        </p:nvGraphicFramePr>
        <p:xfrm>
          <a:off x="5879976" y="877004"/>
          <a:ext cx="6120680" cy="4454086"/>
        </p:xfrm>
        <a:graphic>
          <a:graphicData uri="http://schemas.openxmlformats.org/drawingml/2006/table">
            <a:tbl>
              <a:tblPr firstRow="1" bandRow="1">
                <a:tableStyleId>{5C22544A-7EE6-4342-B048-85BDC9FD1C3A}</a:tableStyleId>
              </a:tblPr>
              <a:tblGrid>
                <a:gridCol w="6120680">
                  <a:extLst>
                    <a:ext uri="{9D8B030D-6E8A-4147-A177-3AD203B41FA5}">
                      <a16:colId xmlns:a16="http://schemas.microsoft.com/office/drawing/2014/main" val="3023088912"/>
                    </a:ext>
                  </a:extLst>
                </a:gridCol>
              </a:tblGrid>
              <a:tr h="237221">
                <a:tc>
                  <a:txBody>
                    <a:bodyPr/>
                    <a:lstStyle/>
                    <a:p>
                      <a:r>
                        <a:rPr lang="fi-FI" sz="2000" b="0" dirty="0"/>
                        <a:t>Potentiaali</a:t>
                      </a:r>
                    </a:p>
                  </a:txBody>
                  <a:tcPr>
                    <a:solidFill>
                      <a:schemeClr val="accent3">
                        <a:lumMod val="75000"/>
                      </a:schemeClr>
                    </a:solidFill>
                  </a:tcPr>
                </a:tc>
                <a:extLst>
                  <a:ext uri="{0D108BD9-81ED-4DB2-BD59-A6C34878D82A}">
                    <a16:rowId xmlns:a16="http://schemas.microsoft.com/office/drawing/2014/main" val="1269326160"/>
                  </a:ext>
                </a:extLst>
              </a:tr>
              <a:tr h="1076621">
                <a:tc>
                  <a:txBody>
                    <a:bodyPr/>
                    <a:lstStyle/>
                    <a:p>
                      <a:pPr marL="285750" marR="0" lvl="0" indent="-193675"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fi-FI" sz="1800" b="0" i="0" u="none" strike="noStrike" kern="1200" cap="none" spc="0" normalizeH="0" baseline="0" noProof="0" dirty="0">
                          <a:ln>
                            <a:noFill/>
                          </a:ln>
                          <a:solidFill>
                            <a:srgbClr val="002E5F">
                              <a:lumMod val="90000"/>
                              <a:lumOff val="10000"/>
                            </a:srgbClr>
                          </a:solidFill>
                          <a:effectLst/>
                          <a:uLnTx/>
                          <a:uFillTx/>
                          <a:latin typeface="+mn-lt"/>
                          <a:ea typeface="+mn-ea"/>
                          <a:cs typeface="+mn-cs"/>
                        </a:rPr>
                        <a:t>Keskitetty tunnistuspalvelu, johon voidaan liittää kotimaiset ja ulkomaiset uudet tunnistusvälineet</a:t>
                      </a:r>
                    </a:p>
                    <a:p>
                      <a:pPr marL="285750" marR="0" lvl="0" indent="-193675"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fi-FI" sz="1800" b="0" i="0" u="none" strike="noStrike" kern="1200" cap="none" spc="0" normalizeH="0" baseline="0" noProof="0" dirty="0">
                          <a:ln>
                            <a:noFill/>
                          </a:ln>
                          <a:solidFill>
                            <a:srgbClr val="002E5F">
                              <a:lumMod val="90000"/>
                              <a:lumOff val="10000"/>
                            </a:srgbClr>
                          </a:solidFill>
                          <a:effectLst/>
                          <a:uLnTx/>
                          <a:uFillTx/>
                          <a:latin typeface="+mn-lt"/>
                          <a:ea typeface="+mn-ea"/>
                          <a:cs typeface="+mn-cs"/>
                        </a:rPr>
                        <a:t>Pankkitunnistusten kilpailuttaminen koko julkiselle sektorille takaa myös jatkossa matalat tunnistuskustannusten yksikköhinnat</a:t>
                      </a:r>
                      <a:endParaRPr kumimoji="0" lang="fi-FI" sz="1800" b="0" i="0" u="sng" strike="noStrike" kern="1200" cap="none" spc="0" normalizeH="0" baseline="0" noProof="0" dirty="0">
                        <a:ln>
                          <a:noFill/>
                        </a:ln>
                        <a:solidFill>
                          <a:srgbClr val="002E5F">
                            <a:lumMod val="90000"/>
                            <a:lumOff val="10000"/>
                          </a:srgbClr>
                        </a:solidFill>
                        <a:effectLst/>
                        <a:uLnTx/>
                        <a:uFillTx/>
                        <a:latin typeface="+mn-lt"/>
                        <a:ea typeface="+mn-ea"/>
                        <a:cs typeface="+mn-cs"/>
                      </a:endParaRPr>
                    </a:p>
                    <a:p>
                      <a:pPr marL="285750" marR="0" lvl="0" indent="-196850"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fi-FI" sz="1800" b="0" kern="1200" dirty="0">
                          <a:solidFill>
                            <a:schemeClr val="tx2">
                              <a:lumMod val="90000"/>
                              <a:lumOff val="10000"/>
                            </a:schemeClr>
                          </a:solidFill>
                          <a:latin typeface="+mn-lt"/>
                          <a:ea typeface="+mn-ea"/>
                          <a:cs typeface="+mn-cs"/>
                        </a:rPr>
                        <a:t>Mahdollistaa Suomen notifioimien tunnistusvälineiden hyödyntämisen muiden EU-maiden asiointipalveluissa</a:t>
                      </a:r>
                      <a:endParaRPr kumimoji="0" lang="fi-FI" sz="1800" b="0" i="0" u="none" strike="noStrike" kern="1200" cap="none" spc="0" normalizeH="0" baseline="0" noProof="0" dirty="0">
                        <a:ln>
                          <a:noFill/>
                        </a:ln>
                        <a:solidFill>
                          <a:srgbClr val="002E5F">
                            <a:lumMod val="90000"/>
                            <a:lumOff val="10000"/>
                          </a:srgbClr>
                        </a:solidFill>
                        <a:effectLst/>
                        <a:uLnTx/>
                        <a:uFillTx/>
                        <a:latin typeface="+mn-lt"/>
                        <a:ea typeface="+mn-ea"/>
                        <a:cs typeface="+mn-cs"/>
                      </a:endParaRPr>
                    </a:p>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fi-FI" sz="1800" b="0" i="1" u="sng" strike="noStrike" kern="1200" cap="none" spc="0" normalizeH="0" baseline="0" noProof="0" dirty="0">
                        <a:ln>
                          <a:noFill/>
                        </a:ln>
                        <a:solidFill>
                          <a:srgbClr val="002E5F">
                            <a:lumMod val="90000"/>
                            <a:lumOff val="10000"/>
                          </a:srgbClr>
                        </a:solidFill>
                        <a:effectLst/>
                        <a:uLnTx/>
                        <a:uFillTx/>
                        <a:latin typeface="+mn-lt"/>
                        <a:ea typeface="+mn-ea"/>
                        <a:cs typeface="+mn-cs"/>
                      </a:endParaRPr>
                    </a:p>
                    <a:p>
                      <a:pPr marL="179388" indent="-179388">
                        <a:buFont typeface="Arial" panose="020B0604020202020204" pitchFamily="34" charset="0"/>
                        <a:buChar char="•"/>
                      </a:pPr>
                      <a:endParaRPr lang="fi-FI" sz="1800" b="0" kern="1200" dirty="0">
                        <a:solidFill>
                          <a:schemeClr val="tx2">
                            <a:lumMod val="90000"/>
                            <a:lumOff val="10000"/>
                          </a:schemeClr>
                        </a:solidFill>
                        <a:latin typeface="+mn-lt"/>
                        <a:ea typeface="+mn-ea"/>
                        <a:cs typeface="+mn-cs"/>
                      </a:endParaRPr>
                    </a:p>
                    <a:p>
                      <a:pPr marL="179388" indent="-179388">
                        <a:buFont typeface="Arial" panose="020B0604020202020204" pitchFamily="34" charset="0"/>
                        <a:buChar char="•"/>
                      </a:pPr>
                      <a:endParaRPr lang="fi-FI" sz="1600" b="0" kern="1200" dirty="0">
                        <a:solidFill>
                          <a:schemeClr val="tx2">
                            <a:lumMod val="90000"/>
                            <a:lumOff val="10000"/>
                          </a:schemeClr>
                        </a:solidFill>
                        <a:latin typeface="+mn-lt"/>
                        <a:ea typeface="+mn-ea"/>
                        <a:cs typeface="+mn-cs"/>
                      </a:endParaRPr>
                    </a:p>
                    <a:p>
                      <a:pPr marL="0" indent="0">
                        <a:buFont typeface="Arial" panose="020B0604020202020204" pitchFamily="34" charset="0"/>
                        <a:buNone/>
                      </a:pPr>
                      <a:endParaRPr lang="fi-FI" sz="1200" b="0" i="1" kern="1200" dirty="0">
                        <a:solidFill>
                          <a:schemeClr val="tx2">
                            <a:lumMod val="90000"/>
                            <a:lumOff val="10000"/>
                          </a:schemeClr>
                        </a:solidFill>
                        <a:latin typeface="+mn-lt"/>
                        <a:ea typeface="+mn-ea"/>
                        <a:cs typeface="+mn-cs"/>
                      </a:endParaRPr>
                    </a:p>
                  </a:txBody>
                  <a:tcPr>
                    <a:noFill/>
                  </a:tcPr>
                </a:tc>
                <a:extLst>
                  <a:ext uri="{0D108BD9-81ED-4DB2-BD59-A6C34878D82A}">
                    <a16:rowId xmlns:a16="http://schemas.microsoft.com/office/drawing/2014/main" val="718705375"/>
                  </a:ext>
                </a:extLst>
              </a:tr>
              <a:tr h="918406">
                <a:tc>
                  <a:txBody>
                    <a:bodyPr/>
                    <a:lstStyle/>
                    <a:p>
                      <a:pPr marL="0" indent="0">
                        <a:buFont typeface="Arial" panose="020B0604020202020204" pitchFamily="34" charset="0"/>
                        <a:buNone/>
                      </a:pPr>
                      <a:endParaRPr lang="fi-FI" sz="1600" b="0" kern="1200" dirty="0">
                        <a:solidFill>
                          <a:schemeClr val="tx2">
                            <a:lumMod val="90000"/>
                            <a:lumOff val="10000"/>
                          </a:schemeClr>
                        </a:solidFill>
                        <a:latin typeface="+mn-lt"/>
                        <a:ea typeface="+mn-ea"/>
                        <a:cs typeface="+mn-cs"/>
                      </a:endParaRPr>
                    </a:p>
                  </a:txBody>
                  <a:tcPr>
                    <a:noFill/>
                  </a:tcPr>
                </a:tc>
                <a:extLst>
                  <a:ext uri="{0D108BD9-81ED-4DB2-BD59-A6C34878D82A}">
                    <a16:rowId xmlns:a16="http://schemas.microsoft.com/office/drawing/2014/main" val="2397056830"/>
                  </a:ext>
                </a:extLst>
              </a:tr>
            </a:tbl>
          </a:graphicData>
        </a:graphic>
      </p:graphicFrame>
      <p:graphicFrame>
        <p:nvGraphicFramePr>
          <p:cNvPr id="9" name="Taulukko 4">
            <a:extLst>
              <a:ext uri="{FF2B5EF4-FFF2-40B4-BE49-F238E27FC236}">
                <a16:creationId xmlns:a16="http://schemas.microsoft.com/office/drawing/2014/main" id="{ABFC40BF-D9A5-BC0E-9BA2-E061BFDAC7D4}"/>
              </a:ext>
            </a:extLst>
          </p:cNvPr>
          <p:cNvGraphicFramePr>
            <a:graphicFrameLocks noGrp="1"/>
          </p:cNvGraphicFramePr>
          <p:nvPr/>
        </p:nvGraphicFramePr>
        <p:xfrm>
          <a:off x="389921" y="876407"/>
          <a:ext cx="5328899" cy="1854451"/>
        </p:xfrm>
        <a:graphic>
          <a:graphicData uri="http://schemas.openxmlformats.org/drawingml/2006/table">
            <a:tbl>
              <a:tblPr firstRow="1" bandRow="1">
                <a:tableStyleId>{5C22544A-7EE6-4342-B048-85BDC9FD1C3A}</a:tableStyleId>
              </a:tblPr>
              <a:tblGrid>
                <a:gridCol w="5328899">
                  <a:extLst>
                    <a:ext uri="{9D8B030D-6E8A-4147-A177-3AD203B41FA5}">
                      <a16:colId xmlns:a16="http://schemas.microsoft.com/office/drawing/2014/main" val="3023088912"/>
                    </a:ext>
                  </a:extLst>
                </a:gridCol>
              </a:tblGrid>
              <a:tr h="392353">
                <a:tc>
                  <a:txBody>
                    <a:bodyPr/>
                    <a:lstStyle/>
                    <a:p>
                      <a:pPr marL="0" algn="l" defTabSz="609585" rtl="0" eaLnBrk="1" latinLnBrk="0" hangingPunct="1"/>
                      <a:r>
                        <a:rPr lang="fi-FI" sz="2000" b="0" kern="1200" dirty="0">
                          <a:solidFill>
                            <a:schemeClr val="lt1"/>
                          </a:solidFill>
                          <a:latin typeface="+mn-lt"/>
                          <a:ea typeface="+mn-ea"/>
                          <a:cs typeface="+mn-cs"/>
                        </a:rPr>
                        <a:t>Nykytila</a:t>
                      </a:r>
                    </a:p>
                  </a:txBody>
                  <a:tcPr marT="36000" marB="0"/>
                </a:tc>
                <a:extLst>
                  <a:ext uri="{0D108BD9-81ED-4DB2-BD59-A6C34878D82A}">
                    <a16:rowId xmlns:a16="http://schemas.microsoft.com/office/drawing/2014/main" val="1269326160"/>
                  </a:ext>
                </a:extLst>
              </a:tr>
              <a:tr h="1462098">
                <a:tc>
                  <a:txBody>
                    <a:bodyPr/>
                    <a:lstStyle/>
                    <a:p>
                      <a:pPr marL="180975" indent="-180975">
                        <a:buFont typeface="Arial" panose="020B0604020202020204" pitchFamily="34" charset="0"/>
                        <a:buChar char="•"/>
                      </a:pPr>
                      <a:r>
                        <a:rPr lang="fi-FI" sz="1600" b="0" i="0" dirty="0">
                          <a:solidFill>
                            <a:schemeClr val="tx2">
                              <a:lumMod val="90000"/>
                              <a:lumOff val="10000"/>
                            </a:schemeClr>
                          </a:solidFill>
                        </a:rPr>
                        <a:t>Tunnistustapahtumien kasvu lähes 40% vuosittain </a:t>
                      </a:r>
                      <a:r>
                        <a:rPr lang="fi-FI" sz="1600" b="0" dirty="0">
                          <a:solidFill>
                            <a:schemeClr val="tx2">
                              <a:lumMod val="90000"/>
                              <a:lumOff val="10000"/>
                            </a:schemeClr>
                          </a:solidFill>
                        </a:rPr>
                        <a:t>vuosina 2019-21</a:t>
                      </a:r>
                      <a:endParaRPr lang="fi-FI" sz="1600" b="0" i="0" dirty="0">
                        <a:solidFill>
                          <a:schemeClr val="tx2">
                            <a:lumMod val="90000"/>
                            <a:lumOff val="10000"/>
                          </a:schemeClr>
                        </a:solidFill>
                      </a:endParaRPr>
                    </a:p>
                    <a:p>
                      <a:pPr marL="180975" indent="-180975">
                        <a:buFont typeface="Arial" panose="020B0604020202020204" pitchFamily="34" charset="0"/>
                        <a:buChar char="•"/>
                      </a:pPr>
                      <a:r>
                        <a:rPr lang="fi-FI" sz="1600" b="0" dirty="0">
                          <a:solidFill>
                            <a:schemeClr val="tx2">
                              <a:lumMod val="90000"/>
                              <a:lumOff val="10000"/>
                            </a:schemeClr>
                          </a:solidFill>
                        </a:rPr>
                        <a:t>Laajasti käytössä noin 1300 asiointipalvelussa</a:t>
                      </a:r>
                    </a:p>
                    <a:p>
                      <a:pPr marL="180975" indent="-180975">
                        <a:buFont typeface="Arial" panose="020B0604020202020204" pitchFamily="34" charset="0"/>
                        <a:buChar char="•"/>
                      </a:pPr>
                      <a:r>
                        <a:rPr lang="fi-FI" sz="1600" b="0" dirty="0">
                          <a:solidFill>
                            <a:schemeClr val="tx2">
                              <a:lumMod val="90000"/>
                              <a:lumOff val="10000"/>
                            </a:schemeClr>
                          </a:solidFill>
                        </a:rPr>
                        <a:t>Keskitetty eurooppalaisten vahvojen tunnistustapahtumien välittäjä, nykyisin 20 maata</a:t>
                      </a:r>
                      <a:endParaRPr lang="fi-FI" sz="1600" dirty="0"/>
                    </a:p>
                  </a:txBody>
                  <a:tcPr>
                    <a:noFill/>
                  </a:tcPr>
                </a:tc>
                <a:extLst>
                  <a:ext uri="{0D108BD9-81ED-4DB2-BD59-A6C34878D82A}">
                    <a16:rowId xmlns:a16="http://schemas.microsoft.com/office/drawing/2014/main" val="718705375"/>
                  </a:ext>
                </a:extLst>
              </a:tr>
            </a:tbl>
          </a:graphicData>
        </a:graphic>
      </p:graphicFrame>
      <p:sp>
        <p:nvSpPr>
          <p:cNvPr id="3" name="Rectangle 2">
            <a:extLst>
              <a:ext uri="{FF2B5EF4-FFF2-40B4-BE49-F238E27FC236}">
                <a16:creationId xmlns:a16="http://schemas.microsoft.com/office/drawing/2014/main" id="{AFEDB53B-EBAB-DCE5-5987-5519F541EB8A}"/>
              </a:ext>
            </a:extLst>
          </p:cNvPr>
          <p:cNvSpPr/>
          <p:nvPr/>
        </p:nvSpPr>
        <p:spPr>
          <a:xfrm>
            <a:off x="333226" y="2838642"/>
            <a:ext cx="5357250" cy="31476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fi-FI" sz="2000" b="0" i="0" u="none" strike="noStrike" kern="1200" cap="none" spc="0" normalizeH="0" baseline="0" noProof="0" dirty="0">
                <a:ln>
                  <a:noFill/>
                </a:ln>
                <a:solidFill>
                  <a:srgbClr val="FFFFFF"/>
                </a:solidFill>
                <a:effectLst/>
                <a:uLnTx/>
                <a:uFillTx/>
                <a:latin typeface="Calibri"/>
                <a:ea typeface="+mn-ea"/>
                <a:cs typeface="+mn-cs"/>
              </a:rPr>
              <a:t>Tunnistustapahtumien toteuma ja ennuste</a:t>
            </a:r>
          </a:p>
        </p:txBody>
      </p:sp>
      <p:graphicFrame>
        <p:nvGraphicFramePr>
          <p:cNvPr id="19" name="Chart 18">
            <a:extLst>
              <a:ext uri="{FF2B5EF4-FFF2-40B4-BE49-F238E27FC236}">
                <a16:creationId xmlns:a16="http://schemas.microsoft.com/office/drawing/2014/main" id="{C28A67C7-4122-090A-34C4-19E12B2AE0F3}"/>
              </a:ext>
            </a:extLst>
          </p:cNvPr>
          <p:cNvGraphicFramePr>
            <a:graphicFrameLocks/>
          </p:cNvGraphicFramePr>
          <p:nvPr/>
        </p:nvGraphicFramePr>
        <p:xfrm>
          <a:off x="407368" y="3188674"/>
          <a:ext cx="5198745" cy="3356955"/>
        </p:xfrm>
        <a:graphic>
          <a:graphicData uri="http://schemas.openxmlformats.org/drawingml/2006/chart">
            <c:chart xmlns:c="http://schemas.openxmlformats.org/drawingml/2006/chart" xmlns:r="http://schemas.openxmlformats.org/officeDocument/2006/relationships" r:id="rId3"/>
          </a:graphicData>
        </a:graphic>
      </p:graphicFrame>
      <p:cxnSp>
        <p:nvCxnSpPr>
          <p:cNvPr id="10" name="Straight Arrow Connector 9">
            <a:extLst>
              <a:ext uri="{FF2B5EF4-FFF2-40B4-BE49-F238E27FC236}">
                <a16:creationId xmlns:a16="http://schemas.microsoft.com/office/drawing/2014/main" id="{F75B164B-1B77-3F1E-A343-9B8C2AD6FFCD}"/>
              </a:ext>
            </a:extLst>
          </p:cNvPr>
          <p:cNvCxnSpPr>
            <a:cxnSpLocks/>
            <a:stCxn id="8" idx="2"/>
          </p:cNvCxnSpPr>
          <p:nvPr/>
        </p:nvCxnSpPr>
        <p:spPr>
          <a:xfrm>
            <a:off x="1523492" y="4075911"/>
            <a:ext cx="468052" cy="217185"/>
          </a:xfrm>
          <a:prstGeom prst="straightConnector1">
            <a:avLst/>
          </a:prstGeom>
          <a:ln w="19050">
            <a:tailEnd type="triangle"/>
          </a:ln>
        </p:spPr>
        <p:style>
          <a:lnRef idx="2">
            <a:schemeClr val="accent1"/>
          </a:lnRef>
          <a:fillRef idx="0">
            <a:schemeClr val="accent1"/>
          </a:fillRef>
          <a:effectRef idx="1">
            <a:schemeClr val="accent1"/>
          </a:effectRef>
          <a:fontRef idx="minor">
            <a:schemeClr val="tx1"/>
          </a:fontRef>
        </p:style>
      </p:cxnSp>
      <p:sp>
        <p:nvSpPr>
          <p:cNvPr id="8" name="TextBox 7">
            <a:extLst>
              <a:ext uri="{FF2B5EF4-FFF2-40B4-BE49-F238E27FC236}">
                <a16:creationId xmlns:a16="http://schemas.microsoft.com/office/drawing/2014/main" id="{220914BE-A3D7-81FC-7937-A3AB3E68768F}"/>
              </a:ext>
            </a:extLst>
          </p:cNvPr>
          <p:cNvSpPr txBox="1"/>
          <p:nvPr/>
        </p:nvSpPr>
        <p:spPr>
          <a:xfrm>
            <a:off x="983432" y="3645024"/>
            <a:ext cx="1080120" cy="430887"/>
          </a:xfrm>
          <a:prstGeom prst="rect">
            <a:avLst/>
          </a:prstGeom>
          <a:solidFill>
            <a:srgbClr val="C0E399"/>
          </a:solidFill>
          <a:ln>
            <a:solidFill>
              <a:schemeClr val="accent1"/>
            </a:solidFill>
          </a:ln>
          <a:effectLst>
            <a:outerShdw blurRad="50800" dist="38100" dir="2700000" algn="tl" rotWithShape="0">
              <a:prstClr val="black">
                <a:alpha val="40000"/>
              </a:prstClr>
            </a:outerShdw>
          </a:effectLst>
        </p:spPr>
        <p:txBody>
          <a:bodyPr wrap="square" rtlCol="0">
            <a:spAutoFit/>
          </a:bodyPr>
          <a:lstStyle>
            <a:defPPr>
              <a:defRPr lang="fi-FI"/>
            </a:defPPr>
            <a:lvl1pPr>
              <a:defRPr sz="1600">
                <a:solidFill>
                  <a:schemeClr val="tx2"/>
                </a:solidFill>
              </a:defRPr>
            </a:lvl1p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fi-FI" sz="1100" b="0" i="0" u="none" strike="noStrike" kern="1200" cap="none" spc="0" normalizeH="0" baseline="0" noProof="0" dirty="0">
                <a:ln>
                  <a:noFill/>
                </a:ln>
                <a:solidFill>
                  <a:srgbClr val="002E5F"/>
                </a:solidFill>
                <a:effectLst/>
                <a:uLnTx/>
                <a:uFillTx/>
                <a:latin typeface="Calibri"/>
                <a:ea typeface="+mn-ea"/>
                <a:cs typeface="+mn-cs"/>
              </a:rPr>
              <a:t>Korona ja KATSO-siirtymä</a:t>
            </a:r>
            <a:endParaRPr kumimoji="0" lang="fi-FI" sz="1200" b="0" i="0" u="none" strike="noStrike" kern="1200" cap="none" spc="0" normalizeH="0" baseline="0" noProof="0" dirty="0">
              <a:ln>
                <a:noFill/>
              </a:ln>
              <a:solidFill>
                <a:srgbClr val="002E5F"/>
              </a:solidFill>
              <a:effectLst/>
              <a:uLnTx/>
              <a:uFillTx/>
              <a:latin typeface="Calibri"/>
              <a:ea typeface="+mn-ea"/>
              <a:cs typeface="+mn-cs"/>
            </a:endParaRPr>
          </a:p>
        </p:txBody>
      </p:sp>
      <p:pic>
        <p:nvPicPr>
          <p:cNvPr id="5" name="Picture 4">
            <a:extLst>
              <a:ext uri="{FF2B5EF4-FFF2-40B4-BE49-F238E27FC236}">
                <a16:creationId xmlns:a16="http://schemas.microsoft.com/office/drawing/2014/main" id="{EE7F8A21-4895-C433-19C7-2FCB646F6DC6}"/>
              </a:ext>
            </a:extLst>
          </p:cNvPr>
          <p:cNvPicPr>
            <a:picLocks noChangeAspect="1"/>
          </p:cNvPicPr>
          <p:nvPr/>
        </p:nvPicPr>
        <p:blipFill>
          <a:blip r:embed="rId4"/>
          <a:stretch>
            <a:fillRect/>
          </a:stretch>
        </p:blipFill>
        <p:spPr>
          <a:xfrm>
            <a:off x="6019056" y="3758721"/>
            <a:ext cx="5334744" cy="2267266"/>
          </a:xfrm>
          <a:prstGeom prst="rect">
            <a:avLst/>
          </a:prstGeom>
        </p:spPr>
      </p:pic>
      <p:grpSp>
        <p:nvGrpSpPr>
          <p:cNvPr id="18" name="Group 17">
            <a:extLst>
              <a:ext uri="{FF2B5EF4-FFF2-40B4-BE49-F238E27FC236}">
                <a16:creationId xmlns:a16="http://schemas.microsoft.com/office/drawing/2014/main" id="{B858F963-D96C-BBEC-35ED-560FAAF51401}"/>
              </a:ext>
            </a:extLst>
          </p:cNvPr>
          <p:cNvGrpSpPr/>
          <p:nvPr/>
        </p:nvGrpSpPr>
        <p:grpSpPr>
          <a:xfrm>
            <a:off x="10732695" y="5663154"/>
            <a:ext cx="1106464" cy="725665"/>
            <a:chOff x="10732695" y="5663154"/>
            <a:chExt cx="1106464" cy="725665"/>
          </a:xfrm>
        </p:grpSpPr>
        <p:sp>
          <p:nvSpPr>
            <p:cNvPr id="14" name="Rectangle: Rounded Corners 13">
              <a:extLst>
                <a:ext uri="{FF2B5EF4-FFF2-40B4-BE49-F238E27FC236}">
                  <a16:creationId xmlns:a16="http://schemas.microsoft.com/office/drawing/2014/main" id="{B81D1454-E026-71E7-3DE9-53070C216782}"/>
                </a:ext>
              </a:extLst>
            </p:cNvPr>
            <p:cNvSpPr/>
            <p:nvPr/>
          </p:nvSpPr>
          <p:spPr>
            <a:xfrm>
              <a:off x="10732695" y="6051511"/>
              <a:ext cx="1106464" cy="337308"/>
            </a:xfrm>
            <a:prstGeom prst="roundRect">
              <a:avLst/>
            </a:prstGeom>
            <a:solidFill>
              <a:srgbClr val="ED7D31"/>
            </a:solidFill>
            <a:ln w="12700" cap="flat" cmpd="sng" algn="ctr">
              <a:solidFill>
                <a:sysClr val="window" lastClr="FFFFFF">
                  <a:hueOff val="0"/>
                  <a:satOff val="0"/>
                  <a:lumOff val="0"/>
                  <a:alphaOff val="0"/>
                </a:sysClr>
              </a:solidFill>
              <a:prstDash val="solid"/>
              <a:miter lim="800000"/>
            </a:ln>
            <a:effectLst/>
          </p:spPr>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050" b="0" i="0" u="none" strike="noStrike" kern="0" cap="none" spc="0" normalizeH="0" baseline="0" noProof="0" dirty="0">
                  <a:ln>
                    <a:noFill/>
                  </a:ln>
                  <a:solidFill>
                    <a:prstClr val="white"/>
                  </a:solidFill>
                  <a:effectLst/>
                  <a:uLnTx/>
                  <a:uFillTx/>
                  <a:latin typeface="Calibri" panose="020F0502020204030204"/>
                  <a:ea typeface="+mn-ea"/>
                  <a:cs typeface="+mn-cs"/>
                </a:rPr>
                <a:t>Hyödyntämätön potentiaali</a:t>
              </a:r>
            </a:p>
          </p:txBody>
        </p:sp>
        <p:sp>
          <p:nvSpPr>
            <p:cNvPr id="15" name="Rectangle: Rounded Corners 14">
              <a:extLst>
                <a:ext uri="{FF2B5EF4-FFF2-40B4-BE49-F238E27FC236}">
                  <a16:creationId xmlns:a16="http://schemas.microsoft.com/office/drawing/2014/main" id="{A2359EAF-13EF-D502-A551-6A30F0A11973}"/>
                </a:ext>
              </a:extLst>
            </p:cNvPr>
            <p:cNvSpPr/>
            <p:nvPr/>
          </p:nvSpPr>
          <p:spPr>
            <a:xfrm>
              <a:off x="10732695" y="5663154"/>
              <a:ext cx="1106464" cy="337309"/>
            </a:xfrm>
            <a:prstGeom prst="roundRect">
              <a:avLst/>
            </a:prstGeom>
            <a:solidFill>
              <a:srgbClr val="4472C4">
                <a:hueOff val="0"/>
                <a:satOff val="0"/>
                <a:lumOff val="0"/>
                <a:alphaOff val="0"/>
              </a:srgbClr>
            </a:solidFill>
            <a:ln w="12700" cap="flat" cmpd="sng" algn="ctr">
              <a:solidFill>
                <a:prstClr val="white">
                  <a:hueOff val="0"/>
                  <a:satOff val="0"/>
                  <a:lumOff val="0"/>
                  <a:alphaOff val="0"/>
                </a:prstClr>
              </a:solidFill>
              <a:prstDash val="solid"/>
              <a:miter lim="800000"/>
            </a:ln>
            <a:effectLst/>
          </p:spPr>
          <p:txBody>
            <a:bodyPr spcFirstLastPara="0" vert="horz" wrap="square" lIns="0" tIns="10160" rIns="0" bIns="10160" numCol="1" spcCol="127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050" b="0" i="0" u="none" strike="noStrike" kern="0" cap="none" spc="0" normalizeH="0" baseline="0" noProof="0" dirty="0">
                  <a:ln>
                    <a:noFill/>
                  </a:ln>
                  <a:solidFill>
                    <a:prstClr val="white"/>
                  </a:solidFill>
                  <a:effectLst/>
                  <a:uLnTx/>
                  <a:uFillTx/>
                  <a:latin typeface="Calibri"/>
                  <a:ea typeface="+mn-ea"/>
                  <a:cs typeface="+mn-cs"/>
                </a:rPr>
                <a:t>Hyödynnetty potentiaali</a:t>
              </a:r>
              <a:endParaRPr kumimoji="0" lang="fi-FI" sz="1600" b="0" i="0" u="none" strike="noStrike" kern="0" cap="none" spc="0" normalizeH="0" baseline="0" noProof="0" dirty="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926465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40938D4-9258-5830-87C5-530AC87EFE35}"/>
              </a:ext>
            </a:extLst>
          </p:cNvPr>
          <p:cNvSpPr>
            <a:spLocks noGrp="1"/>
          </p:cNvSpPr>
          <p:nvPr>
            <p:ph type="title"/>
          </p:nvPr>
        </p:nvSpPr>
        <p:spPr/>
        <p:txBody>
          <a:bodyPr>
            <a:normAutofit/>
          </a:bodyPr>
          <a:lstStyle/>
          <a:p>
            <a:r>
              <a:rPr lang="fi-FI" dirty="0"/>
              <a:t>Sisältö</a:t>
            </a:r>
          </a:p>
        </p:txBody>
      </p:sp>
      <p:sp>
        <p:nvSpPr>
          <p:cNvPr id="3" name="Sisällön paikkamerkki 2">
            <a:extLst>
              <a:ext uri="{FF2B5EF4-FFF2-40B4-BE49-F238E27FC236}">
                <a16:creationId xmlns:a16="http://schemas.microsoft.com/office/drawing/2014/main" id="{522CBE3F-F347-E52D-F8EE-BBF6C8D29512}"/>
              </a:ext>
            </a:extLst>
          </p:cNvPr>
          <p:cNvSpPr>
            <a:spLocks noGrp="1"/>
          </p:cNvSpPr>
          <p:nvPr>
            <p:ph idx="1"/>
          </p:nvPr>
        </p:nvSpPr>
        <p:spPr>
          <a:xfrm>
            <a:off x="838200" y="1727999"/>
            <a:ext cx="10515600" cy="3666037"/>
          </a:xfrm>
        </p:spPr>
        <p:txBody>
          <a:bodyPr>
            <a:normAutofit/>
          </a:bodyPr>
          <a:lstStyle/>
          <a:p>
            <a:pPr marL="514350" indent="-514350">
              <a:buAutoNum type="arabicPeriod"/>
            </a:pPr>
            <a:r>
              <a:rPr lang="fi-FI" sz="3200" dirty="0"/>
              <a:t>Nykytilanteen arviointi, diat 3-4</a:t>
            </a:r>
          </a:p>
          <a:p>
            <a:pPr marL="514350" indent="-514350">
              <a:buAutoNum type="arabicPeriod"/>
            </a:pPr>
            <a:r>
              <a:rPr lang="fi-FI" sz="3200" dirty="0"/>
              <a:t>Toimintaympäristön muutostekijät, dia 5</a:t>
            </a:r>
            <a:endParaRPr lang="fi-FI" sz="2800" dirty="0"/>
          </a:p>
          <a:p>
            <a:pPr marL="514350" indent="-514350">
              <a:buAutoNum type="arabicPeriod"/>
            </a:pPr>
            <a:r>
              <a:rPr lang="fi-FI" sz="3200" dirty="0"/>
              <a:t>Strategiset tavoitteet vuoteen 2030, dia 6</a:t>
            </a:r>
          </a:p>
          <a:p>
            <a:pPr marL="0" indent="0">
              <a:buNone/>
            </a:pPr>
            <a:r>
              <a:rPr lang="fi-FI" sz="3200" dirty="0">
                <a:solidFill>
                  <a:schemeClr val="tx1"/>
                </a:solidFill>
              </a:rPr>
              <a:t>Lisäksi dioilla 7-16 tuodaan esiin taustaa Suomi.fi-strategiatyölle: Suomi.fi-palveluiden nykytila </a:t>
            </a:r>
            <a:br>
              <a:rPr lang="fi-FI" sz="3200" dirty="0">
                <a:solidFill>
                  <a:schemeClr val="tx1"/>
                </a:solidFill>
              </a:rPr>
            </a:br>
            <a:endParaRPr lang="fi-FI" sz="3200" dirty="0">
              <a:solidFill>
                <a:schemeClr val="tx1"/>
              </a:solidFill>
            </a:endParaRPr>
          </a:p>
        </p:txBody>
      </p:sp>
    </p:spTree>
    <p:extLst>
      <p:ext uri="{BB962C8B-B14F-4D97-AF65-F5344CB8AC3E}">
        <p14:creationId xmlns:p14="http://schemas.microsoft.com/office/powerpoint/2010/main" val="1736385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38BA5B-5135-C621-8740-1BB02E257CF9}"/>
            </a:ext>
          </a:extLst>
        </p:cNvPr>
        <p:cNvGrpSpPr/>
        <p:nvPr/>
      </p:nvGrpSpPr>
      <p:grpSpPr>
        <a:xfrm>
          <a:off x="0" y="0"/>
          <a:ext cx="0" cy="0"/>
          <a:chOff x="0" y="0"/>
          <a:chExt cx="0" cy="0"/>
        </a:xfrm>
      </p:grpSpPr>
      <p:sp>
        <p:nvSpPr>
          <p:cNvPr id="2" name="Otsikko 1">
            <a:extLst>
              <a:ext uri="{FF2B5EF4-FFF2-40B4-BE49-F238E27FC236}">
                <a16:creationId xmlns:a16="http://schemas.microsoft.com/office/drawing/2014/main" id="{4FAF1830-21D3-47E4-AC60-EAFA5727AEE6}"/>
              </a:ext>
            </a:extLst>
          </p:cNvPr>
          <p:cNvSpPr>
            <a:spLocks noGrp="1"/>
          </p:cNvSpPr>
          <p:nvPr>
            <p:ph type="title"/>
          </p:nvPr>
        </p:nvSpPr>
        <p:spPr>
          <a:xfrm>
            <a:off x="838200" y="260648"/>
            <a:ext cx="10515600" cy="648072"/>
          </a:xfrm>
        </p:spPr>
        <p:txBody>
          <a:bodyPr>
            <a:normAutofit fontScale="90000"/>
          </a:bodyPr>
          <a:lstStyle/>
          <a:p>
            <a:r>
              <a:rPr lang="fi-FI" sz="4000" b="1">
                <a:solidFill>
                  <a:schemeClr val="tx2"/>
                </a:solidFill>
              </a:rPr>
              <a:t>Suomi.fi-palveluiden nykytilanteen arviointi</a:t>
            </a:r>
          </a:p>
        </p:txBody>
      </p:sp>
      <p:graphicFrame>
        <p:nvGraphicFramePr>
          <p:cNvPr id="6" name="Sisällön paikkamerkki 5">
            <a:extLst>
              <a:ext uri="{FF2B5EF4-FFF2-40B4-BE49-F238E27FC236}">
                <a16:creationId xmlns:a16="http://schemas.microsoft.com/office/drawing/2014/main" id="{500EB6C9-DA2C-A35B-4055-6C5061ADDB86}"/>
              </a:ext>
            </a:extLst>
          </p:cNvPr>
          <p:cNvGraphicFramePr>
            <a:graphicFrameLocks noGrp="1"/>
          </p:cNvGraphicFramePr>
          <p:nvPr>
            <p:ph idx="1"/>
          </p:nvPr>
        </p:nvGraphicFramePr>
        <p:xfrm>
          <a:off x="695400" y="1124744"/>
          <a:ext cx="11161240" cy="5047315"/>
        </p:xfrm>
        <a:graphic>
          <a:graphicData uri="http://schemas.openxmlformats.org/drawingml/2006/table">
            <a:tbl>
              <a:tblPr firstRow="1" bandRow="1">
                <a:tableStyleId>{5C22544A-7EE6-4342-B048-85BDC9FD1C3A}</a:tableStyleId>
              </a:tblPr>
              <a:tblGrid>
                <a:gridCol w="5580620">
                  <a:extLst>
                    <a:ext uri="{9D8B030D-6E8A-4147-A177-3AD203B41FA5}">
                      <a16:colId xmlns:a16="http://schemas.microsoft.com/office/drawing/2014/main" val="1534958955"/>
                    </a:ext>
                  </a:extLst>
                </a:gridCol>
                <a:gridCol w="5580620">
                  <a:extLst>
                    <a:ext uri="{9D8B030D-6E8A-4147-A177-3AD203B41FA5}">
                      <a16:colId xmlns:a16="http://schemas.microsoft.com/office/drawing/2014/main" val="3162762192"/>
                    </a:ext>
                  </a:extLst>
                </a:gridCol>
              </a:tblGrid>
              <a:tr h="386807">
                <a:tc gridSpan="2">
                  <a:txBody>
                    <a:bodyPr/>
                    <a:lstStyle/>
                    <a:p>
                      <a:r>
                        <a:rPr lang="fi-FI"/>
                        <a:t>Vahvuudet</a:t>
                      </a:r>
                    </a:p>
                  </a:txBody>
                  <a:tcPr>
                    <a:solidFill>
                      <a:srgbClr val="92D050"/>
                    </a:solidFill>
                  </a:tcPr>
                </a:tc>
                <a:tc hMerge="1">
                  <a:txBody>
                    <a:bodyPr/>
                    <a:lstStyle/>
                    <a:p>
                      <a:endParaRPr lang="fi-FI"/>
                    </a:p>
                  </a:txBody>
                  <a:tcPr/>
                </a:tc>
                <a:extLst>
                  <a:ext uri="{0D108BD9-81ED-4DB2-BD59-A6C34878D82A}">
                    <a16:rowId xmlns:a16="http://schemas.microsoft.com/office/drawing/2014/main" val="2811955193"/>
                  </a:ext>
                </a:extLst>
              </a:tr>
              <a:tr h="4590115">
                <a:tc>
                  <a:txBody>
                    <a:bodyPr/>
                    <a:lstStyle/>
                    <a:p>
                      <a:r>
                        <a:rPr lang="fi-FI" sz="1600" b="1" dirty="0">
                          <a:solidFill>
                            <a:schemeClr val="tx1"/>
                          </a:solidFill>
                        </a:rPr>
                        <a:t>1. Luotettavat ja asiakaslähtöiset palvelut</a:t>
                      </a:r>
                    </a:p>
                    <a:p>
                      <a:pPr marL="0" marR="0" lvl="0" indent="0" algn="l" defTabSz="609585" rtl="0" eaLnBrk="1" fontAlgn="auto" latinLnBrk="0" hangingPunct="1">
                        <a:lnSpc>
                          <a:spcPct val="100000"/>
                        </a:lnSpc>
                        <a:spcBef>
                          <a:spcPts val="0"/>
                        </a:spcBef>
                        <a:spcAft>
                          <a:spcPts val="0"/>
                        </a:spcAft>
                        <a:buClrTx/>
                        <a:buSzTx/>
                        <a:buFontTx/>
                        <a:buNone/>
                        <a:tabLst/>
                        <a:defRPr/>
                      </a:pPr>
                      <a:r>
                        <a:rPr lang="fi-FI" sz="1600" kern="1200" dirty="0">
                          <a:solidFill>
                            <a:schemeClr val="tx1"/>
                          </a:solidFill>
                          <a:latin typeface="+mn-lt"/>
                          <a:ea typeface="+mn-ea"/>
                          <a:cs typeface="+mn-cs"/>
                        </a:rPr>
                        <a:t>Kokonaisuutena palvelut ovat tarpeellisia ja vastaavat asiakastarpeeseen. Kokonaiskuva palveluista on edistynyt. Palvelut ovat luotettavia ja niissä ei ole isompia häiriöitä. Suomi.fi-brändi ja palveluiden maine on melko hyvä. Yhteiskunta tarvitsee toimintavarmat, digitaaliset tukipalvelut.</a:t>
                      </a:r>
                    </a:p>
                    <a:p>
                      <a:pPr marL="0" marR="0" lvl="0" indent="0" algn="l" defTabSz="609585" rtl="0" eaLnBrk="1" fontAlgn="auto" latinLnBrk="0" hangingPunct="1">
                        <a:lnSpc>
                          <a:spcPct val="100000"/>
                        </a:lnSpc>
                        <a:spcBef>
                          <a:spcPts val="0"/>
                        </a:spcBef>
                        <a:spcAft>
                          <a:spcPts val="0"/>
                        </a:spcAft>
                        <a:buClrTx/>
                        <a:buSzTx/>
                        <a:buFontTx/>
                        <a:buNone/>
                        <a:tabLst/>
                        <a:defRPr/>
                      </a:pPr>
                      <a:endParaRPr lang="fi-FI" sz="1600" kern="1200" dirty="0">
                        <a:solidFill>
                          <a:schemeClr val="tx1"/>
                        </a:solidFill>
                        <a:latin typeface="+mn-lt"/>
                        <a:ea typeface="+mn-ea"/>
                        <a:cs typeface="+mn-cs"/>
                      </a:endParaRPr>
                    </a:p>
                    <a:p>
                      <a:r>
                        <a:rPr lang="fi-FI" sz="1600" b="1" kern="1200" dirty="0">
                          <a:solidFill>
                            <a:schemeClr val="tx1"/>
                          </a:solidFill>
                          <a:latin typeface="+mn-lt"/>
                          <a:ea typeface="+mn-ea"/>
                          <a:cs typeface="+mn-cs"/>
                        </a:rPr>
                        <a:t>2. Palveluilla suuret käyttäjämäärät</a:t>
                      </a:r>
                    </a:p>
                    <a:p>
                      <a:pPr marL="0" marR="0" lvl="0" indent="0" algn="l" defTabSz="609585" rtl="0" eaLnBrk="1" fontAlgn="auto" latinLnBrk="0" hangingPunct="1">
                        <a:lnSpc>
                          <a:spcPct val="100000"/>
                        </a:lnSpc>
                        <a:spcBef>
                          <a:spcPts val="0"/>
                        </a:spcBef>
                        <a:spcAft>
                          <a:spcPts val="0"/>
                        </a:spcAft>
                        <a:buClrTx/>
                        <a:buSzTx/>
                        <a:buFontTx/>
                        <a:buNone/>
                        <a:tabLst/>
                        <a:defRPr/>
                      </a:pPr>
                      <a:r>
                        <a:rPr lang="fi-FI" sz="1600" kern="1200" dirty="0">
                          <a:solidFill>
                            <a:schemeClr val="tx1"/>
                          </a:solidFill>
                          <a:latin typeface="+mn-lt"/>
                          <a:ea typeface="+mn-ea"/>
                          <a:cs typeface="+mn-cs"/>
                        </a:rPr>
                        <a:t>Tunnistus, valtuudet, maksut ja kartat sekä verkkopalvelu ovat onnistuneita palveluja. Palveluilla on paljon käyttäjiä ja niiden volyymit ovat suuria. Käyttäjämäärät ovat kasvaneet nopeasti. </a:t>
                      </a:r>
                    </a:p>
                    <a:p>
                      <a:pPr marL="0" marR="0" lvl="0" indent="0" algn="l" defTabSz="609585" rtl="0" eaLnBrk="1" fontAlgn="auto" latinLnBrk="0" hangingPunct="1">
                        <a:lnSpc>
                          <a:spcPct val="100000"/>
                        </a:lnSpc>
                        <a:spcBef>
                          <a:spcPts val="0"/>
                        </a:spcBef>
                        <a:spcAft>
                          <a:spcPts val="0"/>
                        </a:spcAft>
                        <a:buClrTx/>
                        <a:buSzTx/>
                        <a:buFontTx/>
                        <a:buNone/>
                        <a:tabLst/>
                        <a:defRPr/>
                      </a:pPr>
                      <a:endParaRPr lang="fi-FI" sz="1600" kern="1200" dirty="0">
                        <a:solidFill>
                          <a:schemeClr val="dk1"/>
                        </a:solidFill>
                        <a:latin typeface="+mn-lt"/>
                        <a:ea typeface="+mn-ea"/>
                        <a:cs typeface="+mn-cs"/>
                      </a:endParaRPr>
                    </a:p>
                    <a:p>
                      <a:pPr marL="0" marR="0" lvl="0" indent="0" algn="l" defTabSz="609585" rtl="0" eaLnBrk="1" fontAlgn="auto" latinLnBrk="0" hangingPunct="1">
                        <a:lnSpc>
                          <a:spcPct val="100000"/>
                        </a:lnSpc>
                        <a:spcBef>
                          <a:spcPts val="0"/>
                        </a:spcBef>
                        <a:spcAft>
                          <a:spcPts val="0"/>
                        </a:spcAft>
                        <a:buClrTx/>
                        <a:buSzTx/>
                        <a:buFontTx/>
                        <a:buNone/>
                        <a:tabLst/>
                        <a:defRPr/>
                      </a:pPr>
                      <a:endParaRPr lang="fi-FI" sz="1600" kern="1200" dirty="0">
                        <a:solidFill>
                          <a:schemeClr val="dk1"/>
                        </a:solidFill>
                        <a:latin typeface="+mn-lt"/>
                        <a:ea typeface="+mn-ea"/>
                        <a:cs typeface="+mn-cs"/>
                      </a:endParaRPr>
                    </a:p>
                    <a:p>
                      <a:pPr marL="0" marR="0" lvl="0" indent="0" algn="l" defTabSz="609585" rtl="0" eaLnBrk="1" fontAlgn="auto" latinLnBrk="0" hangingPunct="1">
                        <a:lnSpc>
                          <a:spcPct val="100000"/>
                        </a:lnSpc>
                        <a:spcBef>
                          <a:spcPts val="0"/>
                        </a:spcBef>
                        <a:spcAft>
                          <a:spcPts val="0"/>
                        </a:spcAft>
                        <a:buClrTx/>
                        <a:buSzTx/>
                        <a:buFontTx/>
                        <a:buNone/>
                        <a:tabLst/>
                        <a:defRPr/>
                      </a:pPr>
                      <a:endParaRPr lang="fi-FI" sz="1600" dirty="0"/>
                    </a:p>
                  </a:txBody>
                  <a:tcPr>
                    <a:solidFill>
                      <a:schemeClr val="bg1">
                        <a:lumMod val="95000"/>
                      </a:schemeClr>
                    </a:solidFill>
                  </a:tcPr>
                </a:tc>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fi-FI" sz="1600" b="1" kern="1200" dirty="0">
                          <a:solidFill>
                            <a:schemeClr val="tx1"/>
                          </a:solidFill>
                          <a:latin typeface="+mn-lt"/>
                          <a:ea typeface="+mn-ea"/>
                          <a:cs typeface="+mn-cs"/>
                        </a:rPr>
                        <a:t>3. Poikkihallinnollisuus </a:t>
                      </a:r>
                    </a:p>
                    <a:p>
                      <a:pPr marL="0" marR="0" lvl="0" indent="0" algn="l" defTabSz="609585" rtl="0" eaLnBrk="1" fontAlgn="auto" latinLnBrk="0" hangingPunct="1">
                        <a:lnSpc>
                          <a:spcPct val="100000"/>
                        </a:lnSpc>
                        <a:spcBef>
                          <a:spcPts val="0"/>
                        </a:spcBef>
                        <a:spcAft>
                          <a:spcPts val="0"/>
                        </a:spcAft>
                        <a:buClrTx/>
                        <a:buSzTx/>
                        <a:buFontTx/>
                        <a:buNone/>
                        <a:tabLst/>
                        <a:defRPr/>
                      </a:pPr>
                      <a:r>
                        <a:rPr lang="fi-FI" sz="1600" kern="1200" dirty="0">
                          <a:solidFill>
                            <a:schemeClr val="tx1"/>
                          </a:solidFill>
                          <a:latin typeface="+mn-lt"/>
                          <a:ea typeface="+mn-ea"/>
                          <a:cs typeface="+mn-cs"/>
                        </a:rPr>
                        <a:t>Poikkihallinnollisen yhteistyön kautta on saatu paljon aikaan. Palveluiden tuotantomalli tukee poikkihallinnollisuutta ja on valtionhallinnolle strateginen valinta.</a:t>
                      </a:r>
                    </a:p>
                    <a:p>
                      <a:pPr marL="0" marR="0" lvl="0" indent="0" algn="l" defTabSz="609585" rtl="0" eaLnBrk="1" fontAlgn="auto" latinLnBrk="0" hangingPunct="1">
                        <a:lnSpc>
                          <a:spcPct val="100000"/>
                        </a:lnSpc>
                        <a:spcBef>
                          <a:spcPts val="0"/>
                        </a:spcBef>
                        <a:spcAft>
                          <a:spcPts val="0"/>
                        </a:spcAft>
                        <a:buClrTx/>
                        <a:buSzTx/>
                        <a:buFontTx/>
                        <a:buNone/>
                        <a:tabLst/>
                        <a:defRPr/>
                      </a:pPr>
                      <a:endParaRPr lang="fi-FI" sz="1600" kern="1200" dirty="0">
                        <a:solidFill>
                          <a:schemeClr val="tx1"/>
                        </a:solidFill>
                        <a:latin typeface="+mn-lt"/>
                        <a:ea typeface="+mn-ea"/>
                        <a:cs typeface="+mn-cs"/>
                      </a:endParaRPr>
                    </a:p>
                    <a:p>
                      <a:pPr marL="0" marR="0" lvl="0" indent="0" algn="l" defTabSz="609585" rtl="0" eaLnBrk="1" fontAlgn="auto" latinLnBrk="0" hangingPunct="1">
                        <a:lnSpc>
                          <a:spcPct val="100000"/>
                        </a:lnSpc>
                        <a:spcBef>
                          <a:spcPts val="0"/>
                        </a:spcBef>
                        <a:spcAft>
                          <a:spcPts val="0"/>
                        </a:spcAft>
                        <a:buClrTx/>
                        <a:buSzTx/>
                        <a:buFontTx/>
                        <a:buNone/>
                        <a:tabLst/>
                        <a:defRPr/>
                      </a:pPr>
                      <a:r>
                        <a:rPr lang="fi-FI" sz="1600" b="1" kern="1200" dirty="0">
                          <a:solidFill>
                            <a:schemeClr val="tx1"/>
                          </a:solidFill>
                          <a:latin typeface="+mn-lt"/>
                          <a:ea typeface="+mn-ea"/>
                          <a:cs typeface="+mn-cs"/>
                        </a:rPr>
                        <a:t>4. Toimialariippumattomuus</a:t>
                      </a:r>
                      <a:endParaRPr lang="fi-FI" sz="1600" kern="1200" dirty="0">
                        <a:solidFill>
                          <a:schemeClr val="tx1"/>
                        </a:solidFill>
                        <a:latin typeface="+mn-lt"/>
                        <a:ea typeface="+mn-ea"/>
                        <a:cs typeface="+mn-cs"/>
                      </a:endParaRPr>
                    </a:p>
                    <a:p>
                      <a:pPr marL="0" marR="0" lvl="0" indent="0" algn="l" defTabSz="609585" rtl="0" eaLnBrk="1" fontAlgn="auto" latinLnBrk="0" hangingPunct="1">
                        <a:lnSpc>
                          <a:spcPct val="100000"/>
                        </a:lnSpc>
                        <a:spcBef>
                          <a:spcPts val="0"/>
                        </a:spcBef>
                        <a:spcAft>
                          <a:spcPts val="0"/>
                        </a:spcAft>
                        <a:buClrTx/>
                        <a:buSzTx/>
                        <a:buFontTx/>
                        <a:buNone/>
                        <a:tabLst/>
                        <a:defRPr/>
                      </a:pPr>
                      <a:r>
                        <a:rPr lang="fi-FI" sz="1600" kern="1200" dirty="0">
                          <a:solidFill>
                            <a:schemeClr val="tx1"/>
                          </a:solidFill>
                          <a:latin typeface="+mn-lt"/>
                          <a:ea typeface="+mn-ea"/>
                          <a:cs typeface="+mn-cs"/>
                        </a:rPr>
                        <a:t>Palveluiden keskeinen periaate on toimialariippumattomuus. Suomi.fi ei sisällä yhtään palvelua, joka olisi suunnattu vain rajatulle joukolle asiakkaita.</a:t>
                      </a:r>
                    </a:p>
                    <a:p>
                      <a:pPr marL="0" marR="0" lvl="0" indent="0" algn="l" defTabSz="609585" rtl="0" eaLnBrk="1" fontAlgn="auto" latinLnBrk="0" hangingPunct="1">
                        <a:lnSpc>
                          <a:spcPct val="100000"/>
                        </a:lnSpc>
                        <a:spcBef>
                          <a:spcPts val="0"/>
                        </a:spcBef>
                        <a:spcAft>
                          <a:spcPts val="0"/>
                        </a:spcAft>
                        <a:buClrTx/>
                        <a:buSzTx/>
                        <a:buFontTx/>
                        <a:buNone/>
                        <a:tabLst/>
                        <a:defRPr/>
                      </a:pPr>
                      <a:endParaRPr lang="fi-FI" sz="1600" kern="1200" dirty="0">
                        <a:solidFill>
                          <a:schemeClr val="tx1"/>
                        </a:solidFill>
                        <a:latin typeface="+mn-lt"/>
                        <a:ea typeface="+mn-ea"/>
                        <a:cs typeface="+mn-cs"/>
                      </a:endParaRPr>
                    </a:p>
                    <a:p>
                      <a:pPr marL="0" marR="0" lvl="0" indent="0" algn="l" defTabSz="609585" rtl="0" eaLnBrk="1" fontAlgn="auto" latinLnBrk="0" hangingPunct="1">
                        <a:lnSpc>
                          <a:spcPct val="100000"/>
                        </a:lnSpc>
                        <a:spcBef>
                          <a:spcPts val="0"/>
                        </a:spcBef>
                        <a:spcAft>
                          <a:spcPts val="0"/>
                        </a:spcAft>
                        <a:buClrTx/>
                        <a:buSzTx/>
                        <a:buFontTx/>
                        <a:buNone/>
                        <a:tabLst/>
                        <a:defRPr/>
                      </a:pPr>
                      <a:r>
                        <a:rPr lang="fi-FI" sz="1600" b="1" kern="1200" dirty="0">
                          <a:solidFill>
                            <a:schemeClr val="tx1"/>
                          </a:solidFill>
                          <a:latin typeface="+mn-lt"/>
                          <a:ea typeface="+mn-ea"/>
                          <a:cs typeface="+mn-cs"/>
                        </a:rPr>
                        <a:t>5. Mahdollisuus laajentaa alustapalveluista keskitettyihin asiantuntijapalveluihin</a:t>
                      </a:r>
                    </a:p>
                    <a:p>
                      <a:pPr marL="0" marR="0" lvl="0" indent="0" algn="l" defTabSz="609585" rtl="0" eaLnBrk="1" fontAlgn="auto" latinLnBrk="0" hangingPunct="1">
                        <a:lnSpc>
                          <a:spcPct val="100000"/>
                        </a:lnSpc>
                        <a:spcBef>
                          <a:spcPts val="0"/>
                        </a:spcBef>
                        <a:spcAft>
                          <a:spcPts val="0"/>
                        </a:spcAft>
                        <a:buClrTx/>
                        <a:buSzTx/>
                        <a:buFontTx/>
                        <a:buNone/>
                        <a:tabLst/>
                        <a:defRPr/>
                      </a:pPr>
                      <a:r>
                        <a:rPr lang="fi-FI" sz="1600" kern="1200" dirty="0">
                          <a:solidFill>
                            <a:schemeClr val="tx1"/>
                          </a:solidFill>
                          <a:latin typeface="+mn-lt"/>
                          <a:ea typeface="+mn-ea"/>
                          <a:cs typeface="+mn-cs"/>
                        </a:rPr>
                        <a:t>Suomi.fi-palveluiden konseptia on mahdollista laajentaa teknisistä alustapalveluista keskitettyihin asiantuntijapalveluihin. </a:t>
                      </a:r>
                      <a:endParaRPr lang="fi-FI" sz="1600" dirty="0">
                        <a:solidFill>
                          <a:schemeClr val="tx1"/>
                        </a:solidFill>
                      </a:endParaRPr>
                    </a:p>
                  </a:txBody>
                  <a:tcPr>
                    <a:solidFill>
                      <a:schemeClr val="bg1">
                        <a:lumMod val="95000"/>
                      </a:schemeClr>
                    </a:solidFill>
                  </a:tcPr>
                </a:tc>
                <a:extLst>
                  <a:ext uri="{0D108BD9-81ED-4DB2-BD59-A6C34878D82A}">
                    <a16:rowId xmlns:a16="http://schemas.microsoft.com/office/drawing/2014/main" val="406358973"/>
                  </a:ext>
                </a:extLst>
              </a:tr>
            </a:tbl>
          </a:graphicData>
        </a:graphic>
      </p:graphicFrame>
      <p:sp>
        <p:nvSpPr>
          <p:cNvPr id="4" name="Suorakulmio: Pyöristetyt kulmat 3">
            <a:extLst>
              <a:ext uri="{FF2B5EF4-FFF2-40B4-BE49-F238E27FC236}">
                <a16:creationId xmlns:a16="http://schemas.microsoft.com/office/drawing/2014/main" id="{64524F1D-EC46-3B6E-CAB3-D6D9C59CB9C8}"/>
              </a:ext>
            </a:extLst>
          </p:cNvPr>
          <p:cNvSpPr/>
          <p:nvPr/>
        </p:nvSpPr>
        <p:spPr>
          <a:xfrm rot="1183496">
            <a:off x="10297235" y="410046"/>
            <a:ext cx="1245843" cy="624966"/>
          </a:xfrm>
          <a:prstGeom prst="roundRect">
            <a:avLst/>
          </a:prstGeom>
          <a:solidFill>
            <a:srgbClr val="FFC000"/>
          </a:solidFill>
          <a:ln>
            <a:solidFill>
              <a:schemeClr val="tx1"/>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dirty="0">
                <a:ln>
                  <a:noFill/>
                </a:ln>
                <a:solidFill>
                  <a:srgbClr val="FFFFFF"/>
                </a:solidFill>
                <a:effectLst/>
                <a:uLnTx/>
                <a:uFillTx/>
                <a:latin typeface="Calibri"/>
                <a:ea typeface="+mn-ea"/>
                <a:cs typeface="+mn-cs"/>
              </a:rPr>
              <a:t>Versio</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dirty="0">
                <a:ln>
                  <a:noFill/>
                </a:ln>
                <a:solidFill>
                  <a:srgbClr val="FFFFFF"/>
                </a:solidFill>
                <a:effectLst/>
                <a:uLnTx/>
                <a:uFillTx/>
                <a:latin typeface="Calibri"/>
                <a:ea typeface="+mn-ea"/>
                <a:cs typeface="+mn-cs"/>
              </a:rPr>
              <a:t>18.3.2024</a:t>
            </a:r>
          </a:p>
        </p:txBody>
      </p:sp>
    </p:spTree>
    <p:extLst>
      <p:ext uri="{BB962C8B-B14F-4D97-AF65-F5344CB8AC3E}">
        <p14:creationId xmlns:p14="http://schemas.microsoft.com/office/powerpoint/2010/main" val="3288994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479C6A-784B-6D0F-0A67-E635FD0513CC}"/>
            </a:ext>
          </a:extLst>
        </p:cNvPr>
        <p:cNvGrpSpPr/>
        <p:nvPr/>
      </p:nvGrpSpPr>
      <p:grpSpPr>
        <a:xfrm>
          <a:off x="0" y="0"/>
          <a:ext cx="0" cy="0"/>
          <a:chOff x="0" y="0"/>
          <a:chExt cx="0" cy="0"/>
        </a:xfrm>
      </p:grpSpPr>
      <p:sp>
        <p:nvSpPr>
          <p:cNvPr id="2" name="Otsikko 1">
            <a:extLst>
              <a:ext uri="{FF2B5EF4-FFF2-40B4-BE49-F238E27FC236}">
                <a16:creationId xmlns:a16="http://schemas.microsoft.com/office/drawing/2014/main" id="{612A5261-2E89-903D-8D6F-700BC590D66F}"/>
              </a:ext>
            </a:extLst>
          </p:cNvPr>
          <p:cNvSpPr>
            <a:spLocks noGrp="1"/>
          </p:cNvSpPr>
          <p:nvPr>
            <p:ph type="title"/>
          </p:nvPr>
        </p:nvSpPr>
        <p:spPr>
          <a:xfrm>
            <a:off x="838200" y="260648"/>
            <a:ext cx="10515600" cy="648072"/>
          </a:xfrm>
        </p:spPr>
        <p:txBody>
          <a:bodyPr>
            <a:normAutofit fontScale="90000"/>
          </a:bodyPr>
          <a:lstStyle/>
          <a:p>
            <a:r>
              <a:rPr lang="fi-FI" sz="4000" b="1">
                <a:solidFill>
                  <a:schemeClr val="tx2"/>
                </a:solidFill>
              </a:rPr>
              <a:t>Suomi.fi-palveluiden nykytilanteen arviointi</a:t>
            </a:r>
          </a:p>
        </p:txBody>
      </p:sp>
      <p:graphicFrame>
        <p:nvGraphicFramePr>
          <p:cNvPr id="6" name="Sisällön paikkamerkki 5">
            <a:extLst>
              <a:ext uri="{FF2B5EF4-FFF2-40B4-BE49-F238E27FC236}">
                <a16:creationId xmlns:a16="http://schemas.microsoft.com/office/drawing/2014/main" id="{A5518629-9975-290B-9B97-CF75DC57AB2B}"/>
              </a:ext>
            </a:extLst>
          </p:cNvPr>
          <p:cNvGraphicFramePr>
            <a:graphicFrameLocks noGrp="1"/>
          </p:cNvGraphicFramePr>
          <p:nvPr>
            <p:ph idx="1"/>
          </p:nvPr>
        </p:nvGraphicFramePr>
        <p:xfrm>
          <a:off x="335360" y="904164"/>
          <a:ext cx="11521280" cy="5806440"/>
        </p:xfrm>
        <a:graphic>
          <a:graphicData uri="http://schemas.openxmlformats.org/drawingml/2006/table">
            <a:tbl>
              <a:tblPr firstRow="1" bandRow="1">
                <a:tableStyleId>{5C22544A-7EE6-4342-B048-85BDC9FD1C3A}</a:tableStyleId>
              </a:tblPr>
              <a:tblGrid>
                <a:gridCol w="5760640">
                  <a:extLst>
                    <a:ext uri="{9D8B030D-6E8A-4147-A177-3AD203B41FA5}">
                      <a16:colId xmlns:a16="http://schemas.microsoft.com/office/drawing/2014/main" val="1534958955"/>
                    </a:ext>
                  </a:extLst>
                </a:gridCol>
                <a:gridCol w="5760640">
                  <a:extLst>
                    <a:ext uri="{9D8B030D-6E8A-4147-A177-3AD203B41FA5}">
                      <a16:colId xmlns:a16="http://schemas.microsoft.com/office/drawing/2014/main" val="2996211600"/>
                    </a:ext>
                  </a:extLst>
                </a:gridCol>
              </a:tblGrid>
              <a:tr h="392119">
                <a:tc gridSpan="2">
                  <a:txBody>
                    <a:bodyPr/>
                    <a:lstStyle/>
                    <a:p>
                      <a:r>
                        <a:rPr lang="fi-FI"/>
                        <a:t>Haasteet</a:t>
                      </a:r>
                    </a:p>
                  </a:txBody>
                  <a:tcPr>
                    <a:solidFill>
                      <a:srgbClr val="FF0000"/>
                    </a:solidFill>
                  </a:tcPr>
                </a:tc>
                <a:tc hMerge="1">
                  <a:txBody>
                    <a:bodyPr/>
                    <a:lstStyle/>
                    <a:p>
                      <a:r>
                        <a:rPr lang="fi-FI"/>
                        <a:t>Haasteet</a:t>
                      </a:r>
                    </a:p>
                  </a:txBody>
                  <a:tcPr>
                    <a:solidFill>
                      <a:srgbClr val="FF0000"/>
                    </a:solidFill>
                  </a:tcPr>
                </a:tc>
                <a:extLst>
                  <a:ext uri="{0D108BD9-81ED-4DB2-BD59-A6C34878D82A}">
                    <a16:rowId xmlns:a16="http://schemas.microsoft.com/office/drawing/2014/main" val="2811955193"/>
                  </a:ext>
                </a:extLst>
              </a:tr>
              <a:tr h="3936731">
                <a:tc>
                  <a:txBody>
                    <a:bodyPr/>
                    <a:lstStyle/>
                    <a:p>
                      <a:pPr marL="342900" indent="-342900">
                        <a:buAutoNum type="arabicPeriod"/>
                      </a:pPr>
                      <a:r>
                        <a:rPr lang="fi-FI" sz="1500" b="1" dirty="0">
                          <a:solidFill>
                            <a:schemeClr val="tx1"/>
                          </a:solidFill>
                        </a:rPr>
                        <a:t>Osa palveluista kehittyy hitaammin</a:t>
                      </a:r>
                    </a:p>
                    <a:p>
                      <a:pPr marL="0" indent="0">
                        <a:buNone/>
                      </a:pPr>
                      <a:r>
                        <a:rPr lang="fi-FI" sz="1500" dirty="0">
                          <a:solidFill>
                            <a:schemeClr val="tx1"/>
                          </a:solidFill>
                        </a:rPr>
                        <a:t>Kaikille yhteiset Suomi.fi-palvelut ovat kompromisseja. Palveluissa on panostettu tietoturvallisuuteen ja luotettavuuteen, mutta tämä on aiheuttanut hitautta kehittämisessä. Haasteena on yhdenmukaisen käyttäjäkokemuksen varmistaminen ja teknologian osalta ajan tasalla pysyminen ja uusien teknologioiden hyödyntäminen. Osa toimijoista haluaa kehittää palveluita itse.</a:t>
                      </a:r>
                    </a:p>
                    <a:p>
                      <a:endParaRPr lang="fi-FI" sz="1500" dirty="0">
                        <a:solidFill>
                          <a:schemeClr val="tx1"/>
                        </a:solidFill>
                      </a:endParaRPr>
                    </a:p>
                    <a:p>
                      <a:pPr marL="0" marR="0" lvl="0" indent="0" algn="l" defTabSz="609585" rtl="0" eaLnBrk="1" fontAlgn="auto" latinLnBrk="0" hangingPunct="1">
                        <a:lnSpc>
                          <a:spcPct val="100000"/>
                        </a:lnSpc>
                        <a:spcBef>
                          <a:spcPts val="0"/>
                        </a:spcBef>
                        <a:spcAft>
                          <a:spcPts val="0"/>
                        </a:spcAft>
                        <a:buClrTx/>
                        <a:buSzTx/>
                        <a:buFontTx/>
                        <a:buNone/>
                        <a:tabLst/>
                        <a:defRPr/>
                      </a:pPr>
                      <a:r>
                        <a:rPr lang="fi-FI" sz="1500" b="1" dirty="0">
                          <a:solidFill>
                            <a:schemeClr val="tx1"/>
                          </a:solidFill>
                        </a:rPr>
                        <a:t>2. Haasteena yhteiskunnassa </a:t>
                      </a:r>
                      <a:r>
                        <a:rPr lang="fi-FI" sz="1500" b="1" dirty="0" err="1">
                          <a:solidFill>
                            <a:schemeClr val="tx1"/>
                          </a:solidFill>
                        </a:rPr>
                        <a:t>yhteentoimivuus</a:t>
                      </a:r>
                      <a:r>
                        <a:rPr lang="fi-FI" sz="1500" b="1" dirty="0">
                          <a:solidFill>
                            <a:schemeClr val="tx1"/>
                          </a:solidFill>
                        </a:rPr>
                        <a:t> ja tiedon liikkuvuus</a:t>
                      </a:r>
                    </a:p>
                    <a:p>
                      <a:pPr marL="0" marR="0" lvl="0" indent="0" algn="l" defTabSz="609585" rtl="0" eaLnBrk="1" fontAlgn="auto" latinLnBrk="0" hangingPunct="1">
                        <a:lnSpc>
                          <a:spcPct val="100000"/>
                        </a:lnSpc>
                        <a:spcBef>
                          <a:spcPts val="0"/>
                        </a:spcBef>
                        <a:spcAft>
                          <a:spcPts val="0"/>
                        </a:spcAft>
                        <a:buClrTx/>
                        <a:buSzTx/>
                        <a:buFontTx/>
                        <a:buNone/>
                        <a:tabLst/>
                        <a:defRPr/>
                      </a:pPr>
                      <a:r>
                        <a:rPr lang="fi-FI" sz="1500" dirty="0">
                          <a:solidFill>
                            <a:schemeClr val="tx1"/>
                          </a:solidFill>
                        </a:rPr>
                        <a:t>Palveluiden kehittämisessä on kiinnitettävä enemmän huomiota </a:t>
                      </a:r>
                      <a:r>
                        <a:rPr lang="fi-FI" sz="1500" dirty="0" err="1">
                          <a:solidFill>
                            <a:schemeClr val="tx1"/>
                          </a:solidFill>
                        </a:rPr>
                        <a:t>yhteentoimivuuteen</a:t>
                      </a:r>
                      <a:r>
                        <a:rPr lang="fi-FI" sz="1500" dirty="0">
                          <a:solidFill>
                            <a:schemeClr val="tx1"/>
                          </a:solidFill>
                        </a:rPr>
                        <a:t> ja automaatioon, samalla huomioiden tietojen tarkoituksenmukainen käyttö ja lainsäädännön tulkinta. Oleellista on mahdollistaa jo rekisteröityjen tietojen uudelleen käyttö julkisen hallinnon prosesseissa.</a:t>
                      </a:r>
                    </a:p>
                    <a:p>
                      <a:pPr marL="0" marR="0" lvl="0" indent="0" algn="l" defTabSz="609585" rtl="0" eaLnBrk="1" fontAlgn="auto" latinLnBrk="0" hangingPunct="1">
                        <a:lnSpc>
                          <a:spcPct val="100000"/>
                        </a:lnSpc>
                        <a:spcBef>
                          <a:spcPts val="0"/>
                        </a:spcBef>
                        <a:spcAft>
                          <a:spcPts val="0"/>
                        </a:spcAft>
                        <a:buClrTx/>
                        <a:buSzTx/>
                        <a:buFontTx/>
                        <a:buNone/>
                        <a:tabLst/>
                        <a:defRPr/>
                      </a:pPr>
                      <a:endParaRPr lang="fi-FI" sz="1500" dirty="0">
                        <a:solidFill>
                          <a:schemeClr val="tx1"/>
                        </a:solidFill>
                      </a:endParaRPr>
                    </a:p>
                    <a:p>
                      <a:pPr marL="0" indent="0" algn="l" defTabSz="609585" rtl="0" eaLnBrk="1" latinLnBrk="0" hangingPunct="1">
                        <a:buNone/>
                      </a:pPr>
                      <a:r>
                        <a:rPr lang="fi-FI" sz="1500" b="1" kern="1200" dirty="0">
                          <a:solidFill>
                            <a:schemeClr val="tx1"/>
                          </a:solidFill>
                          <a:latin typeface="+mn-lt"/>
                          <a:ea typeface="+mn-ea"/>
                          <a:cs typeface="+mn-cs"/>
                        </a:rPr>
                        <a:t>3. Osa palveluista käyttäjän kannalta haasteellisia</a:t>
                      </a:r>
                    </a:p>
                    <a:p>
                      <a:pPr marL="0" algn="l" defTabSz="609585" rtl="0" eaLnBrk="1" latinLnBrk="0" hangingPunct="1"/>
                      <a:r>
                        <a:rPr lang="fi-FI" sz="1500" b="0" kern="1200" dirty="0">
                          <a:solidFill>
                            <a:schemeClr val="tx1"/>
                          </a:solidFill>
                          <a:latin typeface="+mn-lt"/>
                          <a:ea typeface="+mn-ea"/>
                          <a:cs typeface="+mn-cs"/>
                        </a:rPr>
                        <a:t>Käyttäjien kannalta palvelut voivat olla vaikeakäyttöisiä.</a:t>
                      </a:r>
                      <a:r>
                        <a:rPr lang="fi-FI" sz="1500" b="1" kern="1200" dirty="0">
                          <a:solidFill>
                            <a:schemeClr val="tx1"/>
                          </a:solidFill>
                          <a:latin typeface="+mn-lt"/>
                          <a:ea typeface="+mn-ea"/>
                          <a:cs typeface="+mn-cs"/>
                        </a:rPr>
                        <a:t> </a:t>
                      </a:r>
                      <a:r>
                        <a:rPr lang="fi-FI" sz="1500" b="0" kern="1200" dirty="0">
                          <a:solidFill>
                            <a:schemeClr val="tx1"/>
                          </a:solidFill>
                          <a:latin typeface="+mn-lt"/>
                          <a:ea typeface="+mn-ea"/>
                          <a:cs typeface="+mn-cs"/>
                        </a:rPr>
                        <a:t>Käyttäjät myös haluavat itse valita mitä palveluja käyttävät. Tärkeää on huomioida yksityisten palveluiden rooli. Yksittäisenä asiana oleellista olisi ratkaista ulkomaalaisten tunnistautuminen yhdenmukaisella tavalla.</a:t>
                      </a:r>
                      <a:endParaRPr lang="fi-FI" sz="1500" kern="1200" dirty="0">
                        <a:solidFill>
                          <a:schemeClr val="tx1"/>
                        </a:solidFill>
                        <a:latin typeface="+mn-lt"/>
                        <a:ea typeface="+mn-ea"/>
                        <a:cs typeface="+mn-cs"/>
                      </a:endParaRPr>
                    </a:p>
                  </a:txBody>
                  <a:tcPr>
                    <a:solidFill>
                      <a:schemeClr val="bg1">
                        <a:lumMod val="95000"/>
                      </a:schemeClr>
                    </a:solidFill>
                  </a:tcPr>
                </a:tc>
                <a:tc>
                  <a:txBody>
                    <a:bodyPr/>
                    <a:lstStyle/>
                    <a:p>
                      <a:pPr marL="0" indent="0" algn="l" defTabSz="609585" rtl="0" eaLnBrk="1" latinLnBrk="0" hangingPunct="1">
                        <a:buNone/>
                      </a:pPr>
                      <a:r>
                        <a:rPr lang="fi-FI" sz="1500" b="1" dirty="0">
                          <a:solidFill>
                            <a:schemeClr val="tx1"/>
                          </a:solidFill>
                        </a:rPr>
                        <a:t>4. Tunnistus, maksut ja viestit</a:t>
                      </a:r>
                    </a:p>
                    <a:p>
                      <a:r>
                        <a:rPr lang="fi-FI" sz="1500" dirty="0">
                          <a:solidFill>
                            <a:schemeClr val="tx1"/>
                          </a:solidFill>
                        </a:rPr>
                        <a:t>EU:n alueella tapahtuu paljon kehitystä tunnistusratkaisuissa. Tämä vaikuttaa samaan aikaan useisiin toimijoihin. Maksamisen osalta käyttöön on tulossa mm. Digieuro. On tärkeä varmistaa, että uudet ratkaisut saadaan keskitetysti käyttöön myös Suomessa.</a:t>
                      </a:r>
                    </a:p>
                    <a:p>
                      <a:endParaRPr lang="fi-FI" sz="1500" dirty="0">
                        <a:solidFill>
                          <a:schemeClr val="tx1"/>
                        </a:solidFill>
                      </a:endParaRPr>
                    </a:p>
                    <a:p>
                      <a:r>
                        <a:rPr lang="fi-FI" sz="1500" dirty="0">
                          <a:solidFill>
                            <a:schemeClr val="tx1"/>
                          </a:solidFill>
                        </a:rPr>
                        <a:t>Viestit-palvelun konseptia ja toiminnallisuuksia tulee kehittää vastaamaan paremmin käyttäjätarpeita. Palvelun tulee palvella monipuolisemmin osana asioinnin eri vaiheita. Palvelussa on päästävä kansalais- ja yrityslähtöiseen toimintamalliin.</a:t>
                      </a:r>
                    </a:p>
                    <a:p>
                      <a:r>
                        <a:rPr lang="fi-FI" sz="1500" dirty="0">
                          <a:solidFill>
                            <a:schemeClr val="tx1"/>
                          </a:solidFill>
                        </a:rPr>
                        <a:t> </a:t>
                      </a:r>
                    </a:p>
                    <a:p>
                      <a:pPr marL="0" marR="0" lvl="0" indent="0" algn="l" defTabSz="609585" rtl="0" eaLnBrk="1" fontAlgn="auto" latinLnBrk="0" hangingPunct="1">
                        <a:lnSpc>
                          <a:spcPct val="100000"/>
                        </a:lnSpc>
                        <a:spcBef>
                          <a:spcPts val="0"/>
                        </a:spcBef>
                        <a:spcAft>
                          <a:spcPts val="0"/>
                        </a:spcAft>
                        <a:buClrTx/>
                        <a:buSzTx/>
                        <a:buFontTx/>
                        <a:buNone/>
                        <a:tabLst/>
                        <a:defRPr/>
                      </a:pPr>
                      <a:r>
                        <a:rPr lang="fi-FI" sz="1500" b="1" dirty="0">
                          <a:solidFill>
                            <a:schemeClr val="tx1"/>
                          </a:solidFill>
                        </a:rPr>
                        <a:t>5. Palveluketjut ja palvelutarjonta</a:t>
                      </a:r>
                    </a:p>
                    <a:p>
                      <a:r>
                        <a:rPr lang="fi-FI" sz="1500" b="0" dirty="0">
                          <a:solidFill>
                            <a:schemeClr val="tx1"/>
                          </a:solidFill>
                        </a:rPr>
                        <a:t>Palveluissa tulee huomioida paremmin koko palveluketju perusrekistereistä asiakasrajapintaan saakka. Huomio tulee olla julkisissa digitaalisissa palveluissa. </a:t>
                      </a:r>
                      <a:r>
                        <a:rPr lang="fi-FI" sz="1500" dirty="0">
                          <a:solidFill>
                            <a:schemeClr val="tx1"/>
                          </a:solidFill>
                        </a:rPr>
                        <a:t>Henkilöasiakkaiden kannalta palvelut näyttävät hajanaiselta. Kehityksessä tulee miettiä miten tunnistautumisen volyymiä voi hyödyntää muiden palveluiden käyttäjämäärän kasvattamiseksi.</a:t>
                      </a:r>
                    </a:p>
                    <a:p>
                      <a:endParaRPr lang="fi-FI" sz="1500" kern="1200" dirty="0">
                        <a:solidFill>
                          <a:schemeClr val="tx1"/>
                        </a:solidFill>
                        <a:latin typeface="+mn-lt"/>
                        <a:ea typeface="+mn-ea"/>
                        <a:cs typeface="+mn-cs"/>
                      </a:endParaRPr>
                    </a:p>
                    <a:p>
                      <a:pPr marL="0" marR="0" lvl="0" indent="0" algn="l" defTabSz="609585" rtl="0" eaLnBrk="1" fontAlgn="auto" latinLnBrk="0" hangingPunct="1">
                        <a:lnSpc>
                          <a:spcPct val="100000"/>
                        </a:lnSpc>
                        <a:spcBef>
                          <a:spcPts val="0"/>
                        </a:spcBef>
                        <a:spcAft>
                          <a:spcPts val="0"/>
                        </a:spcAft>
                        <a:buClrTx/>
                        <a:buSzTx/>
                        <a:buFontTx/>
                        <a:buNone/>
                        <a:tabLst/>
                        <a:defRPr/>
                      </a:pPr>
                      <a:r>
                        <a:rPr lang="fi-FI" sz="1500" b="1" kern="1200" dirty="0">
                          <a:solidFill>
                            <a:schemeClr val="tx1"/>
                          </a:solidFill>
                          <a:latin typeface="+mn-lt"/>
                          <a:ea typeface="+mn-ea"/>
                          <a:cs typeface="+mn-cs"/>
                        </a:rPr>
                        <a:t>6. Rahoituspohja</a:t>
                      </a:r>
                    </a:p>
                    <a:p>
                      <a:pPr marL="0" marR="0" lvl="0" indent="0" algn="l" defTabSz="609585" rtl="0" eaLnBrk="1" fontAlgn="auto" latinLnBrk="0" hangingPunct="1">
                        <a:lnSpc>
                          <a:spcPct val="100000"/>
                        </a:lnSpc>
                        <a:spcBef>
                          <a:spcPts val="0"/>
                        </a:spcBef>
                        <a:spcAft>
                          <a:spcPts val="0"/>
                        </a:spcAft>
                        <a:buClrTx/>
                        <a:buSzTx/>
                        <a:buFontTx/>
                        <a:buNone/>
                        <a:tabLst/>
                        <a:defRPr/>
                      </a:pPr>
                      <a:r>
                        <a:rPr lang="fi-FI" sz="1500" kern="1200" dirty="0">
                          <a:solidFill>
                            <a:schemeClr val="tx1"/>
                          </a:solidFill>
                          <a:latin typeface="+mn-lt"/>
                          <a:ea typeface="+mn-ea"/>
                          <a:cs typeface="+mn-cs"/>
                        </a:rPr>
                        <a:t>Palveluiden käyttö on laajentunut ja kasvanut merkittävästi. Haasteena on palveluiden rahoituspohjan varmistaminen tulevaisuudessa.</a:t>
                      </a:r>
                    </a:p>
                    <a:p>
                      <a:endParaRPr lang="fi-FI" sz="1500" dirty="0"/>
                    </a:p>
                  </a:txBody>
                  <a:tcPr>
                    <a:solidFill>
                      <a:schemeClr val="bg1">
                        <a:lumMod val="95000"/>
                      </a:schemeClr>
                    </a:solidFill>
                  </a:tcPr>
                </a:tc>
                <a:extLst>
                  <a:ext uri="{0D108BD9-81ED-4DB2-BD59-A6C34878D82A}">
                    <a16:rowId xmlns:a16="http://schemas.microsoft.com/office/drawing/2014/main" val="406358973"/>
                  </a:ext>
                </a:extLst>
              </a:tr>
            </a:tbl>
          </a:graphicData>
        </a:graphic>
      </p:graphicFrame>
      <p:sp>
        <p:nvSpPr>
          <p:cNvPr id="3" name="Suorakulmio: Pyöristetyt kulmat 2">
            <a:extLst>
              <a:ext uri="{FF2B5EF4-FFF2-40B4-BE49-F238E27FC236}">
                <a16:creationId xmlns:a16="http://schemas.microsoft.com/office/drawing/2014/main" id="{0BD39556-6604-F658-7F53-96F4EE0160B3}"/>
              </a:ext>
            </a:extLst>
          </p:cNvPr>
          <p:cNvSpPr/>
          <p:nvPr/>
        </p:nvSpPr>
        <p:spPr>
          <a:xfrm rot="1183496">
            <a:off x="10297235" y="410046"/>
            <a:ext cx="1245843" cy="624966"/>
          </a:xfrm>
          <a:prstGeom prst="roundRect">
            <a:avLst/>
          </a:prstGeom>
          <a:solidFill>
            <a:srgbClr val="FFC000"/>
          </a:solidFill>
          <a:ln>
            <a:solidFill>
              <a:schemeClr val="tx1"/>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dirty="0">
                <a:ln>
                  <a:noFill/>
                </a:ln>
                <a:solidFill>
                  <a:srgbClr val="FFFFFF"/>
                </a:solidFill>
                <a:effectLst/>
                <a:uLnTx/>
                <a:uFillTx/>
                <a:latin typeface="Calibri"/>
                <a:ea typeface="+mn-ea"/>
                <a:cs typeface="+mn-cs"/>
              </a:rPr>
              <a:t>Versio</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dirty="0">
                <a:ln>
                  <a:noFill/>
                </a:ln>
                <a:solidFill>
                  <a:srgbClr val="FFFFFF"/>
                </a:solidFill>
                <a:effectLst/>
                <a:uLnTx/>
                <a:uFillTx/>
                <a:latin typeface="Calibri"/>
                <a:ea typeface="+mn-ea"/>
                <a:cs typeface="+mn-cs"/>
              </a:rPr>
              <a:t>18.3.2024</a:t>
            </a:r>
          </a:p>
        </p:txBody>
      </p:sp>
    </p:spTree>
    <p:extLst>
      <p:ext uri="{BB962C8B-B14F-4D97-AF65-F5344CB8AC3E}">
        <p14:creationId xmlns:p14="http://schemas.microsoft.com/office/powerpoint/2010/main" val="2633405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3ECE21-AE2C-BA55-1D21-9D6A405826D6}"/>
            </a:ext>
          </a:extLst>
        </p:cNvPr>
        <p:cNvGrpSpPr/>
        <p:nvPr/>
      </p:nvGrpSpPr>
      <p:grpSpPr>
        <a:xfrm>
          <a:off x="0" y="0"/>
          <a:ext cx="0" cy="0"/>
          <a:chOff x="0" y="0"/>
          <a:chExt cx="0" cy="0"/>
        </a:xfrm>
      </p:grpSpPr>
      <p:sp>
        <p:nvSpPr>
          <p:cNvPr id="2" name="Otsikko 1">
            <a:extLst>
              <a:ext uri="{FF2B5EF4-FFF2-40B4-BE49-F238E27FC236}">
                <a16:creationId xmlns:a16="http://schemas.microsoft.com/office/drawing/2014/main" id="{751CC58B-1C77-4465-C849-0E7FD49DE5EA}"/>
              </a:ext>
            </a:extLst>
          </p:cNvPr>
          <p:cNvSpPr>
            <a:spLocks noGrp="1"/>
          </p:cNvSpPr>
          <p:nvPr>
            <p:ph type="title"/>
          </p:nvPr>
        </p:nvSpPr>
        <p:spPr>
          <a:xfrm>
            <a:off x="838200" y="332656"/>
            <a:ext cx="10515600" cy="648072"/>
          </a:xfrm>
        </p:spPr>
        <p:txBody>
          <a:bodyPr>
            <a:normAutofit fontScale="90000"/>
          </a:bodyPr>
          <a:lstStyle/>
          <a:p>
            <a:r>
              <a:rPr lang="fi-FI" sz="4000" b="1" dirty="0">
                <a:solidFill>
                  <a:schemeClr val="tx2"/>
                </a:solidFill>
              </a:rPr>
              <a:t>Toimintaympäristön muutostekijät</a:t>
            </a:r>
          </a:p>
        </p:txBody>
      </p:sp>
      <p:graphicFrame>
        <p:nvGraphicFramePr>
          <p:cNvPr id="6" name="Sisällön paikkamerkki 5">
            <a:extLst>
              <a:ext uri="{FF2B5EF4-FFF2-40B4-BE49-F238E27FC236}">
                <a16:creationId xmlns:a16="http://schemas.microsoft.com/office/drawing/2014/main" id="{550FBD48-2BD1-1D07-0DF4-D314D6E14257}"/>
              </a:ext>
            </a:extLst>
          </p:cNvPr>
          <p:cNvGraphicFramePr>
            <a:graphicFrameLocks noGrp="1"/>
          </p:cNvGraphicFramePr>
          <p:nvPr>
            <p:ph idx="1"/>
          </p:nvPr>
        </p:nvGraphicFramePr>
        <p:xfrm>
          <a:off x="818744" y="1066800"/>
          <a:ext cx="10821872" cy="5608320"/>
        </p:xfrm>
        <a:graphic>
          <a:graphicData uri="http://schemas.openxmlformats.org/drawingml/2006/table">
            <a:tbl>
              <a:tblPr firstRow="1" bandRow="1">
                <a:tableStyleId>{5C22544A-7EE6-4342-B048-85BDC9FD1C3A}</a:tableStyleId>
              </a:tblPr>
              <a:tblGrid>
                <a:gridCol w="5410936">
                  <a:extLst>
                    <a:ext uri="{9D8B030D-6E8A-4147-A177-3AD203B41FA5}">
                      <a16:colId xmlns:a16="http://schemas.microsoft.com/office/drawing/2014/main" val="3131918120"/>
                    </a:ext>
                  </a:extLst>
                </a:gridCol>
                <a:gridCol w="5410936">
                  <a:extLst>
                    <a:ext uri="{9D8B030D-6E8A-4147-A177-3AD203B41FA5}">
                      <a16:colId xmlns:a16="http://schemas.microsoft.com/office/drawing/2014/main" val="1662808238"/>
                    </a:ext>
                  </a:extLst>
                </a:gridCol>
              </a:tblGrid>
              <a:tr h="370840">
                <a:tc gridSpan="2">
                  <a:txBody>
                    <a:bodyPr/>
                    <a:lstStyle/>
                    <a:p>
                      <a:r>
                        <a:rPr lang="fi-FI"/>
                        <a:t>Merkittävimmät muutostekijät</a:t>
                      </a:r>
                    </a:p>
                  </a:txBody>
                  <a:tcPr/>
                </a:tc>
                <a:tc hMerge="1">
                  <a:txBody>
                    <a:bodyPr/>
                    <a:lstStyle/>
                    <a:p>
                      <a:endParaRPr lang="fi-FI"/>
                    </a:p>
                  </a:txBody>
                  <a:tcPr/>
                </a:tc>
                <a:extLst>
                  <a:ext uri="{0D108BD9-81ED-4DB2-BD59-A6C34878D82A}">
                    <a16:rowId xmlns:a16="http://schemas.microsoft.com/office/drawing/2014/main" val="3184870179"/>
                  </a:ext>
                </a:extLst>
              </a:tr>
              <a:tr h="370840">
                <a:tc>
                  <a:txBody>
                    <a:bodyPr/>
                    <a:lstStyle/>
                    <a:p>
                      <a:pPr marL="0" indent="0">
                        <a:buNone/>
                      </a:pPr>
                      <a:r>
                        <a:rPr lang="fi-FI" sz="2000" b="1" dirty="0">
                          <a:solidFill>
                            <a:schemeClr val="tx1"/>
                          </a:solidFill>
                          <a:latin typeface="+mn-lt"/>
                        </a:rPr>
                        <a:t>Turvallisuus</a:t>
                      </a:r>
                    </a:p>
                    <a:p>
                      <a:pPr marL="342900" indent="-342900">
                        <a:buFont typeface="Arial" panose="020B0604020202020204" pitchFamily="34" charset="0"/>
                        <a:buChar char="•"/>
                      </a:pPr>
                      <a:r>
                        <a:rPr lang="fi-FI" sz="1800" dirty="0">
                          <a:solidFill>
                            <a:schemeClr val="tx1"/>
                          </a:solidFill>
                          <a:latin typeface="+mn-lt"/>
                        </a:rPr>
                        <a:t>Turvallisuusympäristön muutokset vaikuttavat lähialueilla, Euroopassa ja globaalisti. Hybridivaikuttaminen ja kyberhyökkäykset lisääntyvät.</a:t>
                      </a:r>
                    </a:p>
                    <a:p>
                      <a:pPr marL="0" indent="0">
                        <a:buFont typeface="Arial" panose="020B0604020202020204" pitchFamily="34" charset="0"/>
                        <a:buNone/>
                      </a:pPr>
                      <a:endParaRPr lang="fi-FI" sz="1800" dirty="0">
                        <a:solidFill>
                          <a:schemeClr val="tx1"/>
                        </a:solidFill>
                        <a:latin typeface="+mn-lt"/>
                      </a:endParaRPr>
                    </a:p>
                    <a:p>
                      <a:pPr marL="0" indent="0">
                        <a:buNone/>
                      </a:pPr>
                      <a:r>
                        <a:rPr lang="fi-FI" sz="2000" b="1" dirty="0">
                          <a:solidFill>
                            <a:schemeClr val="tx1"/>
                          </a:solidFill>
                          <a:latin typeface="+mn-lt"/>
                        </a:rPr>
                        <a:t>EU ja kansainvälistyminen</a:t>
                      </a:r>
                    </a:p>
                    <a:p>
                      <a:pPr marL="342900" indent="-342900" algn="l" defTabSz="609585" rtl="0" eaLnBrk="1" latinLnBrk="0" hangingPunct="1">
                        <a:buFont typeface="Arial" panose="020B0604020202020204" pitchFamily="34" charset="0"/>
                        <a:buChar char="•"/>
                      </a:pPr>
                      <a:r>
                        <a:rPr lang="fi-FI" sz="1800" kern="1200" dirty="0">
                          <a:solidFill>
                            <a:schemeClr val="tx1"/>
                          </a:solidFill>
                          <a:latin typeface="+mn-lt"/>
                          <a:ea typeface="+mn-ea"/>
                          <a:cs typeface="+mn-cs"/>
                        </a:rPr>
                        <a:t>EU-tasoisen säätelyn lisääntyminen ja rajat ylittävät palvelut. EU kehittää säätelyä ja yhteisiä ratkaisuja sovellettavaksi ja velvoittavaksi.</a:t>
                      </a:r>
                    </a:p>
                    <a:p>
                      <a:pPr marL="0" indent="0" algn="l" defTabSz="609585" rtl="0" eaLnBrk="1" latinLnBrk="0" hangingPunct="1">
                        <a:buFont typeface="Arial" panose="020B0604020202020204" pitchFamily="34" charset="0"/>
                        <a:buNone/>
                      </a:pPr>
                      <a:endParaRPr lang="fi-FI" sz="1800" kern="1200" dirty="0">
                        <a:solidFill>
                          <a:schemeClr val="tx1"/>
                        </a:solidFill>
                        <a:latin typeface="+mn-lt"/>
                        <a:ea typeface="+mn-ea"/>
                        <a:cs typeface="+mn-cs"/>
                      </a:endParaRPr>
                    </a:p>
                    <a:p>
                      <a:pPr marL="0" indent="0">
                        <a:buNone/>
                      </a:pPr>
                      <a:r>
                        <a:rPr lang="fi-FI" sz="2000" b="1" dirty="0">
                          <a:solidFill>
                            <a:schemeClr val="tx1"/>
                          </a:solidFill>
                          <a:latin typeface="+mn-lt"/>
                        </a:rPr>
                        <a:t>Talous</a:t>
                      </a:r>
                    </a:p>
                    <a:p>
                      <a:pPr marL="342900" indent="-342900" algn="l" defTabSz="609585" rtl="0" eaLnBrk="1" latinLnBrk="0" hangingPunct="1">
                        <a:buFont typeface="Arial" panose="020B0604020202020204" pitchFamily="34" charset="0"/>
                        <a:buChar char="•"/>
                      </a:pPr>
                      <a:r>
                        <a:rPr lang="fi-FI" sz="1800" kern="1200" dirty="0">
                          <a:solidFill>
                            <a:schemeClr val="tx1"/>
                          </a:solidFill>
                          <a:latin typeface="+mn-lt"/>
                          <a:ea typeface="+mn-ea"/>
                          <a:cs typeface="+mn-cs"/>
                        </a:rPr>
                        <a:t>Taloustilanne on haastava erityisesti julkisessa hallinnossa.</a:t>
                      </a:r>
                    </a:p>
                    <a:p>
                      <a:pPr marL="0" indent="0" algn="l" defTabSz="609585" rtl="0" eaLnBrk="1" latinLnBrk="0" hangingPunct="1">
                        <a:buFont typeface="Arial" panose="020B0604020202020204" pitchFamily="34" charset="0"/>
                        <a:buNone/>
                      </a:pPr>
                      <a:endParaRPr lang="fi-FI" sz="1800" kern="1200" dirty="0">
                        <a:solidFill>
                          <a:srgbClr val="002E5F"/>
                        </a:solidFill>
                        <a:latin typeface="+mn-lt"/>
                        <a:ea typeface="+mn-ea"/>
                        <a:cs typeface="+mn-cs"/>
                      </a:endParaRPr>
                    </a:p>
                  </a:txBody>
                  <a:tcPr>
                    <a:solidFill>
                      <a:schemeClr val="bg1">
                        <a:lumMod val="95000"/>
                      </a:schemeClr>
                    </a:solidFill>
                  </a:tcPr>
                </a:tc>
                <a:tc>
                  <a:txBody>
                    <a:bodyPr/>
                    <a:lstStyle/>
                    <a:p>
                      <a:pPr marL="0" marR="0" lvl="0" indent="0" algn="l" defTabSz="609585" rtl="0" eaLnBrk="1" fontAlgn="auto" latinLnBrk="0" hangingPunct="1">
                        <a:lnSpc>
                          <a:spcPct val="100000"/>
                        </a:lnSpc>
                        <a:spcBef>
                          <a:spcPts val="0"/>
                        </a:spcBef>
                        <a:spcAft>
                          <a:spcPts val="0"/>
                        </a:spcAft>
                        <a:buClrTx/>
                        <a:buSzTx/>
                        <a:buFont typeface="Arial" panose="020B0604020202020204" pitchFamily="34" charset="0"/>
                        <a:buNone/>
                        <a:tabLst/>
                        <a:defRPr/>
                      </a:pPr>
                      <a:r>
                        <a:rPr lang="fi-FI" sz="2000" b="1" kern="1200" dirty="0">
                          <a:solidFill>
                            <a:schemeClr val="tx1"/>
                          </a:solidFill>
                          <a:latin typeface="+mn-lt"/>
                          <a:ea typeface="+mn-ea"/>
                          <a:cs typeface="+mn-cs"/>
                        </a:rPr>
                        <a:t>Asiakasodotusten muutokset</a:t>
                      </a:r>
                    </a:p>
                    <a:p>
                      <a:pPr marL="342900" indent="-342900" algn="l" defTabSz="609585" rtl="0" eaLnBrk="1" latinLnBrk="0" hangingPunct="1">
                        <a:buFont typeface="Arial" panose="020B0604020202020204" pitchFamily="34" charset="0"/>
                        <a:buChar char="•"/>
                      </a:pPr>
                      <a:r>
                        <a:rPr lang="fi-FI" sz="1800" kern="1200" dirty="0">
                          <a:solidFill>
                            <a:schemeClr val="tx1"/>
                          </a:solidFill>
                          <a:latin typeface="+mn-lt"/>
                          <a:ea typeface="+mn-ea"/>
                          <a:cs typeface="+mn-cs"/>
                        </a:rPr>
                        <a:t>Kansalaiset ja yritykset sekä julkinen sektori odottavat nopeampia ja valmiimpia digitaalisia palveluja. Asiakkaiden palveluiden käyttötaidot moninaisia.</a:t>
                      </a:r>
                    </a:p>
                    <a:p>
                      <a:pPr marL="0" indent="0">
                        <a:buNone/>
                      </a:pPr>
                      <a:endParaRPr lang="fi-FI" sz="2000" b="1" dirty="0">
                        <a:solidFill>
                          <a:schemeClr val="tx1"/>
                        </a:solidFill>
                        <a:latin typeface="+mn-lt"/>
                      </a:endParaRPr>
                    </a:p>
                    <a:p>
                      <a:pPr marL="0" marR="0" lvl="0" indent="0" algn="l" defTabSz="609585" rtl="0" eaLnBrk="1" fontAlgn="auto" latinLnBrk="0" hangingPunct="1">
                        <a:lnSpc>
                          <a:spcPct val="100000"/>
                        </a:lnSpc>
                        <a:spcBef>
                          <a:spcPts val="0"/>
                        </a:spcBef>
                        <a:spcAft>
                          <a:spcPts val="0"/>
                        </a:spcAft>
                        <a:buClrTx/>
                        <a:buSzTx/>
                        <a:buFont typeface="Arial" panose="020B0604020202020204" pitchFamily="34" charset="0"/>
                        <a:buNone/>
                        <a:tabLst/>
                        <a:defRPr/>
                      </a:pPr>
                      <a:r>
                        <a:rPr lang="fi-FI" sz="2000" b="1" kern="1200" dirty="0">
                          <a:solidFill>
                            <a:schemeClr val="tx1"/>
                          </a:solidFill>
                          <a:latin typeface="+mn-lt"/>
                          <a:ea typeface="+mn-ea"/>
                          <a:cs typeface="+mn-cs"/>
                        </a:rPr>
                        <a:t>Tekoäly ja teknologia</a:t>
                      </a:r>
                    </a:p>
                    <a:p>
                      <a:pPr marL="342900" indent="-342900" algn="l" defTabSz="609585" rtl="0" eaLnBrk="1" latinLnBrk="0" hangingPunct="1">
                        <a:buFont typeface="Arial" panose="020B0604020202020204" pitchFamily="34" charset="0"/>
                        <a:buChar char="•"/>
                      </a:pPr>
                      <a:r>
                        <a:rPr lang="fi-FI" sz="1800" kern="1200" dirty="0">
                          <a:solidFill>
                            <a:schemeClr val="tx1"/>
                          </a:solidFill>
                          <a:latin typeface="+mn-lt"/>
                          <a:ea typeface="+mn-ea"/>
                          <a:cs typeface="+mn-cs"/>
                        </a:rPr>
                        <a:t>Tekoäly ja teknologia tuovat uusia mahdollisuuksia (esim. pilvipalvelut, luonnollisen kielen käyttö).</a:t>
                      </a:r>
                    </a:p>
                    <a:p>
                      <a:pPr marL="0" indent="0" algn="l" defTabSz="609585" rtl="0" eaLnBrk="1" latinLnBrk="0" hangingPunct="1">
                        <a:buFont typeface="Arial" panose="020B0604020202020204" pitchFamily="34" charset="0"/>
                        <a:buNone/>
                      </a:pPr>
                      <a:endParaRPr lang="fi-FI" sz="1800" kern="1200" dirty="0">
                        <a:solidFill>
                          <a:schemeClr val="tx1"/>
                        </a:solidFill>
                        <a:latin typeface="+mn-lt"/>
                        <a:ea typeface="+mn-ea"/>
                        <a:cs typeface="+mn-cs"/>
                      </a:endParaRPr>
                    </a:p>
                    <a:p>
                      <a:pPr>
                        <a:buFont typeface="Arial" panose="020B0604020202020204" pitchFamily="34" charset="0"/>
                        <a:buNone/>
                      </a:pPr>
                      <a:r>
                        <a:rPr lang="fi-FI" sz="2000" b="1" dirty="0">
                          <a:solidFill>
                            <a:schemeClr val="tx1"/>
                          </a:solidFill>
                          <a:latin typeface="+mn-lt"/>
                        </a:rPr>
                        <a:t>Vastuullisuus </a:t>
                      </a:r>
                    </a:p>
                    <a:p>
                      <a:pPr marL="342900" indent="-342900">
                        <a:buFont typeface="Arial" panose="020B0604020202020204" pitchFamily="34" charset="0"/>
                        <a:buChar char="•"/>
                      </a:pPr>
                      <a:r>
                        <a:rPr lang="fi-FI" sz="1800" kern="1200" dirty="0">
                          <a:solidFill>
                            <a:schemeClr val="tx1"/>
                          </a:solidFill>
                          <a:latin typeface="+mn-lt"/>
                          <a:ea typeface="+mn-ea"/>
                          <a:cs typeface="+mn-cs"/>
                        </a:rPr>
                        <a:t>Vastuullisuus ja kestävä kehitys tunnistetaan osana palveluiden tuottamista (ympäristövastuu, sosiaalinen ja taloudellinen sekä eettinen vastuu).</a:t>
                      </a:r>
                    </a:p>
                    <a:p>
                      <a:pPr marL="342900" indent="-342900">
                        <a:buFont typeface="Arial" panose="020B0604020202020204" pitchFamily="34" charset="0"/>
                        <a:buChar char="•"/>
                      </a:pPr>
                      <a:endParaRPr lang="fi-FI" sz="1800" kern="1200" dirty="0">
                        <a:solidFill>
                          <a:schemeClr val="tx1"/>
                        </a:solidFill>
                        <a:latin typeface="+mn-lt"/>
                        <a:ea typeface="+mn-ea"/>
                        <a:cs typeface="+mn-cs"/>
                      </a:endParaRPr>
                    </a:p>
                    <a:p>
                      <a:pPr marL="0" indent="0">
                        <a:buFont typeface="Arial" panose="020B0604020202020204" pitchFamily="34" charset="0"/>
                        <a:buNone/>
                      </a:pPr>
                      <a:r>
                        <a:rPr lang="fi-FI" sz="1800" b="1" kern="1200" dirty="0">
                          <a:solidFill>
                            <a:schemeClr val="tx1"/>
                          </a:solidFill>
                          <a:latin typeface="+mn-lt"/>
                          <a:ea typeface="+mn-ea"/>
                          <a:cs typeface="+mn-cs"/>
                        </a:rPr>
                        <a:t>Osaavan henkilöstön saatavuus</a:t>
                      </a:r>
                    </a:p>
                    <a:p>
                      <a:pPr marL="285750" indent="-285750">
                        <a:buFont typeface="Arial" panose="020B0604020202020204" pitchFamily="34" charset="0"/>
                        <a:buChar char="•"/>
                      </a:pPr>
                      <a:r>
                        <a:rPr lang="fi-FI" sz="1800" b="0" kern="1200" dirty="0">
                          <a:solidFill>
                            <a:schemeClr val="tx1"/>
                          </a:solidFill>
                          <a:latin typeface="+mn-lt"/>
                          <a:ea typeface="+mn-ea"/>
                          <a:cs typeface="+mn-cs"/>
                        </a:rPr>
                        <a:t>Osaavan henkilöstön saatavuus palveluiden tuottamiseen on haastavaa.</a:t>
                      </a:r>
                    </a:p>
                  </a:txBody>
                  <a:tcPr>
                    <a:solidFill>
                      <a:schemeClr val="bg1">
                        <a:lumMod val="95000"/>
                      </a:schemeClr>
                    </a:solidFill>
                  </a:tcPr>
                </a:tc>
                <a:extLst>
                  <a:ext uri="{0D108BD9-81ED-4DB2-BD59-A6C34878D82A}">
                    <a16:rowId xmlns:a16="http://schemas.microsoft.com/office/drawing/2014/main" val="2311192291"/>
                  </a:ext>
                </a:extLst>
              </a:tr>
            </a:tbl>
          </a:graphicData>
        </a:graphic>
      </p:graphicFrame>
      <p:sp>
        <p:nvSpPr>
          <p:cNvPr id="5" name="Suorakulmio: Pyöristetyt kulmat 4">
            <a:extLst>
              <a:ext uri="{FF2B5EF4-FFF2-40B4-BE49-F238E27FC236}">
                <a16:creationId xmlns:a16="http://schemas.microsoft.com/office/drawing/2014/main" id="{04A48B35-AAF9-CDB2-5DCE-0EB5CD44B484}"/>
              </a:ext>
            </a:extLst>
          </p:cNvPr>
          <p:cNvSpPr/>
          <p:nvPr/>
        </p:nvSpPr>
        <p:spPr>
          <a:xfrm rot="1183496">
            <a:off x="10297235" y="410046"/>
            <a:ext cx="1245843" cy="624966"/>
          </a:xfrm>
          <a:prstGeom prst="roundRect">
            <a:avLst/>
          </a:prstGeom>
          <a:solidFill>
            <a:srgbClr val="FFC000"/>
          </a:solidFill>
          <a:ln>
            <a:solidFill>
              <a:schemeClr val="tx1"/>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dirty="0">
                <a:ln>
                  <a:noFill/>
                </a:ln>
                <a:solidFill>
                  <a:srgbClr val="FFFFFF"/>
                </a:solidFill>
                <a:effectLst/>
                <a:uLnTx/>
                <a:uFillTx/>
                <a:latin typeface="Calibri"/>
                <a:ea typeface="+mn-ea"/>
                <a:cs typeface="+mn-cs"/>
              </a:rPr>
              <a:t>Versio</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dirty="0">
                <a:ln>
                  <a:noFill/>
                </a:ln>
                <a:solidFill>
                  <a:srgbClr val="FFFFFF"/>
                </a:solidFill>
                <a:effectLst/>
                <a:uLnTx/>
                <a:uFillTx/>
                <a:latin typeface="Calibri"/>
                <a:ea typeface="+mn-ea"/>
                <a:cs typeface="+mn-cs"/>
              </a:rPr>
              <a:t>18.3.2024</a:t>
            </a:r>
          </a:p>
        </p:txBody>
      </p:sp>
    </p:spTree>
    <p:extLst>
      <p:ext uri="{BB962C8B-B14F-4D97-AF65-F5344CB8AC3E}">
        <p14:creationId xmlns:p14="http://schemas.microsoft.com/office/powerpoint/2010/main" val="258545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9E5FA0-F14A-89B2-0F1F-D995B67F5B7F}"/>
            </a:ext>
          </a:extLst>
        </p:cNvPr>
        <p:cNvGrpSpPr/>
        <p:nvPr/>
      </p:nvGrpSpPr>
      <p:grpSpPr>
        <a:xfrm>
          <a:off x="0" y="0"/>
          <a:ext cx="0" cy="0"/>
          <a:chOff x="0" y="0"/>
          <a:chExt cx="0" cy="0"/>
        </a:xfrm>
      </p:grpSpPr>
      <p:graphicFrame>
        <p:nvGraphicFramePr>
          <p:cNvPr id="4" name="Sisällön paikkamerkki 3">
            <a:extLst>
              <a:ext uri="{FF2B5EF4-FFF2-40B4-BE49-F238E27FC236}">
                <a16:creationId xmlns:a16="http://schemas.microsoft.com/office/drawing/2014/main" id="{7A1ECE2A-7300-5BC5-035B-D536C9F537DD}"/>
              </a:ext>
            </a:extLst>
          </p:cNvPr>
          <p:cNvGraphicFramePr>
            <a:graphicFrameLocks noGrp="1"/>
          </p:cNvGraphicFramePr>
          <p:nvPr>
            <p:ph idx="1"/>
            <p:extLst>
              <p:ext uri="{D42A27DB-BD31-4B8C-83A1-F6EECF244321}">
                <p14:modId xmlns:p14="http://schemas.microsoft.com/office/powerpoint/2010/main" val="3646741885"/>
              </p:ext>
            </p:extLst>
          </p:nvPr>
        </p:nvGraphicFramePr>
        <p:xfrm>
          <a:off x="226142" y="1062409"/>
          <a:ext cx="11897032" cy="5101450"/>
        </p:xfrm>
        <a:graphic>
          <a:graphicData uri="http://schemas.openxmlformats.org/drawingml/2006/table">
            <a:tbl>
              <a:tblPr firstRow="1" bandRow="1">
                <a:tableStyleId>{5C22544A-7EE6-4342-B048-85BDC9FD1C3A}</a:tableStyleId>
              </a:tblPr>
              <a:tblGrid>
                <a:gridCol w="5677015">
                  <a:extLst>
                    <a:ext uri="{9D8B030D-6E8A-4147-A177-3AD203B41FA5}">
                      <a16:colId xmlns:a16="http://schemas.microsoft.com/office/drawing/2014/main" val="1171684749"/>
                    </a:ext>
                  </a:extLst>
                </a:gridCol>
                <a:gridCol w="6220017">
                  <a:extLst>
                    <a:ext uri="{9D8B030D-6E8A-4147-A177-3AD203B41FA5}">
                      <a16:colId xmlns:a16="http://schemas.microsoft.com/office/drawing/2014/main" val="1797135185"/>
                    </a:ext>
                  </a:extLst>
                </a:gridCol>
              </a:tblGrid>
              <a:tr h="377050">
                <a:tc gridSpan="2">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fi-FI" sz="1800" dirty="0"/>
                        <a:t>Suomi.fi-palveluiden strategiset tavoitteet vuoteen 2030 </a:t>
                      </a:r>
                      <a:endParaRPr lang="fi-FI" sz="1800" b="0" dirty="0">
                        <a:solidFill>
                          <a:schemeClr val="tx1"/>
                        </a:solidFill>
                        <a:highlight>
                          <a:srgbClr val="FFFF00"/>
                        </a:highlight>
                      </a:endParaRPr>
                    </a:p>
                  </a:txBody>
                  <a:tcPr/>
                </a:tc>
                <a:tc hMerge="1">
                  <a:txBody>
                    <a:bodyPr/>
                    <a:lstStyle/>
                    <a:p>
                      <a:endParaRPr lang="fi-FI"/>
                    </a:p>
                  </a:txBody>
                  <a:tcPr/>
                </a:tc>
                <a:extLst>
                  <a:ext uri="{0D108BD9-81ED-4DB2-BD59-A6C34878D82A}">
                    <a16:rowId xmlns:a16="http://schemas.microsoft.com/office/drawing/2014/main" val="581671939"/>
                  </a:ext>
                </a:extLst>
              </a:tr>
              <a:tr h="4317681">
                <a:tc>
                  <a:txBody>
                    <a:bodyPr/>
                    <a:lstStyle/>
                    <a:p>
                      <a:pPr lvl="0"/>
                      <a:r>
                        <a:rPr lang="fi-FI" sz="1600" b="1" kern="1200" dirty="0">
                          <a:solidFill>
                            <a:schemeClr val="tx1"/>
                          </a:solidFill>
                          <a:effectLst/>
                          <a:latin typeface="Arial" panose="020B0604020202020204" pitchFamily="34" charset="0"/>
                          <a:ea typeface="+mn-ea"/>
                          <a:cs typeface="Arial" panose="020B0604020202020204" pitchFamily="34" charset="0"/>
                        </a:rPr>
                        <a:t>1. </a:t>
                      </a:r>
                      <a:r>
                        <a:rPr lang="fi-FI" sz="1600" b="1" kern="1200" dirty="0">
                          <a:solidFill>
                            <a:schemeClr val="dk1"/>
                          </a:solidFill>
                          <a:effectLst/>
                          <a:latin typeface="Arial" panose="020B0604020202020204" pitchFamily="34" charset="0"/>
                          <a:ea typeface="+mn-ea"/>
                          <a:cs typeface="Arial" panose="020B0604020202020204" pitchFamily="34" charset="0"/>
                        </a:rPr>
                        <a:t>Tavoite: </a:t>
                      </a:r>
                      <a:r>
                        <a:rPr lang="fi-FI" sz="1600" i="1" kern="1200" dirty="0">
                          <a:solidFill>
                            <a:schemeClr val="dk1"/>
                          </a:solidFill>
                          <a:effectLst/>
                          <a:latin typeface="Arial" panose="020B0604020202020204" pitchFamily="34" charset="0"/>
                          <a:ea typeface="+mn-ea"/>
                          <a:cs typeface="Arial" panose="020B0604020202020204" pitchFamily="34" charset="0"/>
                        </a:rPr>
                        <a:t>Suomi.fi tunnistetaan osaksi yhteiskunnan kriittistä infrastruktuuria.</a:t>
                      </a:r>
                    </a:p>
                    <a:p>
                      <a:r>
                        <a:rPr lang="fi-FI" sz="1600" kern="1200" dirty="0">
                          <a:solidFill>
                            <a:schemeClr val="dk1"/>
                          </a:solidFill>
                          <a:effectLst/>
                          <a:latin typeface="Arial" panose="020B0604020202020204" pitchFamily="34" charset="0"/>
                          <a:ea typeface="+mn-ea"/>
                          <a:cs typeface="Arial" panose="020B0604020202020204" pitchFamily="34" charset="0"/>
                        </a:rPr>
                        <a:t> </a:t>
                      </a:r>
                    </a:p>
                    <a:p>
                      <a:pPr marL="0" algn="l" defTabSz="609585" rtl="0" eaLnBrk="1" latinLnBrk="0" hangingPunct="1"/>
                      <a:r>
                        <a:rPr lang="fi-FI" sz="1400" kern="1200" dirty="0">
                          <a:solidFill>
                            <a:schemeClr val="dk1"/>
                          </a:solidFill>
                          <a:effectLst/>
                          <a:latin typeface="Arial" panose="020B0604020202020204" pitchFamily="34" charset="0"/>
                          <a:ea typeface="+mn-ea"/>
                          <a:cs typeface="Arial" panose="020B0604020202020204" pitchFamily="34" charset="0"/>
                        </a:rPr>
                        <a:t>Keskeisten Suomi.fi-palveluiden luotettava ja turvallinen toiminta osana yhteiskunnan digitaalista infrastruktuuria edellyttää valtiolta panostuksia jatkuvaan ylläpitoon ja kehittämiseen. </a:t>
                      </a:r>
                    </a:p>
                    <a:p>
                      <a:pPr marL="0" algn="l" defTabSz="609585" rtl="0" eaLnBrk="1" latinLnBrk="0" hangingPunct="1"/>
                      <a:endParaRPr lang="fi-FI" sz="1400" kern="1200" dirty="0">
                        <a:solidFill>
                          <a:schemeClr val="tx1"/>
                        </a:solidFill>
                        <a:effectLst/>
                        <a:latin typeface="Arial" panose="020B0604020202020204" pitchFamily="34" charset="0"/>
                        <a:ea typeface="+mn-ea"/>
                        <a:cs typeface="Arial" panose="020B0604020202020204" pitchFamily="34" charset="0"/>
                      </a:endParaRPr>
                    </a:p>
                    <a:p>
                      <a:pPr marL="0" lvl="0" algn="l" defTabSz="609585" rtl="0" eaLnBrk="1" latinLnBrk="0" hangingPunct="1"/>
                      <a:r>
                        <a:rPr lang="fi-FI" sz="1600" b="1" kern="1200" dirty="0">
                          <a:solidFill>
                            <a:schemeClr val="dk1"/>
                          </a:solidFill>
                          <a:effectLst/>
                          <a:latin typeface="Arial" panose="020B0604020202020204" pitchFamily="34" charset="0"/>
                          <a:ea typeface="+mn-ea"/>
                          <a:cs typeface="Arial" panose="020B0604020202020204" pitchFamily="34" charset="0"/>
                        </a:rPr>
                        <a:t>2. Tavoite: </a:t>
                      </a:r>
                      <a:r>
                        <a:rPr lang="fi-FI" sz="1600" i="1" kern="1200" dirty="0">
                          <a:solidFill>
                            <a:schemeClr val="dk1"/>
                          </a:solidFill>
                          <a:effectLst/>
                          <a:latin typeface="Arial" panose="020B0604020202020204" pitchFamily="34" charset="0"/>
                          <a:ea typeface="+mn-ea"/>
                          <a:cs typeface="Arial" panose="020B0604020202020204" pitchFamily="34" charset="0"/>
                        </a:rPr>
                        <a:t>Suomi.fi edistää toimialariippumattomasti tehokkuutta julkisessa palvelutuotannossa</a:t>
                      </a:r>
                      <a:r>
                        <a:rPr lang="fi-FI" sz="1400" i="1" kern="1200" dirty="0">
                          <a:solidFill>
                            <a:schemeClr val="dk1"/>
                          </a:solidFill>
                          <a:effectLst/>
                          <a:latin typeface="Arial" panose="020B0604020202020204" pitchFamily="34" charset="0"/>
                          <a:ea typeface="+mn-ea"/>
                          <a:cs typeface="Arial" panose="020B0604020202020204" pitchFamily="34" charset="0"/>
                        </a:rPr>
                        <a:t>.</a:t>
                      </a:r>
                    </a:p>
                    <a:p>
                      <a:endParaRPr lang="fi-FI" sz="1400" kern="1200" dirty="0">
                        <a:solidFill>
                          <a:schemeClr val="dk1"/>
                        </a:solidFill>
                        <a:effectLst/>
                        <a:latin typeface="Arial" panose="020B0604020202020204" pitchFamily="34" charset="0"/>
                        <a:ea typeface="+mn-ea"/>
                        <a:cs typeface="Arial" panose="020B0604020202020204" pitchFamily="34" charset="0"/>
                      </a:endParaRPr>
                    </a:p>
                    <a:p>
                      <a:r>
                        <a:rPr lang="fi-FI" sz="1400" kern="1200" dirty="0">
                          <a:solidFill>
                            <a:schemeClr val="dk1"/>
                          </a:solidFill>
                          <a:effectLst/>
                          <a:latin typeface="Arial" panose="020B0604020202020204" pitchFamily="34" charset="0"/>
                          <a:ea typeface="+mn-ea"/>
                          <a:cs typeface="Arial" panose="020B0604020202020204" pitchFamily="34" charset="0"/>
                        </a:rPr>
                        <a:t>Julkisen hallinnon organisaatiot hyödyntävät laajasti </a:t>
                      </a:r>
                      <a:r>
                        <a:rPr lang="fi-FI" sz="1400" kern="1200" dirty="0" err="1">
                          <a:solidFill>
                            <a:schemeClr val="dk1"/>
                          </a:solidFill>
                          <a:effectLst/>
                          <a:latin typeface="Arial" panose="020B0604020202020204" pitchFamily="34" charset="0"/>
                          <a:ea typeface="+mn-ea"/>
                          <a:cs typeface="Arial" panose="020B0604020202020204" pitchFamily="34" charset="0"/>
                        </a:rPr>
                        <a:t>Suomi.fi:ä</a:t>
                      </a:r>
                      <a:r>
                        <a:rPr lang="fi-FI" sz="1400" kern="1200" dirty="0">
                          <a:solidFill>
                            <a:schemeClr val="dk1"/>
                          </a:solidFill>
                          <a:effectLst/>
                          <a:latin typeface="Arial" panose="020B0604020202020204" pitchFamily="34" charset="0"/>
                          <a:ea typeface="+mn-ea"/>
                          <a:cs typeface="Arial" panose="020B0604020202020204" pitchFamily="34" charset="0"/>
                        </a:rPr>
                        <a:t> osana omia sähköisiä asiointipalveluitaan, eivätkä kehitä rinnakkaisia ratkaisuja. Tämä edistää kustannustehokkuutta julkisen hallinnon kokonaisuudessa. </a:t>
                      </a:r>
                    </a:p>
                    <a:p>
                      <a:endParaRPr lang="fi-FI" sz="1400" kern="1200" dirty="0">
                        <a:solidFill>
                          <a:schemeClr val="dk1"/>
                        </a:solidFill>
                        <a:effectLst/>
                        <a:latin typeface="Arial" panose="020B0604020202020204" pitchFamily="34" charset="0"/>
                        <a:ea typeface="+mn-ea"/>
                        <a:cs typeface="Arial" panose="020B0604020202020204" pitchFamily="34" charset="0"/>
                      </a:endParaRPr>
                    </a:p>
                    <a:p>
                      <a:pPr marL="0" marR="0" lvl="0" indent="0" algn="l" defTabSz="609585" rtl="0" eaLnBrk="1" fontAlgn="auto" latinLnBrk="0" hangingPunct="1">
                        <a:lnSpc>
                          <a:spcPct val="100000"/>
                        </a:lnSpc>
                        <a:spcBef>
                          <a:spcPts val="0"/>
                        </a:spcBef>
                        <a:spcAft>
                          <a:spcPts val="0"/>
                        </a:spcAft>
                        <a:buClrTx/>
                        <a:buSzTx/>
                        <a:buFontTx/>
                        <a:buNone/>
                        <a:tabLst/>
                        <a:defRPr/>
                      </a:pPr>
                      <a:r>
                        <a:rPr lang="fi-FI" sz="1400" kern="1200" dirty="0">
                          <a:solidFill>
                            <a:schemeClr val="dk1"/>
                          </a:solidFill>
                          <a:effectLst/>
                          <a:latin typeface="Arial" panose="020B0604020202020204" pitchFamily="34" charset="0"/>
                          <a:ea typeface="+mn-ea"/>
                          <a:cs typeface="Arial" panose="020B0604020202020204" pitchFamily="34" charset="0"/>
                        </a:rPr>
                        <a:t>Suomi.fi on toimialariippumaton sähköinen palvelualusta, jonka kehittämisessä kuullaan hyödyntäjäorganisaatioita. Palveluvalikoimassa keskitytään ratkaisuihin, jotka mahdollistavat tehokkaasti merkittävät </a:t>
                      </a:r>
                      <a:r>
                        <a:rPr lang="fi-FI" sz="1400" kern="1200" dirty="0">
                          <a:solidFill>
                            <a:schemeClr val="tx1"/>
                          </a:solidFill>
                          <a:effectLst/>
                          <a:latin typeface="Arial" panose="020B0604020202020204" pitchFamily="34" charset="0"/>
                          <a:ea typeface="+mn-ea"/>
                          <a:cs typeface="Arial" panose="020B0604020202020204" pitchFamily="34" charset="0"/>
                        </a:rPr>
                        <a:t>käyttäjämäärät. Suomi.fi-palveluportfolion tarkoituksenmukaisuutta, uudistumiskykyä ja kustannustehokkuutta tarkastellaan säännöllisesti.</a:t>
                      </a:r>
                      <a:endParaRPr lang="fi-FI" sz="1600" kern="1200" dirty="0">
                        <a:solidFill>
                          <a:schemeClr val="tx1"/>
                        </a:solidFill>
                        <a:effectLst/>
                        <a:latin typeface="Arial" panose="020B0604020202020204" pitchFamily="34" charset="0"/>
                        <a:ea typeface="+mn-ea"/>
                        <a:cs typeface="Arial" panose="020B0604020202020204" pitchFamily="34" charset="0"/>
                      </a:endParaRPr>
                    </a:p>
                  </a:txBody>
                  <a:tcPr>
                    <a:solidFill>
                      <a:srgbClr val="E5FBE9"/>
                    </a:solidFill>
                  </a:tcPr>
                </a:tc>
                <a:tc>
                  <a:txBody>
                    <a:bodyPr/>
                    <a:lstStyle/>
                    <a:p>
                      <a:pPr marL="0" lvl="0" algn="l" defTabSz="609585" rtl="0" eaLnBrk="1" latinLnBrk="0" hangingPunct="1"/>
                      <a:r>
                        <a:rPr lang="fi-FI" sz="1600" b="1" kern="1200" dirty="0">
                          <a:solidFill>
                            <a:schemeClr val="dk1"/>
                          </a:solidFill>
                          <a:effectLst/>
                          <a:latin typeface="Arial" panose="020B0604020202020204" pitchFamily="34" charset="0"/>
                          <a:ea typeface="+mn-ea"/>
                          <a:cs typeface="Arial" panose="020B0604020202020204" pitchFamily="34" charset="0"/>
                        </a:rPr>
                        <a:t>3. Tavoite: </a:t>
                      </a:r>
                      <a:r>
                        <a:rPr lang="fi-FI" sz="1600" i="1" kern="1200" dirty="0">
                          <a:solidFill>
                            <a:schemeClr val="dk1"/>
                          </a:solidFill>
                          <a:effectLst/>
                          <a:latin typeface="Arial" panose="020B0604020202020204" pitchFamily="34" charset="0"/>
                          <a:ea typeface="+mn-ea"/>
                          <a:cs typeface="Arial" panose="020B0604020202020204" pitchFamily="34" charset="0"/>
                        </a:rPr>
                        <a:t>Suomi.fi edistää julkisen hallinnon </a:t>
                      </a:r>
                      <a:r>
                        <a:rPr lang="fi-FI" sz="1600" i="1" kern="1200" dirty="0" err="1">
                          <a:solidFill>
                            <a:schemeClr val="dk1"/>
                          </a:solidFill>
                          <a:effectLst/>
                          <a:latin typeface="Arial" panose="020B0604020202020204" pitchFamily="34" charset="0"/>
                          <a:ea typeface="+mn-ea"/>
                          <a:cs typeface="Arial" panose="020B0604020202020204" pitchFamily="34" charset="0"/>
                        </a:rPr>
                        <a:t>yhteentoimivuutta</a:t>
                      </a:r>
                      <a:r>
                        <a:rPr lang="fi-FI" sz="1600" i="1" kern="1200" dirty="0">
                          <a:solidFill>
                            <a:schemeClr val="dk1"/>
                          </a:solidFill>
                          <a:effectLst/>
                          <a:latin typeface="Arial" panose="020B0604020202020204" pitchFamily="34" charset="0"/>
                          <a:ea typeface="+mn-ea"/>
                          <a:cs typeface="Arial" panose="020B0604020202020204" pitchFamily="34" charset="0"/>
                        </a:rPr>
                        <a:t> Suomessa ja Euroopassa.</a:t>
                      </a:r>
                    </a:p>
                    <a:p>
                      <a:r>
                        <a:rPr lang="fi-FI" sz="1600" kern="1200" dirty="0">
                          <a:solidFill>
                            <a:schemeClr val="dk1"/>
                          </a:solidFill>
                          <a:effectLst/>
                          <a:latin typeface="Arial" panose="020B0604020202020204" pitchFamily="34" charset="0"/>
                          <a:ea typeface="+mn-ea"/>
                          <a:cs typeface="Arial" panose="020B0604020202020204" pitchFamily="34" charset="0"/>
                        </a:rPr>
                        <a:t> </a:t>
                      </a:r>
                    </a:p>
                    <a:p>
                      <a:r>
                        <a:rPr lang="fi-FI" sz="1400" kern="1200" dirty="0">
                          <a:solidFill>
                            <a:schemeClr val="dk1"/>
                          </a:solidFill>
                          <a:effectLst/>
                          <a:latin typeface="Arial" panose="020B0604020202020204" pitchFamily="34" charset="0"/>
                          <a:ea typeface="+mn-ea"/>
                          <a:cs typeface="Arial" panose="020B0604020202020204" pitchFamily="34" charset="0"/>
                        </a:rPr>
                        <a:t>Suomi.fi-palvelut edistävät yhteisten ratkaisujen avulla </a:t>
                      </a:r>
                      <a:r>
                        <a:rPr lang="fi-FI" sz="1400" kern="1200" dirty="0" err="1">
                          <a:solidFill>
                            <a:schemeClr val="dk1"/>
                          </a:solidFill>
                          <a:effectLst/>
                          <a:latin typeface="Arial" panose="020B0604020202020204" pitchFamily="34" charset="0"/>
                          <a:ea typeface="+mn-ea"/>
                          <a:cs typeface="Arial" panose="020B0604020202020204" pitchFamily="34" charset="0"/>
                        </a:rPr>
                        <a:t>yhteentoimivuutta</a:t>
                      </a:r>
                      <a:r>
                        <a:rPr lang="fi-FI" sz="1400" kern="1200" dirty="0">
                          <a:solidFill>
                            <a:schemeClr val="dk1"/>
                          </a:solidFill>
                          <a:effectLst/>
                          <a:latin typeface="Arial" panose="020B0604020202020204" pitchFamily="34" charset="0"/>
                          <a:ea typeface="+mn-ea"/>
                          <a:cs typeface="Arial" panose="020B0604020202020204" pitchFamily="34" charset="0"/>
                        </a:rPr>
                        <a:t> ja tietojen hyödyntämistä tietojärjestelmien välillä kansallisesti ja lisäksi Euroopassa rajat ylittävässä asioinnissa. </a:t>
                      </a:r>
                    </a:p>
                    <a:p>
                      <a:endParaRPr lang="fi-FI" sz="1400" kern="1200" dirty="0">
                        <a:solidFill>
                          <a:schemeClr val="dk1"/>
                        </a:solidFill>
                        <a:effectLst/>
                        <a:latin typeface="Arial" panose="020B0604020202020204" pitchFamily="34" charset="0"/>
                        <a:ea typeface="+mn-ea"/>
                        <a:cs typeface="Arial" panose="020B0604020202020204" pitchFamily="34" charset="0"/>
                      </a:endParaRPr>
                    </a:p>
                    <a:p>
                      <a:r>
                        <a:rPr lang="fi-FI" sz="1400" kern="1200" dirty="0">
                          <a:solidFill>
                            <a:schemeClr val="dk1"/>
                          </a:solidFill>
                          <a:effectLst/>
                          <a:latin typeface="Arial" panose="020B0604020202020204" pitchFamily="34" charset="0"/>
                          <a:ea typeface="+mn-ea"/>
                          <a:cs typeface="Arial" panose="020B0604020202020204" pitchFamily="34" charset="0"/>
                        </a:rPr>
                        <a:t>Suomi.fi vaikuttaa digitaalisen Euroopan kehittymiseen Suomelle yhteensopivaksi.</a:t>
                      </a:r>
                    </a:p>
                    <a:p>
                      <a:endParaRPr lang="fi-FI" sz="1400" kern="1200" dirty="0">
                        <a:solidFill>
                          <a:schemeClr val="tx1"/>
                        </a:solidFill>
                        <a:effectLst/>
                        <a:latin typeface="Arial" panose="020B0604020202020204" pitchFamily="34" charset="0"/>
                        <a:ea typeface="+mn-ea"/>
                        <a:cs typeface="Arial" panose="020B0604020202020204" pitchFamily="34" charset="0"/>
                      </a:endParaRPr>
                    </a:p>
                    <a:p>
                      <a:pPr marL="0" lvl="0" algn="l" defTabSz="609585" rtl="0" eaLnBrk="1" latinLnBrk="0" hangingPunct="1"/>
                      <a:r>
                        <a:rPr lang="fi-FI" sz="1600" b="1" kern="1200" dirty="0">
                          <a:solidFill>
                            <a:schemeClr val="dk1"/>
                          </a:solidFill>
                          <a:effectLst/>
                          <a:latin typeface="Arial" panose="020B0604020202020204" pitchFamily="34" charset="0"/>
                          <a:ea typeface="+mn-ea"/>
                          <a:cs typeface="Arial" panose="020B0604020202020204" pitchFamily="34" charset="0"/>
                        </a:rPr>
                        <a:t>4. Tavoite: </a:t>
                      </a:r>
                      <a:r>
                        <a:rPr lang="fi-FI" sz="1600" i="1" kern="1200" dirty="0">
                          <a:solidFill>
                            <a:schemeClr val="dk1"/>
                          </a:solidFill>
                          <a:effectLst/>
                          <a:latin typeface="Arial" panose="020B0604020202020204" pitchFamily="34" charset="0"/>
                          <a:ea typeface="+mn-ea"/>
                          <a:cs typeface="Arial" panose="020B0604020202020204" pitchFamily="34" charset="0"/>
                        </a:rPr>
                        <a:t>Suomi.fi tukee kansalaisten ja yritysten sujuvaa asiointia.</a:t>
                      </a:r>
                      <a:endParaRPr lang="fi-FI" sz="1400" i="1" kern="1200" dirty="0">
                        <a:solidFill>
                          <a:schemeClr val="dk1"/>
                        </a:solidFill>
                        <a:effectLst/>
                        <a:latin typeface="Arial" panose="020B0604020202020204" pitchFamily="34" charset="0"/>
                        <a:ea typeface="+mn-ea"/>
                        <a:cs typeface="Arial" panose="020B0604020202020204" pitchFamily="34" charset="0"/>
                      </a:endParaRPr>
                    </a:p>
                    <a:p>
                      <a:r>
                        <a:rPr lang="fi-FI" sz="1400" kern="1200" dirty="0">
                          <a:solidFill>
                            <a:schemeClr val="dk1"/>
                          </a:solidFill>
                          <a:effectLst/>
                          <a:latin typeface="Arial" panose="020B0604020202020204" pitchFamily="34" charset="0"/>
                          <a:ea typeface="+mn-ea"/>
                          <a:cs typeface="Arial" panose="020B0604020202020204" pitchFamily="34" charset="0"/>
                        </a:rPr>
                        <a:t> </a:t>
                      </a:r>
                    </a:p>
                    <a:p>
                      <a:pPr marL="0" marR="0" lvl="0" indent="0" algn="l" defTabSz="609585" rtl="0" eaLnBrk="1" fontAlgn="auto" latinLnBrk="0" hangingPunct="1">
                        <a:lnSpc>
                          <a:spcPct val="100000"/>
                        </a:lnSpc>
                        <a:spcBef>
                          <a:spcPts val="0"/>
                        </a:spcBef>
                        <a:spcAft>
                          <a:spcPts val="0"/>
                        </a:spcAft>
                        <a:buClrTx/>
                        <a:buSzTx/>
                        <a:buFontTx/>
                        <a:buNone/>
                        <a:tabLst/>
                        <a:defRPr/>
                      </a:pPr>
                      <a:r>
                        <a:rPr lang="fi-FI" sz="1400" kern="1200" dirty="0">
                          <a:solidFill>
                            <a:schemeClr val="dk1"/>
                          </a:solidFill>
                          <a:effectLst/>
                          <a:latin typeface="Arial" panose="020B0604020202020204" pitchFamily="34" charset="0"/>
                          <a:ea typeface="+mn-ea"/>
                          <a:cs typeface="Arial" panose="020B0604020202020204" pitchFamily="34" charset="0"/>
                        </a:rPr>
                        <a:t>Suoraan kansalaisille ja yrityksille tarjottavat Suomi.fi-palvelut ovat helppoja käyttää. Palvelut huomioivat erilaisten ihmisten ja yritysten tarpeet ja tilanteet. Palveluita kehitettäessä kuunnellaan kansalaisia ja yrityksiä. </a:t>
                      </a:r>
                      <a:endParaRPr lang="fi-FI" sz="1600" kern="1200" dirty="0">
                        <a:solidFill>
                          <a:schemeClr val="tx1"/>
                        </a:solidFill>
                        <a:effectLst/>
                        <a:latin typeface="Arial" panose="020B0604020202020204" pitchFamily="34" charset="0"/>
                        <a:ea typeface="+mn-ea"/>
                        <a:cs typeface="Arial" panose="020B0604020202020204" pitchFamily="34" charset="0"/>
                      </a:endParaRPr>
                    </a:p>
                    <a:p>
                      <a:endParaRPr lang="fi-FI" sz="160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6095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fi-FI" sz="1600" kern="1200" dirty="0">
                        <a:solidFill>
                          <a:schemeClr val="tx1"/>
                        </a:solidFill>
                        <a:effectLst/>
                        <a:latin typeface="Arial" panose="020B0604020202020204" pitchFamily="34" charset="0"/>
                        <a:ea typeface="+mn-ea"/>
                        <a:cs typeface="Arial" panose="020B0604020202020204" pitchFamily="34" charset="0"/>
                      </a:endParaRPr>
                    </a:p>
                  </a:txBody>
                  <a:tcPr>
                    <a:solidFill>
                      <a:srgbClr val="E5FBE9"/>
                    </a:solidFill>
                  </a:tcPr>
                </a:tc>
                <a:extLst>
                  <a:ext uri="{0D108BD9-81ED-4DB2-BD59-A6C34878D82A}">
                    <a16:rowId xmlns:a16="http://schemas.microsoft.com/office/drawing/2014/main" val="3427827172"/>
                  </a:ext>
                </a:extLst>
              </a:tr>
            </a:tbl>
          </a:graphicData>
        </a:graphic>
      </p:graphicFrame>
      <p:sp>
        <p:nvSpPr>
          <p:cNvPr id="5" name="Suorakulmio: Pyöristetyt kulmat 4">
            <a:extLst>
              <a:ext uri="{FF2B5EF4-FFF2-40B4-BE49-F238E27FC236}">
                <a16:creationId xmlns:a16="http://schemas.microsoft.com/office/drawing/2014/main" id="{7EE4E012-177E-2336-B172-0496CC75ACD5}"/>
              </a:ext>
            </a:extLst>
          </p:cNvPr>
          <p:cNvSpPr/>
          <p:nvPr/>
        </p:nvSpPr>
        <p:spPr>
          <a:xfrm rot="1183496">
            <a:off x="10454553" y="6355763"/>
            <a:ext cx="1245843" cy="624966"/>
          </a:xfrm>
          <a:prstGeom prst="roundRect">
            <a:avLst/>
          </a:prstGeom>
          <a:solidFill>
            <a:srgbClr val="FFC000"/>
          </a:solidFill>
          <a:ln>
            <a:solidFill>
              <a:schemeClr val="tx1"/>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dirty="0">
                <a:ln>
                  <a:noFill/>
                </a:ln>
                <a:solidFill>
                  <a:srgbClr val="FFFFFF"/>
                </a:solidFill>
                <a:effectLst/>
                <a:uLnTx/>
                <a:uFillTx/>
                <a:latin typeface="Calibri"/>
                <a:ea typeface="+mn-ea"/>
                <a:cs typeface="+mn-cs"/>
              </a:rPr>
              <a:t>Versio</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dirty="0">
                <a:ln>
                  <a:noFill/>
                </a:ln>
                <a:solidFill>
                  <a:srgbClr val="FFFFFF"/>
                </a:solidFill>
                <a:effectLst/>
                <a:uLnTx/>
                <a:uFillTx/>
                <a:latin typeface="Calibri"/>
                <a:ea typeface="+mn-ea"/>
                <a:cs typeface="+mn-cs"/>
              </a:rPr>
              <a:t>18.3.2024</a:t>
            </a:r>
          </a:p>
        </p:txBody>
      </p:sp>
    </p:spTree>
    <p:extLst>
      <p:ext uri="{BB962C8B-B14F-4D97-AF65-F5344CB8AC3E}">
        <p14:creationId xmlns:p14="http://schemas.microsoft.com/office/powerpoint/2010/main" val="3996605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9849EBF-E3CC-62A6-CC0E-1B6703441B98}"/>
              </a:ext>
            </a:extLst>
          </p:cNvPr>
          <p:cNvSpPr>
            <a:spLocks noGrp="1"/>
          </p:cNvSpPr>
          <p:nvPr>
            <p:ph type="title"/>
          </p:nvPr>
        </p:nvSpPr>
        <p:spPr>
          <a:xfrm>
            <a:off x="623392" y="2564904"/>
            <a:ext cx="10515600" cy="927320"/>
          </a:xfrm>
        </p:spPr>
        <p:txBody>
          <a:bodyPr>
            <a:normAutofit fontScale="90000"/>
          </a:bodyPr>
          <a:lstStyle/>
          <a:p>
            <a:pPr algn="ctr"/>
            <a:r>
              <a:rPr lang="fi-FI" sz="4400" b="1" dirty="0">
                <a:solidFill>
                  <a:schemeClr val="tx2"/>
                </a:solidFill>
              </a:rPr>
              <a:t>Taustaa Suomi.fi-strategiatyölle: </a:t>
            </a:r>
            <a:br>
              <a:rPr lang="fi-FI" sz="4400" b="1" dirty="0">
                <a:solidFill>
                  <a:schemeClr val="tx2"/>
                </a:solidFill>
              </a:rPr>
            </a:br>
            <a:r>
              <a:rPr lang="fi-FI" sz="4400" b="1" dirty="0">
                <a:solidFill>
                  <a:schemeClr val="tx2"/>
                </a:solidFill>
              </a:rPr>
              <a:t>Suomi.fi-palveluiden tausta ja nykytila </a:t>
            </a:r>
            <a:br>
              <a:rPr lang="fi-FI" sz="4400" b="1" dirty="0">
                <a:solidFill>
                  <a:schemeClr val="tx2"/>
                </a:solidFill>
              </a:rPr>
            </a:br>
            <a:endParaRPr lang="fi-FI" sz="4000" b="1" dirty="0">
              <a:solidFill>
                <a:schemeClr val="tx2"/>
              </a:solidFill>
            </a:endParaRPr>
          </a:p>
        </p:txBody>
      </p:sp>
    </p:spTree>
    <p:extLst>
      <p:ext uri="{BB962C8B-B14F-4D97-AF65-F5344CB8AC3E}">
        <p14:creationId xmlns:p14="http://schemas.microsoft.com/office/powerpoint/2010/main" val="983046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a:t>Suomi.fi-palveluiden tausta</a:t>
            </a:r>
          </a:p>
        </p:txBody>
      </p:sp>
      <p:sp>
        <p:nvSpPr>
          <p:cNvPr id="3" name="Sisällön paikkamerkki 2"/>
          <p:cNvSpPr>
            <a:spLocks noGrp="1"/>
          </p:cNvSpPr>
          <p:nvPr>
            <p:ph idx="1"/>
          </p:nvPr>
        </p:nvSpPr>
        <p:spPr>
          <a:xfrm>
            <a:off x="838200" y="905164"/>
            <a:ext cx="10515600" cy="5735781"/>
          </a:xfrm>
        </p:spPr>
        <p:txBody>
          <a:bodyPr>
            <a:normAutofit fontScale="77500" lnSpcReduction="20000"/>
          </a:bodyPr>
          <a:lstStyle/>
          <a:p>
            <a:r>
              <a:rPr lang="fi-FI" dirty="0">
                <a:hlinkClick r:id="rId2"/>
              </a:rPr>
              <a:t>Suomi.fi-palvelut </a:t>
            </a:r>
            <a:r>
              <a:rPr lang="fi-FI" dirty="0"/>
              <a:t>syntyivät valtiovarainministeriö asettamassa Kansallisen palveluarkkitehtuurin toteuttamisohjelmassa v. 2014-2017 (VM140:00/2013): </a:t>
            </a:r>
            <a:br>
              <a:rPr lang="fi-FI" dirty="0"/>
            </a:br>
            <a:r>
              <a:rPr lang="fi-FI" dirty="0"/>
              <a:t>• Suomi.fi-palveluväylä</a:t>
            </a:r>
            <a:br>
              <a:rPr lang="fi-FI" dirty="0"/>
            </a:br>
            <a:r>
              <a:rPr lang="fi-FI" dirty="0"/>
              <a:t>• Suomi.fi-tunnistus</a:t>
            </a:r>
            <a:br>
              <a:rPr lang="fi-FI" dirty="0"/>
            </a:br>
            <a:r>
              <a:rPr lang="fi-FI" dirty="0"/>
              <a:t>• Suomi.fi-valtuudet</a:t>
            </a:r>
            <a:br>
              <a:rPr lang="fi-FI" dirty="0"/>
            </a:br>
            <a:r>
              <a:rPr lang="fi-FI" dirty="0"/>
              <a:t>• Suomi.fi-palvelutietovaranto</a:t>
            </a:r>
            <a:br>
              <a:rPr lang="fi-FI" dirty="0"/>
            </a:br>
            <a:r>
              <a:rPr lang="fi-FI" dirty="0"/>
              <a:t>• Suomi.fi-verkkopalvelu</a:t>
            </a:r>
            <a:br>
              <a:rPr lang="fi-FI" dirty="0"/>
            </a:br>
            <a:r>
              <a:rPr lang="fi-FI" dirty="0"/>
              <a:t>• Suomi.fi-kartat</a:t>
            </a:r>
            <a:br>
              <a:rPr lang="fi-FI" dirty="0"/>
            </a:br>
            <a:r>
              <a:rPr lang="fi-FI" dirty="0"/>
              <a:t>• Suomi.fi-viestit</a:t>
            </a:r>
            <a:br>
              <a:rPr lang="fi-FI" dirty="0"/>
            </a:br>
            <a:r>
              <a:rPr lang="fi-FI" dirty="0"/>
              <a:t>• Suomi.fi-maksut.</a:t>
            </a:r>
            <a:br>
              <a:rPr lang="fi-FI" dirty="0"/>
            </a:br>
            <a:r>
              <a:rPr lang="fi-FI" dirty="0"/>
              <a:t/>
            </a:r>
            <a:br>
              <a:rPr lang="fi-FI" dirty="0"/>
            </a:br>
            <a:r>
              <a:rPr lang="fi-FI" dirty="0"/>
              <a:t>Myöhemmin Suomi.fi-palveluja on kehitetty edelleen. Suomi.fi-palveluja tuottaa ja kehittää Digi- ja väestötietovirasto lukuun ottamatta Maanmittauslaitoksen Suomi.fi-kartat-palvelua ja Valtiokonttorin Suomi.fi-maksut-palvelua. Laki hallinnon yhteisistä sähköisen asioinnin tukipalveluista (571/2016, ns. tukipalvelulaki) asettaa julkishallinnon organisaatioille velvoitteita Suomi.fi-palvelujen käyttöön. Tukipalvelulaissa myös todetaan, että valtiovarainministeriö vastaa tukipalvelujen palvelutuotannon yleishallinnollisesta, strategisesta sekä tieto- ja viestintäteknisen varautumisen, valmiuden ja turvallisuuden ohjauksesta. Suomi.fi-verkkopalvelun yrityksen palvelunäkymää koskevan kokonaisuuden sisällön ja rakenteen strategisesta ohjauksesta vastaavat valtiovarainministeriö ja työ- ja elinkeinoministeriö yhdessä. Maanmittauslaitoksen tuottaman Suomi.fi-kartat-palvelun sisällön ja rakenteen strategisesta ohjauksesta vastaavat valtiovarainministeriö ja maa- ja metsätalousministeriö yhdessä. </a:t>
            </a:r>
          </a:p>
        </p:txBody>
      </p:sp>
    </p:spTree>
    <p:extLst>
      <p:ext uri="{BB962C8B-B14F-4D97-AF65-F5344CB8AC3E}">
        <p14:creationId xmlns:p14="http://schemas.microsoft.com/office/powerpoint/2010/main" val="86074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7" name="Ryhmä 96">
            <a:extLst>
              <a:ext uri="{FF2B5EF4-FFF2-40B4-BE49-F238E27FC236}">
                <a16:creationId xmlns:a16="http://schemas.microsoft.com/office/drawing/2014/main" id="{A36ADA87-55A5-C306-3D98-69AF969D66BB}"/>
              </a:ext>
            </a:extLst>
          </p:cNvPr>
          <p:cNvGrpSpPr/>
          <p:nvPr/>
        </p:nvGrpSpPr>
        <p:grpSpPr>
          <a:xfrm>
            <a:off x="2329319" y="5350011"/>
            <a:ext cx="1802832" cy="699622"/>
            <a:chOff x="2413209" y="5274510"/>
            <a:chExt cx="1802832" cy="699622"/>
          </a:xfrm>
        </p:grpSpPr>
        <p:pic>
          <p:nvPicPr>
            <p:cNvPr id="52" name="Kuva 51">
              <a:extLst>
                <a:ext uri="{FF2B5EF4-FFF2-40B4-BE49-F238E27FC236}">
                  <a16:creationId xmlns:a16="http://schemas.microsoft.com/office/drawing/2014/main" id="{E010592A-79A4-5BB8-8815-171537C82F72}"/>
                </a:ext>
              </a:extLst>
            </p:cNvPr>
            <p:cNvPicPr>
              <a:picLocks noChangeAspect="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111523" y="5540734"/>
              <a:ext cx="432000" cy="432000"/>
            </a:xfrm>
            <a:prstGeom prst="rect">
              <a:avLst/>
            </a:prstGeom>
            <a:noFill/>
            <a:ln>
              <a:noFill/>
            </a:ln>
          </p:spPr>
        </p:pic>
        <p:pic>
          <p:nvPicPr>
            <p:cNvPr id="53" name="Kuva 52">
              <a:extLst>
                <a:ext uri="{FF2B5EF4-FFF2-40B4-BE49-F238E27FC236}">
                  <a16:creationId xmlns:a16="http://schemas.microsoft.com/office/drawing/2014/main" id="{E21E9F0A-6133-F04D-D686-FA21487C01C0}"/>
                </a:ext>
              </a:extLst>
            </p:cNvPr>
            <p:cNvPicPr>
              <a:picLocks noChangeAspect="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2767530" y="5540734"/>
              <a:ext cx="432000" cy="432000"/>
            </a:xfrm>
            <a:prstGeom prst="rect">
              <a:avLst/>
            </a:prstGeom>
            <a:noFill/>
            <a:ln>
              <a:noFill/>
            </a:ln>
          </p:spPr>
        </p:pic>
        <p:pic>
          <p:nvPicPr>
            <p:cNvPr id="54" name="Kuva 53">
              <a:extLst>
                <a:ext uri="{FF2B5EF4-FFF2-40B4-BE49-F238E27FC236}">
                  <a16:creationId xmlns:a16="http://schemas.microsoft.com/office/drawing/2014/main" id="{1C04B8AA-9B2A-8A45-4B2C-CEC1DB76CE1E}"/>
                </a:ext>
              </a:extLst>
            </p:cNvPr>
            <p:cNvPicPr>
              <a:picLocks noChangeAspect="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2413209" y="5540734"/>
              <a:ext cx="432000" cy="432000"/>
            </a:xfrm>
            <a:prstGeom prst="rect">
              <a:avLst/>
            </a:prstGeom>
            <a:noFill/>
            <a:ln>
              <a:noFill/>
            </a:ln>
          </p:spPr>
        </p:pic>
        <p:sp>
          <p:nvSpPr>
            <p:cNvPr id="55" name="Suorakulmio 54">
              <a:extLst>
                <a:ext uri="{FF2B5EF4-FFF2-40B4-BE49-F238E27FC236}">
                  <a16:creationId xmlns:a16="http://schemas.microsoft.com/office/drawing/2014/main" id="{0DD063E9-55FF-7708-38C0-BF3CC03106FD}"/>
                </a:ext>
              </a:extLst>
            </p:cNvPr>
            <p:cNvSpPr/>
            <p:nvPr/>
          </p:nvSpPr>
          <p:spPr>
            <a:xfrm>
              <a:off x="2603536" y="5274510"/>
              <a:ext cx="72000" cy="32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srgbClr val="FFFFFF"/>
                </a:solidFill>
                <a:effectLst/>
                <a:uLnTx/>
                <a:uFillTx/>
                <a:latin typeface="Calibri"/>
                <a:ea typeface="+mn-ea"/>
                <a:cs typeface="+mn-cs"/>
              </a:endParaRPr>
            </a:p>
          </p:txBody>
        </p:sp>
        <p:sp>
          <p:nvSpPr>
            <p:cNvPr id="56" name="Suorakulmio 55">
              <a:extLst>
                <a:ext uri="{FF2B5EF4-FFF2-40B4-BE49-F238E27FC236}">
                  <a16:creationId xmlns:a16="http://schemas.microsoft.com/office/drawing/2014/main" id="{64778752-4F31-5BD4-AA7B-DF9F79A8B7FE}"/>
                </a:ext>
              </a:extLst>
            </p:cNvPr>
            <p:cNvSpPr/>
            <p:nvPr/>
          </p:nvSpPr>
          <p:spPr>
            <a:xfrm>
              <a:off x="2947530" y="5274510"/>
              <a:ext cx="72000" cy="32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srgbClr val="FFFFFF"/>
                </a:solidFill>
                <a:effectLst/>
                <a:uLnTx/>
                <a:uFillTx/>
                <a:latin typeface="Calibri"/>
                <a:ea typeface="+mn-ea"/>
                <a:cs typeface="+mn-cs"/>
              </a:endParaRPr>
            </a:p>
          </p:txBody>
        </p:sp>
        <p:sp>
          <p:nvSpPr>
            <p:cNvPr id="57" name="Suorakulmio 56">
              <a:extLst>
                <a:ext uri="{FF2B5EF4-FFF2-40B4-BE49-F238E27FC236}">
                  <a16:creationId xmlns:a16="http://schemas.microsoft.com/office/drawing/2014/main" id="{08C69D06-3280-62DF-406A-37CDFFFD5F8E}"/>
                </a:ext>
              </a:extLst>
            </p:cNvPr>
            <p:cNvSpPr/>
            <p:nvPr/>
          </p:nvSpPr>
          <p:spPr>
            <a:xfrm>
              <a:off x="3291523" y="5274510"/>
              <a:ext cx="72000" cy="32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srgbClr val="FFFFFF"/>
                </a:solidFill>
                <a:effectLst/>
                <a:uLnTx/>
                <a:uFillTx/>
                <a:latin typeface="Calibri"/>
                <a:ea typeface="+mn-ea"/>
                <a:cs typeface="+mn-cs"/>
              </a:endParaRPr>
            </a:p>
          </p:txBody>
        </p:sp>
        <p:pic>
          <p:nvPicPr>
            <p:cNvPr id="79" name="Kuva 78">
              <a:extLst>
                <a:ext uri="{FF2B5EF4-FFF2-40B4-BE49-F238E27FC236}">
                  <a16:creationId xmlns:a16="http://schemas.microsoft.com/office/drawing/2014/main" id="{589EA63A-0882-4226-1BF3-85A5FAC18947}"/>
                </a:ext>
              </a:extLst>
            </p:cNvPr>
            <p:cNvPicPr>
              <a:picLocks noChangeAspect="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440092" y="5542132"/>
              <a:ext cx="432000" cy="432000"/>
            </a:xfrm>
            <a:prstGeom prst="rect">
              <a:avLst/>
            </a:prstGeom>
            <a:noFill/>
            <a:ln>
              <a:noFill/>
            </a:ln>
          </p:spPr>
        </p:pic>
        <p:sp>
          <p:nvSpPr>
            <p:cNvPr id="80" name="Suorakulmio 79">
              <a:extLst>
                <a:ext uri="{FF2B5EF4-FFF2-40B4-BE49-F238E27FC236}">
                  <a16:creationId xmlns:a16="http://schemas.microsoft.com/office/drawing/2014/main" id="{EE45BBA4-7BDF-B48A-1821-50F7A08C10DF}"/>
                </a:ext>
              </a:extLst>
            </p:cNvPr>
            <p:cNvSpPr/>
            <p:nvPr/>
          </p:nvSpPr>
          <p:spPr>
            <a:xfrm>
              <a:off x="3620092" y="5275908"/>
              <a:ext cx="72000" cy="32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srgbClr val="FFFFFF"/>
                </a:solidFill>
                <a:effectLst/>
                <a:uLnTx/>
                <a:uFillTx/>
                <a:latin typeface="Calibri"/>
                <a:ea typeface="+mn-ea"/>
                <a:cs typeface="+mn-cs"/>
              </a:endParaRPr>
            </a:p>
          </p:txBody>
        </p:sp>
        <p:pic>
          <p:nvPicPr>
            <p:cNvPr id="81" name="Kuva 80">
              <a:extLst>
                <a:ext uri="{FF2B5EF4-FFF2-40B4-BE49-F238E27FC236}">
                  <a16:creationId xmlns:a16="http://schemas.microsoft.com/office/drawing/2014/main" id="{194E8B19-E852-84CA-5A47-7B002014E3B1}"/>
                </a:ext>
              </a:extLst>
            </p:cNvPr>
            <p:cNvPicPr>
              <a:picLocks noChangeAspect="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784041" y="5542132"/>
              <a:ext cx="432000" cy="432000"/>
            </a:xfrm>
            <a:prstGeom prst="rect">
              <a:avLst/>
            </a:prstGeom>
            <a:noFill/>
            <a:ln>
              <a:noFill/>
            </a:ln>
          </p:spPr>
        </p:pic>
        <p:sp>
          <p:nvSpPr>
            <p:cNvPr id="82" name="Suorakulmio 81">
              <a:extLst>
                <a:ext uri="{FF2B5EF4-FFF2-40B4-BE49-F238E27FC236}">
                  <a16:creationId xmlns:a16="http://schemas.microsoft.com/office/drawing/2014/main" id="{5EE0BF0B-E2EA-1837-1FCE-FC0F6EFED6E8}"/>
                </a:ext>
              </a:extLst>
            </p:cNvPr>
            <p:cNvSpPr/>
            <p:nvPr/>
          </p:nvSpPr>
          <p:spPr>
            <a:xfrm>
              <a:off x="3964041" y="5275908"/>
              <a:ext cx="72000" cy="32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srgbClr val="FFFFFF"/>
                </a:solidFill>
                <a:effectLst/>
                <a:uLnTx/>
                <a:uFillTx/>
                <a:latin typeface="Calibri"/>
                <a:ea typeface="+mn-ea"/>
                <a:cs typeface="+mn-cs"/>
              </a:endParaRPr>
            </a:p>
          </p:txBody>
        </p:sp>
      </p:grpSp>
      <p:sp>
        <p:nvSpPr>
          <p:cNvPr id="51" name="Tekstiruutu 50">
            <a:extLst>
              <a:ext uri="{FF2B5EF4-FFF2-40B4-BE49-F238E27FC236}">
                <a16:creationId xmlns:a16="http://schemas.microsoft.com/office/drawing/2014/main" id="{A5D2EA4F-D023-2E04-F730-EF84AE42DAB1}"/>
              </a:ext>
            </a:extLst>
          </p:cNvPr>
          <p:cNvSpPr txBox="1"/>
          <p:nvPr/>
        </p:nvSpPr>
        <p:spPr>
          <a:xfrm>
            <a:off x="742609" y="5390440"/>
            <a:ext cx="2352028" cy="1270418"/>
          </a:xfrm>
          <a:prstGeom prst="rect">
            <a:avLst/>
          </a:prstGeom>
          <a:noFill/>
          <a:ln w="28575" cmpd="sng">
            <a:noFill/>
          </a:ln>
        </p:spPr>
        <p:txBody>
          <a:bodyPr wrap="square" rtlCol="0" anchor="ctr">
            <a:noAutofit/>
          </a:bodyPr>
          <a:lstStyle>
            <a:defPPr>
              <a:defRPr lang="fi-FI"/>
            </a:defPPr>
            <a:lvl1pPr algn="ctr">
              <a:defRPr sz="1050" b="1">
                <a:solidFill>
                  <a:schemeClr val="bg1"/>
                </a:solidFill>
              </a:defRPr>
            </a:lvl1p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fi-FI" sz="1050" b="1" i="0" u="none" strike="noStrike" kern="1200" cap="none" spc="0" normalizeH="0" baseline="0" noProof="0" dirty="0">
                <a:ln>
                  <a:noFill/>
                </a:ln>
                <a:solidFill>
                  <a:srgbClr val="FFFFFF"/>
                </a:solidFill>
                <a:effectLst/>
                <a:uLnTx/>
                <a:uFillTx/>
                <a:latin typeface="Calibri"/>
                <a:ea typeface="+mn-ea"/>
                <a:cs typeface="+mn-cs"/>
              </a:rPr>
              <a:t>Perusrekisterit</a:t>
            </a:r>
          </a:p>
          <a:p>
            <a:pPr marL="0" marR="0" lvl="0" indent="0" algn="l" defTabSz="914377" rtl="0" eaLnBrk="1" fontAlgn="auto" latinLnBrk="0" hangingPunct="1">
              <a:lnSpc>
                <a:spcPct val="100000"/>
              </a:lnSpc>
              <a:spcBef>
                <a:spcPts val="0"/>
              </a:spcBef>
              <a:spcAft>
                <a:spcPts val="0"/>
              </a:spcAft>
              <a:buClrTx/>
              <a:buSzTx/>
              <a:buFontTx/>
              <a:buNone/>
              <a:tabLst/>
              <a:defRPr/>
            </a:pPr>
            <a:r>
              <a:rPr kumimoji="0" lang="fi-FI" sz="1050" b="0" i="0" u="none" strike="noStrike" kern="1200" cap="none" spc="0" normalizeH="0" baseline="0" noProof="0" dirty="0">
                <a:ln>
                  <a:noFill/>
                </a:ln>
                <a:solidFill>
                  <a:srgbClr val="FFFFFF"/>
                </a:solidFill>
                <a:effectLst/>
                <a:uLnTx/>
                <a:uFillTx/>
                <a:latin typeface="Calibri"/>
                <a:ea typeface="+mn-ea"/>
                <a:cs typeface="+mn-cs"/>
              </a:rPr>
              <a:t>Väestötietojärjestelmä</a:t>
            </a:r>
          </a:p>
          <a:p>
            <a:pPr marL="0" marR="0" lvl="0" indent="0" algn="l" defTabSz="914377" rtl="0" eaLnBrk="1" fontAlgn="auto" latinLnBrk="0" hangingPunct="1">
              <a:lnSpc>
                <a:spcPct val="100000"/>
              </a:lnSpc>
              <a:spcBef>
                <a:spcPts val="0"/>
              </a:spcBef>
              <a:spcAft>
                <a:spcPts val="0"/>
              </a:spcAft>
              <a:buClrTx/>
              <a:buSzTx/>
              <a:buFontTx/>
              <a:buNone/>
              <a:tabLst/>
              <a:defRPr/>
            </a:pPr>
            <a:r>
              <a:rPr kumimoji="0" lang="fi-FI" sz="1050" b="0" i="0" u="none" strike="noStrike" kern="1200" cap="none" spc="0" normalizeH="0" baseline="0" noProof="0" dirty="0">
                <a:ln>
                  <a:noFill/>
                </a:ln>
                <a:solidFill>
                  <a:srgbClr val="FFFFFF"/>
                </a:solidFill>
                <a:effectLst/>
                <a:uLnTx/>
                <a:uFillTx/>
                <a:latin typeface="Calibri"/>
                <a:ea typeface="+mn-ea"/>
                <a:cs typeface="+mn-cs"/>
              </a:rPr>
              <a:t>Kaupparekisteri</a:t>
            </a:r>
          </a:p>
          <a:p>
            <a:pPr marL="0" marR="0" lvl="0" indent="0" algn="l" defTabSz="914377" rtl="0" eaLnBrk="1" fontAlgn="auto" latinLnBrk="0" hangingPunct="1">
              <a:lnSpc>
                <a:spcPct val="100000"/>
              </a:lnSpc>
              <a:spcBef>
                <a:spcPts val="0"/>
              </a:spcBef>
              <a:spcAft>
                <a:spcPts val="0"/>
              </a:spcAft>
              <a:buClrTx/>
              <a:buSzTx/>
              <a:buFontTx/>
              <a:buNone/>
              <a:tabLst/>
              <a:defRPr/>
            </a:pPr>
            <a:r>
              <a:rPr kumimoji="0" lang="fi-FI" sz="1050" b="0" i="0" u="none" strike="noStrike" kern="1200" cap="none" spc="0" normalizeH="0" baseline="0" noProof="0" dirty="0">
                <a:ln>
                  <a:noFill/>
                </a:ln>
                <a:solidFill>
                  <a:srgbClr val="FFFFFF"/>
                </a:solidFill>
                <a:effectLst/>
                <a:uLnTx/>
                <a:uFillTx/>
                <a:latin typeface="Calibri"/>
                <a:ea typeface="+mn-ea"/>
                <a:cs typeface="+mn-cs"/>
              </a:rPr>
              <a:t>Yhdistysrekisteri</a:t>
            </a:r>
          </a:p>
          <a:p>
            <a:pPr marL="0" marR="0" lvl="0" indent="0" algn="l" defTabSz="914377" rtl="0" eaLnBrk="1" fontAlgn="auto" latinLnBrk="0" hangingPunct="1">
              <a:lnSpc>
                <a:spcPct val="100000"/>
              </a:lnSpc>
              <a:spcBef>
                <a:spcPts val="0"/>
              </a:spcBef>
              <a:spcAft>
                <a:spcPts val="0"/>
              </a:spcAft>
              <a:buClrTx/>
              <a:buSzTx/>
              <a:buFontTx/>
              <a:buNone/>
              <a:tabLst/>
              <a:defRPr/>
            </a:pPr>
            <a:r>
              <a:rPr kumimoji="0" lang="fi-FI" sz="1050" b="0" i="0" u="none" strike="noStrike" kern="1200" cap="none" spc="0" normalizeH="0" baseline="0" noProof="0" dirty="0">
                <a:ln>
                  <a:noFill/>
                </a:ln>
                <a:solidFill>
                  <a:srgbClr val="FFFFFF"/>
                </a:solidFill>
                <a:effectLst/>
                <a:uLnTx/>
                <a:uFillTx/>
                <a:latin typeface="Calibri"/>
                <a:ea typeface="+mn-ea"/>
                <a:cs typeface="+mn-cs"/>
              </a:rPr>
              <a:t>Verotusyhtymärekisteri</a:t>
            </a:r>
          </a:p>
          <a:p>
            <a:pPr marL="0" marR="0" lvl="0" indent="0" algn="l" defTabSz="914377" rtl="0" eaLnBrk="1" fontAlgn="auto" latinLnBrk="0" hangingPunct="1">
              <a:lnSpc>
                <a:spcPct val="100000"/>
              </a:lnSpc>
              <a:spcBef>
                <a:spcPts val="0"/>
              </a:spcBef>
              <a:spcAft>
                <a:spcPts val="0"/>
              </a:spcAft>
              <a:buClrTx/>
              <a:buSzTx/>
              <a:buFontTx/>
              <a:buNone/>
              <a:tabLst/>
              <a:defRPr/>
            </a:pPr>
            <a:r>
              <a:rPr kumimoji="0" lang="fi-FI" sz="1050" b="0" i="0" u="none" strike="noStrike" kern="1200" cap="none" spc="0" normalizeH="0" baseline="0" noProof="0" dirty="0">
                <a:ln>
                  <a:noFill/>
                </a:ln>
                <a:solidFill>
                  <a:srgbClr val="FFFFFF"/>
                </a:solidFill>
                <a:effectLst/>
                <a:uLnTx/>
                <a:uFillTx/>
                <a:latin typeface="Calibri"/>
                <a:ea typeface="+mn-ea"/>
                <a:cs typeface="+mn-cs"/>
              </a:rPr>
              <a:t>Holhousasioiden rekisteri (tulossa)</a:t>
            </a:r>
          </a:p>
        </p:txBody>
      </p:sp>
      <p:sp>
        <p:nvSpPr>
          <p:cNvPr id="96" name="Tekstiruutu 95">
            <a:extLst>
              <a:ext uri="{FF2B5EF4-FFF2-40B4-BE49-F238E27FC236}">
                <a16:creationId xmlns:a16="http://schemas.microsoft.com/office/drawing/2014/main" id="{31996499-68D8-0662-EACF-6B97976C05A5}"/>
              </a:ext>
            </a:extLst>
          </p:cNvPr>
          <p:cNvSpPr txBox="1"/>
          <p:nvPr/>
        </p:nvSpPr>
        <p:spPr>
          <a:xfrm>
            <a:off x="4863182" y="4326979"/>
            <a:ext cx="1990029" cy="642791"/>
          </a:xfrm>
          <a:prstGeom prst="rect">
            <a:avLst/>
          </a:prstGeom>
          <a:solidFill>
            <a:schemeClr val="tx2">
              <a:lumMod val="90000"/>
              <a:lumOff val="10000"/>
            </a:schemeClr>
          </a:solidFill>
          <a:ln w="28575" cmpd="sng">
            <a:solidFill>
              <a:schemeClr val="tx2">
                <a:lumMod val="90000"/>
                <a:lumOff val="10000"/>
              </a:schemeClr>
            </a:solidFill>
          </a:ln>
        </p:spPr>
        <p:txBody>
          <a:bodyPr wrap="square" rtlCol="0" anchor="ctr">
            <a:noAutofit/>
          </a:bodyPr>
          <a:lstStyle>
            <a:defPPr>
              <a:defRPr lang="fi-FI"/>
            </a:defPPr>
            <a:lvl1pPr algn="ctr">
              <a:defRPr sz="1050" b="1">
                <a:solidFill>
                  <a:schemeClr val="bg1"/>
                </a:solidFill>
              </a:defRPr>
            </a:lvl1p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050" b="0" i="0" u="none" strike="noStrike" kern="1200" cap="none" spc="0" normalizeH="0" baseline="0" noProof="0" dirty="0">
                <a:ln>
                  <a:noFill/>
                </a:ln>
                <a:solidFill>
                  <a:srgbClr val="FFFFFF"/>
                </a:solidFill>
                <a:effectLst/>
                <a:uLnTx/>
                <a:uFillTx/>
                <a:latin typeface="Calibri"/>
                <a:ea typeface="+mn-ea"/>
                <a:cs typeface="+mn-cs"/>
              </a:rPr>
              <a:t>Suomi.fi-palveluiden loppukäyttäjätuki henkilöille ja organisaatioille.</a:t>
            </a:r>
          </a:p>
        </p:txBody>
      </p:sp>
      <p:sp>
        <p:nvSpPr>
          <p:cNvPr id="93" name="Tekstiruutu 92">
            <a:extLst>
              <a:ext uri="{FF2B5EF4-FFF2-40B4-BE49-F238E27FC236}">
                <a16:creationId xmlns:a16="http://schemas.microsoft.com/office/drawing/2014/main" id="{3AF85E7D-43E0-0D58-B108-3A377FFB4A67}"/>
              </a:ext>
            </a:extLst>
          </p:cNvPr>
          <p:cNvSpPr txBox="1"/>
          <p:nvPr/>
        </p:nvSpPr>
        <p:spPr>
          <a:xfrm>
            <a:off x="7444988" y="3659314"/>
            <a:ext cx="4282821" cy="1309081"/>
          </a:xfrm>
          <a:prstGeom prst="rect">
            <a:avLst/>
          </a:prstGeom>
          <a:solidFill>
            <a:schemeClr val="tx2">
              <a:lumMod val="90000"/>
              <a:lumOff val="10000"/>
            </a:schemeClr>
          </a:solidFill>
          <a:ln w="28575" cmpd="sng">
            <a:solidFill>
              <a:schemeClr val="tx2">
                <a:lumMod val="90000"/>
                <a:lumOff val="10000"/>
              </a:schemeClr>
            </a:solidFill>
          </a:ln>
        </p:spPr>
        <p:txBody>
          <a:bodyPr wrap="square" rtlCol="0" anchor="ctr">
            <a:noAutofit/>
          </a:bodyPr>
          <a:lstStyle>
            <a:defPPr>
              <a:defRPr lang="fi-FI"/>
            </a:defPPr>
            <a:lvl1pPr algn="ctr">
              <a:defRPr sz="1050" b="1">
                <a:solidFill>
                  <a:schemeClr val="bg1"/>
                </a:solidFill>
              </a:defRPr>
            </a:lvl1p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050" b="0" i="0" u="none" strike="noStrike" kern="1200" cap="none" spc="0" normalizeH="0" baseline="0" noProof="0" dirty="0">
                <a:ln>
                  <a:noFill/>
                </a:ln>
                <a:solidFill>
                  <a:srgbClr val="FFFFFF"/>
                </a:solidFill>
                <a:effectLst/>
                <a:uLnTx/>
                <a:uFillTx/>
                <a:latin typeface="Calibri"/>
                <a:ea typeface="+mn-ea"/>
                <a:cs typeface="+mn-cs"/>
              </a:rPr>
              <a:t>Vaatimusten mukaisuus.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050" b="0" i="0" u="none" strike="noStrike" kern="1200" cap="none" spc="0" normalizeH="0" baseline="0" noProof="0" dirty="0">
                <a:ln>
                  <a:noFill/>
                </a:ln>
                <a:solidFill>
                  <a:srgbClr val="FFFFFF"/>
                </a:solidFill>
                <a:effectLst/>
                <a:uLnTx/>
                <a:uFillTx/>
                <a:latin typeface="Calibri"/>
                <a:ea typeface="+mn-ea"/>
                <a:cs typeface="+mn-cs"/>
              </a:rPr>
              <a:t>Tietoturva ja tietosuoja.</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050" b="0" i="0" u="none" strike="noStrike" kern="1200" cap="none" spc="0" normalizeH="0" baseline="0" noProof="0" dirty="0">
                <a:ln>
                  <a:noFill/>
                </a:ln>
                <a:solidFill>
                  <a:srgbClr val="FFFFFF"/>
                </a:solidFill>
                <a:effectLst/>
                <a:uLnTx/>
                <a:uFillTx/>
                <a:latin typeface="Calibri"/>
                <a:ea typeface="+mn-ea"/>
                <a:cs typeface="+mn-cs"/>
              </a:rPr>
              <a:t>Käyttöönottojen tuki.</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050" b="0" i="0" u="none" strike="noStrike" kern="1200" cap="none" spc="0" normalizeH="0" baseline="0" noProof="0" dirty="0">
                <a:ln>
                  <a:noFill/>
                </a:ln>
                <a:solidFill>
                  <a:srgbClr val="FFFFFF"/>
                </a:solidFill>
                <a:effectLst/>
                <a:uLnTx/>
                <a:uFillTx/>
                <a:latin typeface="Calibri"/>
                <a:ea typeface="+mn-ea"/>
                <a:cs typeface="+mn-cs"/>
              </a:rPr>
              <a:t>Organisaatioasiakaspalvelu.</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050" b="0" i="0" u="none" strike="noStrike" kern="1200" cap="none" spc="0" normalizeH="0" baseline="0" noProof="0" dirty="0">
                <a:ln>
                  <a:noFill/>
                </a:ln>
                <a:solidFill>
                  <a:srgbClr val="FFFFFF"/>
                </a:solidFill>
                <a:effectLst/>
                <a:uLnTx/>
                <a:uFillTx/>
                <a:latin typeface="Calibri"/>
                <a:ea typeface="+mn-ea"/>
                <a:cs typeface="+mn-cs"/>
              </a:rPr>
              <a:t>Kehittäjien työkalut.</a:t>
            </a:r>
          </a:p>
        </p:txBody>
      </p:sp>
      <p:sp>
        <p:nvSpPr>
          <p:cNvPr id="90" name="Tekstiruutu 89">
            <a:extLst>
              <a:ext uri="{FF2B5EF4-FFF2-40B4-BE49-F238E27FC236}">
                <a16:creationId xmlns:a16="http://schemas.microsoft.com/office/drawing/2014/main" id="{1E24AE6E-32B7-3E30-0B40-4FE94C1DB606}"/>
              </a:ext>
            </a:extLst>
          </p:cNvPr>
          <p:cNvSpPr txBox="1"/>
          <p:nvPr/>
        </p:nvSpPr>
        <p:spPr>
          <a:xfrm>
            <a:off x="2768321" y="4324867"/>
            <a:ext cx="1990029" cy="642791"/>
          </a:xfrm>
          <a:prstGeom prst="rect">
            <a:avLst/>
          </a:prstGeom>
          <a:solidFill>
            <a:schemeClr val="tx2">
              <a:lumMod val="90000"/>
              <a:lumOff val="10000"/>
            </a:schemeClr>
          </a:solidFill>
          <a:ln w="28575" cmpd="sng">
            <a:solidFill>
              <a:schemeClr val="tx2">
                <a:lumMod val="90000"/>
                <a:lumOff val="10000"/>
              </a:schemeClr>
            </a:solidFill>
          </a:ln>
        </p:spPr>
        <p:txBody>
          <a:bodyPr wrap="square" rtlCol="0" anchor="ctr">
            <a:noAutofit/>
          </a:bodyPr>
          <a:lstStyle>
            <a:defPPr>
              <a:defRPr lang="fi-FI"/>
            </a:defPPr>
            <a:lvl1pPr algn="ctr">
              <a:defRPr sz="1050" b="1">
                <a:solidFill>
                  <a:schemeClr val="bg1"/>
                </a:solidFill>
              </a:defRPr>
            </a:lvl1p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050" b="0" i="0" u="none" strike="noStrike" kern="1200" cap="none" spc="0" normalizeH="0" baseline="0" noProof="0" dirty="0">
                <a:ln>
                  <a:noFill/>
                </a:ln>
                <a:solidFill>
                  <a:srgbClr val="FFFFFF"/>
                </a:solidFill>
                <a:effectLst/>
                <a:uLnTx/>
                <a:uFillTx/>
                <a:latin typeface="Calibri"/>
                <a:ea typeface="+mn-ea"/>
                <a:cs typeface="+mn-cs"/>
              </a:rPr>
              <a:t>Digiturvan kyselytyökalut.</a:t>
            </a:r>
          </a:p>
        </p:txBody>
      </p:sp>
      <p:sp>
        <p:nvSpPr>
          <p:cNvPr id="83" name="Tekstiruutu 82">
            <a:extLst>
              <a:ext uri="{FF2B5EF4-FFF2-40B4-BE49-F238E27FC236}">
                <a16:creationId xmlns:a16="http://schemas.microsoft.com/office/drawing/2014/main" id="{6C99330A-FD54-F9D7-0668-0375D36CCAD8}"/>
              </a:ext>
            </a:extLst>
          </p:cNvPr>
          <p:cNvSpPr txBox="1"/>
          <p:nvPr/>
        </p:nvSpPr>
        <p:spPr>
          <a:xfrm>
            <a:off x="672535" y="3793180"/>
            <a:ext cx="1990029" cy="1176251"/>
          </a:xfrm>
          <a:prstGeom prst="rect">
            <a:avLst/>
          </a:prstGeom>
          <a:solidFill>
            <a:schemeClr val="tx2">
              <a:lumMod val="90000"/>
              <a:lumOff val="10000"/>
            </a:schemeClr>
          </a:solidFill>
          <a:ln w="28575" cmpd="sng">
            <a:solidFill>
              <a:schemeClr val="tx2">
                <a:lumMod val="90000"/>
                <a:lumOff val="10000"/>
              </a:schemeClr>
            </a:solidFill>
          </a:ln>
        </p:spPr>
        <p:txBody>
          <a:bodyPr wrap="square" rtlCol="0" anchor="ctr">
            <a:noAutofit/>
          </a:bodyPr>
          <a:lstStyle>
            <a:defPPr>
              <a:defRPr lang="fi-FI"/>
            </a:defPPr>
            <a:lvl1pPr algn="ctr">
              <a:defRPr sz="1050" b="1">
                <a:solidFill>
                  <a:schemeClr val="bg1"/>
                </a:solidFill>
              </a:defRPr>
            </a:lvl1p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050" b="0" i="0" u="none" strike="noStrike" kern="1200" cap="none" spc="0" normalizeH="0" baseline="0" noProof="0" dirty="0">
                <a:ln>
                  <a:noFill/>
                </a:ln>
                <a:solidFill>
                  <a:srgbClr val="FFFFFF"/>
                </a:solidFill>
                <a:effectLst/>
                <a:uLnTx/>
                <a:uFillTx/>
                <a:latin typeface="Calibri"/>
                <a:ea typeface="+mn-ea"/>
                <a:cs typeface="+mn-cs"/>
              </a:rPr>
              <a:t>Valtuushakemusten rekisteröinti DVV:llä.</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050" b="0" i="0" u="none" strike="noStrike" kern="1200" cap="none" spc="0" normalizeH="0" baseline="0" noProof="0" dirty="0">
                <a:ln>
                  <a:noFill/>
                </a:ln>
                <a:solidFill>
                  <a:srgbClr val="FFFFFF"/>
                </a:solidFill>
                <a:effectLst/>
                <a:uLnTx/>
                <a:uFillTx/>
                <a:latin typeface="Calibri"/>
                <a:ea typeface="+mn-ea"/>
                <a:cs typeface="+mn-cs"/>
              </a:rPr>
              <a:t>Avustettu valtuuttaminen digitaidottomille DVV:llä.</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050" b="0" i="0" u="none" strike="noStrike" kern="1200" cap="none" spc="0" normalizeH="0" baseline="0" noProof="0" dirty="0">
                <a:ln>
                  <a:noFill/>
                </a:ln>
                <a:solidFill>
                  <a:srgbClr val="FFFFFF"/>
                </a:solidFill>
                <a:effectLst/>
                <a:uLnTx/>
                <a:uFillTx/>
                <a:latin typeface="Calibri"/>
                <a:ea typeface="+mn-ea"/>
                <a:cs typeface="+mn-cs"/>
              </a:rPr>
              <a:t>Avustettu valtuuttaminen hyvinvointialueilla.</a:t>
            </a:r>
          </a:p>
        </p:txBody>
      </p:sp>
      <p:grpSp>
        <p:nvGrpSpPr>
          <p:cNvPr id="33" name="Group 24">
            <a:extLst>
              <a:ext uri="{FF2B5EF4-FFF2-40B4-BE49-F238E27FC236}">
                <a16:creationId xmlns:a16="http://schemas.microsoft.com/office/drawing/2014/main" id="{FE217AD5-0F0C-DA5A-E1FB-B9C459568E1D}"/>
              </a:ext>
            </a:extLst>
          </p:cNvPr>
          <p:cNvGrpSpPr/>
          <p:nvPr/>
        </p:nvGrpSpPr>
        <p:grpSpPr>
          <a:xfrm>
            <a:off x="6617190" y="5039201"/>
            <a:ext cx="4548447" cy="1245837"/>
            <a:chOff x="3966883" y="5701553"/>
            <a:chExt cx="5298141" cy="1260214"/>
          </a:xfrm>
          <a:solidFill>
            <a:schemeClr val="accent1">
              <a:lumMod val="10000"/>
              <a:lumOff val="90000"/>
            </a:schemeClr>
          </a:solidFill>
          <a:effectLst/>
        </p:grpSpPr>
        <p:sp>
          <p:nvSpPr>
            <p:cNvPr id="34" name="Cloud 5">
              <a:extLst>
                <a:ext uri="{FF2B5EF4-FFF2-40B4-BE49-F238E27FC236}">
                  <a16:creationId xmlns:a16="http://schemas.microsoft.com/office/drawing/2014/main" id="{4C10C0B4-3F78-4748-27FE-912515AEDF5E}"/>
                </a:ext>
              </a:extLst>
            </p:cNvPr>
            <p:cNvSpPr/>
            <p:nvPr/>
          </p:nvSpPr>
          <p:spPr>
            <a:xfrm>
              <a:off x="3966883" y="5701553"/>
              <a:ext cx="1842247" cy="1021976"/>
            </a:xfrm>
            <a:prstGeom prst="clou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srgbClr val="FFFFFF"/>
                </a:solidFill>
                <a:effectLst/>
                <a:uLnTx/>
                <a:uFillTx/>
                <a:latin typeface="Calibri"/>
                <a:ea typeface="+mn-ea"/>
                <a:cs typeface="+mn-cs"/>
              </a:endParaRPr>
            </a:p>
          </p:txBody>
        </p:sp>
        <p:sp>
          <p:nvSpPr>
            <p:cNvPr id="37" name="Cloud 6">
              <a:extLst>
                <a:ext uri="{FF2B5EF4-FFF2-40B4-BE49-F238E27FC236}">
                  <a16:creationId xmlns:a16="http://schemas.microsoft.com/office/drawing/2014/main" id="{23398680-C575-1E4F-D0D1-BE25A92753B9}"/>
                </a:ext>
              </a:extLst>
            </p:cNvPr>
            <p:cNvSpPr/>
            <p:nvPr/>
          </p:nvSpPr>
          <p:spPr>
            <a:xfrm>
              <a:off x="5288833" y="5754508"/>
              <a:ext cx="1539755" cy="1157626"/>
            </a:xfrm>
            <a:prstGeom prst="clou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srgbClr val="FFFFFF"/>
                </a:solidFill>
                <a:effectLst/>
                <a:uLnTx/>
                <a:uFillTx/>
                <a:latin typeface="Calibri"/>
                <a:ea typeface="+mn-ea"/>
                <a:cs typeface="+mn-cs"/>
              </a:endParaRPr>
            </a:p>
          </p:txBody>
        </p:sp>
        <p:sp>
          <p:nvSpPr>
            <p:cNvPr id="38" name="Cloud 7">
              <a:extLst>
                <a:ext uri="{FF2B5EF4-FFF2-40B4-BE49-F238E27FC236}">
                  <a16:creationId xmlns:a16="http://schemas.microsoft.com/office/drawing/2014/main" id="{BA6A40C2-A728-F499-7252-D1843D0C9A46}"/>
                </a:ext>
              </a:extLst>
            </p:cNvPr>
            <p:cNvSpPr/>
            <p:nvPr/>
          </p:nvSpPr>
          <p:spPr>
            <a:xfrm>
              <a:off x="6112881" y="5738085"/>
              <a:ext cx="1842247" cy="1223682"/>
            </a:xfrm>
            <a:prstGeom prst="clou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srgbClr val="FFFFFF"/>
                </a:solidFill>
                <a:effectLst/>
                <a:uLnTx/>
                <a:uFillTx/>
                <a:latin typeface="Calibri"/>
                <a:ea typeface="+mn-ea"/>
                <a:cs typeface="+mn-cs"/>
              </a:endParaRPr>
            </a:p>
          </p:txBody>
        </p:sp>
        <p:sp>
          <p:nvSpPr>
            <p:cNvPr id="39" name="Cloud 8">
              <a:extLst>
                <a:ext uri="{FF2B5EF4-FFF2-40B4-BE49-F238E27FC236}">
                  <a16:creationId xmlns:a16="http://schemas.microsoft.com/office/drawing/2014/main" id="{42867308-8380-128B-C233-4119BDA3984C}"/>
                </a:ext>
              </a:extLst>
            </p:cNvPr>
            <p:cNvSpPr/>
            <p:nvPr/>
          </p:nvSpPr>
          <p:spPr>
            <a:xfrm>
              <a:off x="6938683" y="5701553"/>
              <a:ext cx="1842247" cy="1021976"/>
            </a:xfrm>
            <a:prstGeom prst="clou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srgbClr val="FFFFFF"/>
                </a:solidFill>
                <a:effectLst/>
                <a:uLnTx/>
                <a:uFillTx/>
                <a:latin typeface="Calibri"/>
                <a:ea typeface="+mn-ea"/>
                <a:cs typeface="+mn-cs"/>
              </a:endParaRPr>
            </a:p>
          </p:txBody>
        </p:sp>
        <p:sp>
          <p:nvSpPr>
            <p:cNvPr id="40" name="Cloud 9">
              <a:extLst>
                <a:ext uri="{FF2B5EF4-FFF2-40B4-BE49-F238E27FC236}">
                  <a16:creationId xmlns:a16="http://schemas.microsoft.com/office/drawing/2014/main" id="{8C571162-6FCF-5F33-7847-54AA7E5A17CC}"/>
                </a:ext>
              </a:extLst>
            </p:cNvPr>
            <p:cNvSpPr/>
            <p:nvPr/>
          </p:nvSpPr>
          <p:spPr>
            <a:xfrm>
              <a:off x="8054790" y="5836023"/>
              <a:ext cx="1210234" cy="671370"/>
            </a:xfrm>
            <a:prstGeom prst="clou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dirty="0">
                <a:ln>
                  <a:noFill/>
                </a:ln>
                <a:solidFill>
                  <a:srgbClr val="FFFFFF"/>
                </a:solidFill>
                <a:effectLst/>
                <a:uLnTx/>
                <a:uFillTx/>
                <a:latin typeface="Calibri"/>
                <a:ea typeface="+mn-ea"/>
                <a:cs typeface="+mn-cs"/>
              </a:endParaRPr>
            </a:p>
          </p:txBody>
        </p:sp>
      </p:grpSp>
      <p:sp>
        <p:nvSpPr>
          <p:cNvPr id="41" name="Tekstiruutu 40">
            <a:extLst>
              <a:ext uri="{FF2B5EF4-FFF2-40B4-BE49-F238E27FC236}">
                <a16:creationId xmlns:a16="http://schemas.microsoft.com/office/drawing/2014/main" id="{0E0CA1F6-D9A2-FC62-ECA7-25EF848CBCC9}"/>
              </a:ext>
            </a:extLst>
          </p:cNvPr>
          <p:cNvSpPr txBox="1"/>
          <p:nvPr/>
        </p:nvSpPr>
        <p:spPr>
          <a:xfrm>
            <a:off x="7721378" y="5516275"/>
            <a:ext cx="2576878" cy="313351"/>
          </a:xfrm>
          <a:prstGeom prst="rect">
            <a:avLst/>
          </a:prstGeom>
          <a:noFill/>
          <a:ln w="28575" cmpd="sng">
            <a:noFill/>
          </a:ln>
        </p:spPr>
        <p:txBody>
          <a:bodyPr wrap="square" rtlCol="0" anchor="ctr">
            <a:noAutofit/>
          </a:bodyPr>
          <a:lstStyle>
            <a:defPPr>
              <a:defRPr lang="fi-FI"/>
            </a:defPPr>
            <a:lvl1pPr algn="ctr">
              <a:defRPr sz="1050" b="1">
                <a:solidFill>
                  <a:schemeClr val="bg1"/>
                </a:solidFill>
              </a:defRPr>
            </a:lvl1p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srgbClr val="272827"/>
                </a:solidFill>
                <a:effectLst/>
                <a:uLnTx/>
                <a:uFillTx/>
                <a:latin typeface="Calibri"/>
                <a:ea typeface="+mn-ea"/>
                <a:cs typeface="+mn-cs"/>
              </a:rPr>
              <a:t>Käyttöpalvelut (</a:t>
            </a:r>
            <a:r>
              <a:rPr kumimoji="0" lang="fi-FI" sz="1200" b="0" i="0" u="none" strike="noStrike" kern="1200" cap="none" spc="0" normalizeH="0" baseline="0" noProof="0" dirty="0" err="1">
                <a:ln>
                  <a:noFill/>
                </a:ln>
                <a:solidFill>
                  <a:srgbClr val="272827"/>
                </a:solidFill>
                <a:effectLst/>
                <a:uLnTx/>
                <a:uFillTx/>
                <a:latin typeface="Calibri"/>
                <a:ea typeface="+mn-ea"/>
                <a:cs typeface="+mn-cs"/>
              </a:rPr>
              <a:t>DevOps</a:t>
            </a:r>
            <a:r>
              <a:rPr kumimoji="0" lang="fi-FI" sz="1200" b="0" i="0" u="none" strike="noStrike" kern="1200" cap="none" spc="0" normalizeH="0" baseline="0" noProof="0" dirty="0">
                <a:ln>
                  <a:noFill/>
                </a:ln>
                <a:solidFill>
                  <a:srgbClr val="272827"/>
                </a:solidFill>
                <a:effectLst/>
                <a:uLnTx/>
                <a:uFillTx/>
                <a:latin typeface="Calibri"/>
                <a:ea typeface="+mn-ea"/>
                <a:cs typeface="+mn-cs"/>
              </a:rPr>
              <a:t>)</a:t>
            </a:r>
          </a:p>
        </p:txBody>
      </p:sp>
      <p:sp>
        <p:nvSpPr>
          <p:cNvPr id="18" name="Tekstiruutu 17">
            <a:extLst>
              <a:ext uri="{FF2B5EF4-FFF2-40B4-BE49-F238E27FC236}">
                <a16:creationId xmlns:a16="http://schemas.microsoft.com/office/drawing/2014/main" id="{11F644A3-F637-E6B3-5DE9-5D7508ADD837}"/>
              </a:ext>
            </a:extLst>
          </p:cNvPr>
          <p:cNvSpPr txBox="1"/>
          <p:nvPr/>
        </p:nvSpPr>
        <p:spPr>
          <a:xfrm>
            <a:off x="693254" y="256808"/>
            <a:ext cx="6097656" cy="369332"/>
          </a:xfrm>
          <a:prstGeom prst="rect">
            <a:avLst/>
          </a:prstGeom>
          <a:noFill/>
        </p:spPr>
        <p:txBody>
          <a:bodyPr wrap="square">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fi-FI" sz="1800" b="1" i="0" u="none" strike="noStrike" kern="1200" cap="none" spc="0" normalizeH="0" baseline="0" noProof="0" dirty="0">
                <a:ln>
                  <a:noFill/>
                </a:ln>
                <a:solidFill>
                  <a:srgbClr val="FFFFFF"/>
                </a:solidFill>
                <a:effectLst/>
                <a:uLnTx/>
                <a:uFillTx/>
                <a:latin typeface="Calibri"/>
                <a:ea typeface="+mn-ea"/>
                <a:cs typeface="+mn-cs"/>
              </a:rPr>
              <a:t>Suomi.fi-alusta palveluittain vuonna 2023</a:t>
            </a:r>
            <a:endParaRPr kumimoji="0" lang="fi-FI" sz="1800" b="0" i="0" u="none" strike="noStrike" kern="1200" cap="none" spc="0" normalizeH="0" baseline="0" noProof="0" dirty="0">
              <a:ln>
                <a:noFill/>
              </a:ln>
              <a:solidFill>
                <a:srgbClr val="272827"/>
              </a:solidFill>
              <a:effectLst/>
              <a:uLnTx/>
              <a:uFillTx/>
              <a:latin typeface="Calibri"/>
              <a:ea typeface="+mn-ea"/>
              <a:cs typeface="+mn-cs"/>
            </a:endParaRPr>
          </a:p>
        </p:txBody>
      </p:sp>
      <p:grpSp>
        <p:nvGrpSpPr>
          <p:cNvPr id="2" name="Ryhmä 1">
            <a:extLst>
              <a:ext uri="{FF2B5EF4-FFF2-40B4-BE49-F238E27FC236}">
                <a16:creationId xmlns:a16="http://schemas.microsoft.com/office/drawing/2014/main" id="{D8717F1F-ADA0-776C-372A-C2B47DE2A327}"/>
              </a:ext>
            </a:extLst>
          </p:cNvPr>
          <p:cNvGrpSpPr/>
          <p:nvPr/>
        </p:nvGrpSpPr>
        <p:grpSpPr>
          <a:xfrm>
            <a:off x="2717903" y="1017868"/>
            <a:ext cx="928701" cy="928701"/>
            <a:chOff x="9535814" y="1445535"/>
            <a:chExt cx="928701" cy="928701"/>
          </a:xfrm>
        </p:grpSpPr>
        <p:sp>
          <p:nvSpPr>
            <p:cNvPr id="3" name="Oval 87">
              <a:extLst>
                <a:ext uri="{FF2B5EF4-FFF2-40B4-BE49-F238E27FC236}">
                  <a16:creationId xmlns:a16="http://schemas.microsoft.com/office/drawing/2014/main" id="{742BD581-F345-F916-088D-A05580FEBD58}"/>
                </a:ext>
              </a:extLst>
            </p:cNvPr>
            <p:cNvSpPr/>
            <p:nvPr/>
          </p:nvSpPr>
          <p:spPr>
            <a:xfrm>
              <a:off x="9535814" y="1445535"/>
              <a:ext cx="928701" cy="928701"/>
            </a:xfrm>
            <a:prstGeom prst="ellipse">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351" b="0" i="0" u="none" strike="noStrike" kern="1200" cap="none" spc="0" normalizeH="0" baseline="0" noProof="0" dirty="0">
                <a:ln>
                  <a:noFill/>
                </a:ln>
                <a:solidFill>
                  <a:srgbClr val="FFFFFF"/>
                </a:solidFill>
                <a:effectLst/>
                <a:uLnTx/>
                <a:uFillTx/>
                <a:latin typeface="Calibri"/>
                <a:ea typeface="+mn-ea"/>
                <a:cs typeface="+mn-cs"/>
              </a:endParaRPr>
            </a:p>
          </p:txBody>
        </p:sp>
        <p:pic>
          <p:nvPicPr>
            <p:cNvPr id="4" name="Picture 130" descr="Person33.png">
              <a:extLst>
                <a:ext uri="{FF2B5EF4-FFF2-40B4-BE49-F238E27FC236}">
                  <a16:creationId xmlns:a16="http://schemas.microsoft.com/office/drawing/2014/main" id="{91D37A89-60A8-528F-0F42-AB670B44A2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1031" y="1597626"/>
              <a:ext cx="535868" cy="642031"/>
            </a:xfrm>
            <a:prstGeom prst="rect">
              <a:avLst/>
            </a:prstGeom>
          </p:spPr>
        </p:pic>
      </p:grpSp>
      <p:grpSp>
        <p:nvGrpSpPr>
          <p:cNvPr id="5" name="Ryhmä 4">
            <a:extLst>
              <a:ext uri="{FF2B5EF4-FFF2-40B4-BE49-F238E27FC236}">
                <a16:creationId xmlns:a16="http://schemas.microsoft.com/office/drawing/2014/main" id="{904D0278-F549-97B8-213D-E58D0941770D}"/>
              </a:ext>
            </a:extLst>
          </p:cNvPr>
          <p:cNvGrpSpPr/>
          <p:nvPr/>
        </p:nvGrpSpPr>
        <p:grpSpPr>
          <a:xfrm>
            <a:off x="3509630" y="1025781"/>
            <a:ext cx="928701" cy="928701"/>
            <a:chOff x="10000166" y="2107266"/>
            <a:chExt cx="928701" cy="928701"/>
          </a:xfrm>
        </p:grpSpPr>
        <p:sp>
          <p:nvSpPr>
            <p:cNvPr id="6" name="Oval 88">
              <a:extLst>
                <a:ext uri="{FF2B5EF4-FFF2-40B4-BE49-F238E27FC236}">
                  <a16:creationId xmlns:a16="http://schemas.microsoft.com/office/drawing/2014/main" id="{EA12CD33-C8BF-5B0B-9D06-3BBEF32E7A09}"/>
                </a:ext>
              </a:extLst>
            </p:cNvPr>
            <p:cNvSpPr/>
            <p:nvPr/>
          </p:nvSpPr>
          <p:spPr>
            <a:xfrm>
              <a:off x="10000166" y="2107266"/>
              <a:ext cx="928701" cy="928701"/>
            </a:xfrm>
            <a:prstGeom prst="ellipse">
              <a:avLst/>
            </a:prstGeom>
            <a:solidFill>
              <a:schemeClr val="accent3">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351" b="0" i="0" u="none" strike="noStrike" kern="1200" cap="none" spc="0" normalizeH="0" baseline="0" noProof="0" dirty="0">
                <a:ln>
                  <a:noFill/>
                </a:ln>
                <a:solidFill>
                  <a:srgbClr val="FFFFFF"/>
                </a:solidFill>
                <a:effectLst/>
                <a:uLnTx/>
                <a:uFillTx/>
                <a:latin typeface="Calibri"/>
                <a:ea typeface="+mn-ea"/>
                <a:cs typeface="+mn-cs"/>
              </a:endParaRPr>
            </a:p>
          </p:txBody>
        </p:sp>
        <p:pic>
          <p:nvPicPr>
            <p:cNvPr id="7" name="Picture 132" descr="Person30.png">
              <a:extLst>
                <a:ext uri="{FF2B5EF4-FFF2-40B4-BE49-F238E27FC236}">
                  <a16:creationId xmlns:a16="http://schemas.microsoft.com/office/drawing/2014/main" id="{C36007E7-E182-1951-53E9-4CBC264ED57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0489" y="2338204"/>
              <a:ext cx="458571" cy="540000"/>
            </a:xfrm>
            <a:prstGeom prst="rect">
              <a:avLst/>
            </a:prstGeom>
          </p:spPr>
        </p:pic>
      </p:grpSp>
      <p:sp>
        <p:nvSpPr>
          <p:cNvPr id="8" name="Rectangle 6">
            <a:extLst>
              <a:ext uri="{FF2B5EF4-FFF2-40B4-BE49-F238E27FC236}">
                <a16:creationId xmlns:a16="http://schemas.microsoft.com/office/drawing/2014/main" id="{6D46FDA6-AF84-5D58-3C26-1E8AD7025CB2}"/>
              </a:ext>
            </a:extLst>
          </p:cNvPr>
          <p:cNvSpPr/>
          <p:nvPr/>
        </p:nvSpPr>
        <p:spPr>
          <a:xfrm>
            <a:off x="1317017" y="1160427"/>
            <a:ext cx="1305294" cy="769441"/>
          </a:xfrm>
          <a:prstGeom prst="rect">
            <a:avLst/>
          </a:prstGeom>
        </p:spPr>
        <p:txBody>
          <a:bodyPr wrap="none">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srgbClr val="FFFFFF"/>
                </a:solidFill>
                <a:effectLst/>
                <a:uLnTx/>
                <a:uFillTx/>
                <a:latin typeface="Calibri"/>
                <a:ea typeface="+mn-ea"/>
                <a:cs typeface="+mn-cs"/>
              </a:rPr>
              <a:t>Suomessa asuvat</a:t>
            </a:r>
            <a:r>
              <a:rPr kumimoji="0" lang="fi-FI" sz="1200" b="1" i="0" u="none" strike="noStrike" kern="1200" cap="none" spc="0" normalizeH="0" baseline="0" noProof="0" dirty="0">
                <a:ln>
                  <a:noFill/>
                </a:ln>
                <a:solidFill>
                  <a:srgbClr val="FFFFFF"/>
                </a:solidFill>
                <a:effectLst/>
                <a:uLnTx/>
                <a:uFillTx/>
                <a:latin typeface="Calibri"/>
                <a:ea typeface="+mn-ea"/>
                <a:cs typeface="+mn-cs"/>
              </a:rPr>
              <a:t> </a:t>
            </a:r>
            <a:br>
              <a:rPr kumimoji="0" lang="fi-FI" sz="1200" b="1" i="0" u="none" strike="noStrike" kern="1200" cap="none" spc="0" normalizeH="0" baseline="0" noProof="0" dirty="0">
                <a:ln>
                  <a:noFill/>
                </a:ln>
                <a:solidFill>
                  <a:srgbClr val="FFFFFF"/>
                </a:solidFill>
                <a:effectLst/>
                <a:uLnTx/>
                <a:uFillTx/>
                <a:latin typeface="Calibri"/>
                <a:ea typeface="+mn-ea"/>
                <a:cs typeface="+mn-cs"/>
              </a:rPr>
            </a:br>
            <a:r>
              <a:rPr kumimoji="0" lang="fi-FI" sz="1600" b="1" i="0" u="none" strike="noStrike" kern="1200" cap="none" spc="0" normalizeH="0" baseline="0" noProof="0" dirty="0">
                <a:ln>
                  <a:noFill/>
                </a:ln>
                <a:solidFill>
                  <a:srgbClr val="FFFFFF"/>
                </a:solidFill>
                <a:effectLst/>
                <a:uLnTx/>
                <a:uFillTx/>
                <a:latin typeface="Calibri"/>
                <a:ea typeface="+mn-ea"/>
                <a:cs typeface="+mn-cs"/>
              </a:rPr>
              <a:t>Henkilöt ja</a:t>
            </a:r>
          </a:p>
          <a:p>
            <a:pPr marL="0" marR="0" lvl="0" indent="0" algn="l" defTabSz="914377" rtl="0" eaLnBrk="1" fontAlgn="auto" latinLnBrk="0" hangingPunct="1">
              <a:lnSpc>
                <a:spcPct val="100000"/>
              </a:lnSpc>
              <a:spcBef>
                <a:spcPts val="0"/>
              </a:spcBef>
              <a:spcAft>
                <a:spcPts val="0"/>
              </a:spcAft>
              <a:buClrTx/>
              <a:buSzTx/>
              <a:buFontTx/>
              <a:buNone/>
              <a:tabLst/>
              <a:defRPr/>
            </a:pPr>
            <a:r>
              <a:rPr kumimoji="0" lang="fi-FI" sz="1600" b="1" i="0" u="none" strike="noStrike" kern="1200" cap="none" spc="0" normalizeH="0" baseline="0" noProof="0" dirty="0">
                <a:ln>
                  <a:noFill/>
                </a:ln>
                <a:solidFill>
                  <a:srgbClr val="FFFFFF"/>
                </a:solidFill>
                <a:effectLst/>
                <a:uLnTx/>
                <a:uFillTx/>
                <a:latin typeface="Calibri"/>
                <a:ea typeface="+mn-ea"/>
                <a:cs typeface="+mn-cs"/>
              </a:rPr>
              <a:t>organisaatiot</a:t>
            </a:r>
            <a:endParaRPr kumimoji="0" lang="en-US" sz="1351" b="1" i="0" u="none" strike="noStrike" kern="1200" cap="none" spc="0" normalizeH="0" baseline="0" noProof="0" dirty="0">
              <a:ln>
                <a:noFill/>
              </a:ln>
              <a:solidFill>
                <a:srgbClr val="FFFFFF"/>
              </a:solidFill>
              <a:effectLst/>
              <a:uLnTx/>
              <a:uFillTx/>
              <a:latin typeface="Calibri"/>
              <a:ea typeface="+mn-ea"/>
              <a:cs typeface="+mn-cs"/>
            </a:endParaRPr>
          </a:p>
        </p:txBody>
      </p:sp>
      <p:sp>
        <p:nvSpPr>
          <p:cNvPr id="9" name="Rectangle 8">
            <a:extLst>
              <a:ext uri="{FF2B5EF4-FFF2-40B4-BE49-F238E27FC236}">
                <a16:creationId xmlns:a16="http://schemas.microsoft.com/office/drawing/2014/main" id="{99F2BE6A-B47C-7272-79D1-E000045A384F}"/>
              </a:ext>
            </a:extLst>
          </p:cNvPr>
          <p:cNvSpPr/>
          <p:nvPr/>
        </p:nvSpPr>
        <p:spPr>
          <a:xfrm>
            <a:off x="4420099" y="1160427"/>
            <a:ext cx="1305294" cy="769441"/>
          </a:xfrm>
          <a:prstGeom prst="rect">
            <a:avLst/>
          </a:prstGeom>
        </p:spPr>
        <p:txBody>
          <a:bodyPr wrap="none">
            <a:spAutoFit/>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srgbClr val="FFFFFF"/>
                </a:solidFill>
                <a:effectLst/>
                <a:uLnTx/>
                <a:uFillTx/>
                <a:latin typeface="Calibri"/>
                <a:ea typeface="+mn-ea"/>
                <a:cs typeface="+mn-cs"/>
              </a:rPr>
              <a:t>Ulkomaalaiset</a:t>
            </a:r>
          </a:p>
          <a:p>
            <a:pPr marL="0" marR="0" lvl="0" indent="0" algn="r" defTabSz="914377" rtl="0" eaLnBrk="1" fontAlgn="auto" latinLnBrk="0" hangingPunct="1">
              <a:lnSpc>
                <a:spcPct val="100000"/>
              </a:lnSpc>
              <a:spcBef>
                <a:spcPts val="0"/>
              </a:spcBef>
              <a:spcAft>
                <a:spcPts val="0"/>
              </a:spcAft>
              <a:buClrTx/>
              <a:buSzTx/>
              <a:buFontTx/>
              <a:buNone/>
              <a:tabLst/>
              <a:defRPr/>
            </a:pPr>
            <a:r>
              <a:rPr kumimoji="0" lang="fi-FI" sz="1600" b="1" i="0" u="none" strike="noStrike" kern="1200" cap="none" spc="0" normalizeH="0" baseline="0" noProof="0" dirty="0">
                <a:ln>
                  <a:noFill/>
                </a:ln>
                <a:solidFill>
                  <a:srgbClr val="FFFFFF"/>
                </a:solidFill>
                <a:effectLst/>
                <a:uLnTx/>
                <a:uFillTx/>
                <a:latin typeface="Calibri"/>
                <a:ea typeface="+mn-ea"/>
                <a:cs typeface="+mn-cs"/>
              </a:rPr>
              <a:t>Henkilöt ja</a:t>
            </a:r>
          </a:p>
          <a:p>
            <a:pPr marL="0" marR="0" lvl="0" indent="0" algn="r" defTabSz="914377" rtl="0" eaLnBrk="1" fontAlgn="auto" latinLnBrk="0" hangingPunct="1">
              <a:lnSpc>
                <a:spcPct val="100000"/>
              </a:lnSpc>
              <a:spcBef>
                <a:spcPts val="0"/>
              </a:spcBef>
              <a:spcAft>
                <a:spcPts val="0"/>
              </a:spcAft>
              <a:buClrTx/>
              <a:buSzTx/>
              <a:buFontTx/>
              <a:buNone/>
              <a:tabLst/>
              <a:defRPr/>
            </a:pPr>
            <a:r>
              <a:rPr kumimoji="0" lang="fi-FI" sz="1600" b="1" i="0" u="none" strike="noStrike" kern="1200" cap="none" spc="0" normalizeH="0" baseline="0" noProof="0" dirty="0">
                <a:ln>
                  <a:noFill/>
                </a:ln>
                <a:solidFill>
                  <a:srgbClr val="FFFFFF"/>
                </a:solidFill>
                <a:effectLst/>
                <a:uLnTx/>
                <a:uFillTx/>
                <a:latin typeface="Calibri"/>
                <a:ea typeface="+mn-ea"/>
                <a:cs typeface="+mn-cs"/>
              </a:rPr>
              <a:t>organisaatiot</a:t>
            </a:r>
            <a:endParaRPr kumimoji="0" lang="en-US" sz="1351" b="0" i="0" u="none" strike="noStrike" kern="1200" cap="none" spc="0" normalizeH="0" baseline="0" noProof="0" dirty="0">
              <a:ln>
                <a:noFill/>
              </a:ln>
              <a:solidFill>
                <a:srgbClr val="FFFFFF"/>
              </a:solidFill>
              <a:effectLst/>
              <a:uLnTx/>
              <a:uFillTx/>
              <a:latin typeface="Calibri"/>
              <a:ea typeface="+mn-ea"/>
              <a:cs typeface="+mn-cs"/>
            </a:endParaRPr>
          </a:p>
        </p:txBody>
      </p:sp>
      <p:grpSp>
        <p:nvGrpSpPr>
          <p:cNvPr id="17" name="Ryhmä 16">
            <a:extLst>
              <a:ext uri="{FF2B5EF4-FFF2-40B4-BE49-F238E27FC236}">
                <a16:creationId xmlns:a16="http://schemas.microsoft.com/office/drawing/2014/main" id="{C108736E-26A2-3D85-63C4-B3CF9DE00356}"/>
              </a:ext>
            </a:extLst>
          </p:cNvPr>
          <p:cNvGrpSpPr/>
          <p:nvPr/>
        </p:nvGrpSpPr>
        <p:grpSpPr>
          <a:xfrm>
            <a:off x="7444990" y="2744533"/>
            <a:ext cx="4282820" cy="1060692"/>
            <a:chOff x="468455" y="2189063"/>
            <a:chExt cx="4282820" cy="1060692"/>
          </a:xfrm>
        </p:grpSpPr>
        <p:grpSp>
          <p:nvGrpSpPr>
            <p:cNvPr id="19" name="Ryhmä 18">
              <a:extLst>
                <a:ext uri="{FF2B5EF4-FFF2-40B4-BE49-F238E27FC236}">
                  <a16:creationId xmlns:a16="http://schemas.microsoft.com/office/drawing/2014/main" id="{B1DB86BB-B161-2222-0AA1-5412114D3FC1}"/>
                </a:ext>
              </a:extLst>
            </p:cNvPr>
            <p:cNvGrpSpPr/>
            <p:nvPr/>
          </p:nvGrpSpPr>
          <p:grpSpPr>
            <a:xfrm>
              <a:off x="468455" y="2189063"/>
              <a:ext cx="4275373" cy="328802"/>
              <a:chOff x="471125" y="2189063"/>
              <a:chExt cx="4275373" cy="328802"/>
            </a:xfrm>
          </p:grpSpPr>
          <p:sp>
            <p:nvSpPr>
              <p:cNvPr id="28" name="Tekstiruutu 27">
                <a:extLst>
                  <a:ext uri="{FF2B5EF4-FFF2-40B4-BE49-F238E27FC236}">
                    <a16:creationId xmlns:a16="http://schemas.microsoft.com/office/drawing/2014/main" id="{FA9C697E-332E-E996-5781-D1866FF73B2E}"/>
                  </a:ext>
                </a:extLst>
              </p:cNvPr>
              <p:cNvSpPr txBox="1"/>
              <p:nvPr/>
            </p:nvSpPr>
            <p:spPr>
              <a:xfrm>
                <a:off x="471125" y="2189063"/>
                <a:ext cx="1401296" cy="328802"/>
              </a:xfrm>
              <a:prstGeom prst="rect">
                <a:avLst/>
              </a:prstGeom>
              <a:solidFill>
                <a:schemeClr val="accent1">
                  <a:lumMod val="10000"/>
                  <a:lumOff val="90000"/>
                </a:schemeClr>
              </a:solidFill>
              <a:ln w="28575" cmpd="sng">
                <a:noFill/>
              </a:ln>
            </p:spPr>
            <p:txBody>
              <a:bodyPr wrap="square" rtlCol="0" anchor="ctr">
                <a:noAutofit/>
              </a:bodyPr>
              <a:lstStyle>
                <a:defPPr>
                  <a:defRPr lang="fi-FI"/>
                </a:defPPr>
                <a:lvl1pPr algn="ctr">
                  <a:defRPr sz="1400" b="1">
                    <a:solidFill>
                      <a:schemeClr val="bg1"/>
                    </a:solidFill>
                  </a:defRPr>
                </a:lvl1p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srgbClr val="272827"/>
                    </a:solidFill>
                    <a:effectLst/>
                    <a:uLnTx/>
                    <a:uFillTx/>
                    <a:latin typeface="Calibri"/>
                    <a:ea typeface="+mn-ea"/>
                    <a:cs typeface="+mn-cs"/>
                  </a:rPr>
                  <a:t>Sanastot.suomi.fi</a:t>
                </a:r>
              </a:p>
            </p:txBody>
          </p:sp>
          <p:sp>
            <p:nvSpPr>
              <p:cNvPr id="29" name="Tekstiruutu 28">
                <a:extLst>
                  <a:ext uri="{FF2B5EF4-FFF2-40B4-BE49-F238E27FC236}">
                    <a16:creationId xmlns:a16="http://schemas.microsoft.com/office/drawing/2014/main" id="{348D494B-FAEF-C33A-1708-86EEA4577E14}"/>
                  </a:ext>
                </a:extLst>
              </p:cNvPr>
              <p:cNvSpPr txBox="1"/>
              <p:nvPr/>
            </p:nvSpPr>
            <p:spPr>
              <a:xfrm>
                <a:off x="1903969" y="2189063"/>
                <a:ext cx="1401296" cy="328802"/>
              </a:xfrm>
              <a:prstGeom prst="rect">
                <a:avLst/>
              </a:prstGeom>
              <a:solidFill>
                <a:schemeClr val="accent1">
                  <a:lumMod val="10000"/>
                  <a:lumOff val="90000"/>
                </a:schemeClr>
              </a:solidFill>
              <a:ln w="28575" cmpd="sng">
                <a:noFill/>
              </a:ln>
            </p:spPr>
            <p:txBody>
              <a:bodyPr wrap="square" rtlCol="0" anchor="ctr">
                <a:noAutofit/>
              </a:bodyPr>
              <a:lstStyle>
                <a:defPPr>
                  <a:defRPr lang="fi-FI"/>
                </a:defPPr>
                <a:lvl1pPr algn="ctr">
                  <a:defRPr sz="1400" b="1">
                    <a:solidFill>
                      <a:schemeClr val="bg1"/>
                    </a:solidFill>
                  </a:defRPr>
                </a:lvl1p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srgbClr val="272827"/>
                    </a:solidFill>
                    <a:effectLst/>
                    <a:uLnTx/>
                    <a:uFillTx/>
                    <a:latin typeface="Calibri"/>
                    <a:ea typeface="+mn-ea"/>
                    <a:cs typeface="+mn-cs"/>
                  </a:rPr>
                  <a:t>Koodistot.suomi.fi</a:t>
                </a:r>
              </a:p>
            </p:txBody>
          </p:sp>
          <p:sp>
            <p:nvSpPr>
              <p:cNvPr id="30" name="Tekstiruutu 29">
                <a:extLst>
                  <a:ext uri="{FF2B5EF4-FFF2-40B4-BE49-F238E27FC236}">
                    <a16:creationId xmlns:a16="http://schemas.microsoft.com/office/drawing/2014/main" id="{6073F422-ADBA-6029-1224-D4F971D71075}"/>
                  </a:ext>
                </a:extLst>
              </p:cNvPr>
              <p:cNvSpPr txBox="1"/>
              <p:nvPr/>
            </p:nvSpPr>
            <p:spPr>
              <a:xfrm>
                <a:off x="3345202" y="2189063"/>
                <a:ext cx="1401296" cy="328802"/>
              </a:xfrm>
              <a:prstGeom prst="rect">
                <a:avLst/>
              </a:prstGeom>
              <a:solidFill>
                <a:schemeClr val="accent1">
                  <a:lumMod val="10000"/>
                  <a:lumOff val="90000"/>
                </a:schemeClr>
              </a:solidFill>
              <a:ln w="28575" cmpd="sng">
                <a:noFill/>
              </a:ln>
            </p:spPr>
            <p:txBody>
              <a:bodyPr wrap="square" rtlCol="0" anchor="ctr">
                <a:noAutofit/>
              </a:bodyPr>
              <a:lstStyle>
                <a:defPPr>
                  <a:defRPr lang="fi-FI"/>
                </a:defPPr>
                <a:lvl1pPr algn="ctr">
                  <a:defRPr sz="1400" b="1">
                    <a:solidFill>
                      <a:schemeClr val="bg1"/>
                    </a:solidFill>
                  </a:defRPr>
                </a:lvl1p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srgbClr val="272827"/>
                    </a:solidFill>
                    <a:effectLst/>
                    <a:uLnTx/>
                    <a:uFillTx/>
                    <a:latin typeface="Calibri"/>
                    <a:ea typeface="+mn-ea"/>
                    <a:cs typeface="+mn-cs"/>
                  </a:rPr>
                  <a:t>Tietomallit.suomi.fi</a:t>
                </a:r>
              </a:p>
            </p:txBody>
          </p:sp>
        </p:grpSp>
        <p:grpSp>
          <p:nvGrpSpPr>
            <p:cNvPr id="20" name="Ryhmä 19">
              <a:extLst>
                <a:ext uri="{FF2B5EF4-FFF2-40B4-BE49-F238E27FC236}">
                  <a16:creationId xmlns:a16="http://schemas.microsoft.com/office/drawing/2014/main" id="{C18A29CB-43B7-E2BB-80F4-97C6576A70E6}"/>
                </a:ext>
              </a:extLst>
            </p:cNvPr>
            <p:cNvGrpSpPr/>
            <p:nvPr/>
          </p:nvGrpSpPr>
          <p:grpSpPr>
            <a:xfrm>
              <a:off x="468455" y="2555008"/>
              <a:ext cx="4277538" cy="328802"/>
              <a:chOff x="468455" y="2559838"/>
              <a:chExt cx="4277538" cy="328802"/>
            </a:xfrm>
          </p:grpSpPr>
          <p:sp>
            <p:nvSpPr>
              <p:cNvPr id="25" name="Tekstiruutu 24">
                <a:extLst>
                  <a:ext uri="{FF2B5EF4-FFF2-40B4-BE49-F238E27FC236}">
                    <a16:creationId xmlns:a16="http://schemas.microsoft.com/office/drawing/2014/main" id="{67011984-3612-3113-77F1-FDC2E2348F63}"/>
                  </a:ext>
                </a:extLst>
              </p:cNvPr>
              <p:cNvSpPr txBox="1"/>
              <p:nvPr/>
            </p:nvSpPr>
            <p:spPr>
              <a:xfrm>
                <a:off x="468455" y="2559838"/>
                <a:ext cx="1401296" cy="328802"/>
              </a:xfrm>
              <a:prstGeom prst="rect">
                <a:avLst/>
              </a:prstGeom>
              <a:solidFill>
                <a:schemeClr val="accent1">
                  <a:lumMod val="10000"/>
                  <a:lumOff val="90000"/>
                </a:schemeClr>
              </a:solidFill>
              <a:ln w="28575" cmpd="sng">
                <a:noFill/>
              </a:ln>
            </p:spPr>
            <p:txBody>
              <a:bodyPr wrap="square" rtlCol="0" anchor="ctr">
                <a:noAutofit/>
              </a:bodyPr>
              <a:lstStyle>
                <a:defPPr>
                  <a:defRPr lang="fi-FI"/>
                </a:defPPr>
                <a:lvl1pPr algn="ctr">
                  <a:defRPr sz="1400" b="1">
                    <a:solidFill>
                      <a:schemeClr val="bg1"/>
                    </a:solidFill>
                  </a:defRPr>
                </a:lvl1p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srgbClr val="272827"/>
                    </a:solidFill>
                    <a:effectLst/>
                    <a:uLnTx/>
                    <a:uFillTx/>
                    <a:latin typeface="Calibri"/>
                    <a:ea typeface="+mn-ea"/>
                    <a:cs typeface="+mn-cs"/>
                  </a:rPr>
                  <a:t>Avoindata.fi</a:t>
                </a:r>
              </a:p>
            </p:txBody>
          </p:sp>
          <p:sp>
            <p:nvSpPr>
              <p:cNvPr id="26" name="Tekstiruutu 25">
                <a:extLst>
                  <a:ext uri="{FF2B5EF4-FFF2-40B4-BE49-F238E27FC236}">
                    <a16:creationId xmlns:a16="http://schemas.microsoft.com/office/drawing/2014/main" id="{A601D84B-DBED-6D70-58A0-E328A8C8E0AA}"/>
                  </a:ext>
                </a:extLst>
              </p:cNvPr>
              <p:cNvSpPr txBox="1"/>
              <p:nvPr/>
            </p:nvSpPr>
            <p:spPr>
              <a:xfrm>
                <a:off x="1906576" y="2559838"/>
                <a:ext cx="1401296" cy="328802"/>
              </a:xfrm>
              <a:prstGeom prst="rect">
                <a:avLst/>
              </a:prstGeom>
              <a:solidFill>
                <a:schemeClr val="accent1">
                  <a:lumMod val="10000"/>
                  <a:lumOff val="90000"/>
                </a:schemeClr>
              </a:solidFill>
              <a:ln w="28575" cmpd="sng">
                <a:noFill/>
              </a:ln>
            </p:spPr>
            <p:txBody>
              <a:bodyPr wrap="square" rtlCol="0" anchor="ctr">
                <a:noAutofit/>
              </a:bodyPr>
              <a:lstStyle>
                <a:defPPr>
                  <a:defRPr lang="fi-FI"/>
                </a:defPPr>
                <a:lvl1pPr algn="ctr">
                  <a:defRPr sz="1400" b="1">
                    <a:solidFill>
                      <a:schemeClr val="bg1"/>
                    </a:solidFill>
                  </a:defRPr>
                </a:lvl1p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srgbClr val="272827"/>
                    </a:solidFill>
                    <a:effectLst/>
                    <a:uLnTx/>
                    <a:uFillTx/>
                    <a:latin typeface="Calibri"/>
                    <a:ea typeface="+mn-ea"/>
                    <a:cs typeface="+mn-cs"/>
                  </a:rPr>
                  <a:t>Suojattudata</a:t>
                </a:r>
              </a:p>
            </p:txBody>
          </p:sp>
          <p:sp>
            <p:nvSpPr>
              <p:cNvPr id="27" name="Tekstiruutu 26">
                <a:extLst>
                  <a:ext uri="{FF2B5EF4-FFF2-40B4-BE49-F238E27FC236}">
                    <a16:creationId xmlns:a16="http://schemas.microsoft.com/office/drawing/2014/main" id="{70F2A574-6E15-2A2F-1181-CF23F7BBBD49}"/>
                  </a:ext>
                </a:extLst>
              </p:cNvPr>
              <p:cNvSpPr txBox="1"/>
              <p:nvPr/>
            </p:nvSpPr>
            <p:spPr>
              <a:xfrm>
                <a:off x="3344697" y="2559838"/>
                <a:ext cx="1401296" cy="328802"/>
              </a:xfrm>
              <a:prstGeom prst="rect">
                <a:avLst/>
              </a:prstGeom>
              <a:solidFill>
                <a:schemeClr val="accent1">
                  <a:lumMod val="10000"/>
                  <a:lumOff val="90000"/>
                </a:schemeClr>
              </a:solidFill>
              <a:ln w="28575" cmpd="sng">
                <a:noFill/>
              </a:ln>
            </p:spPr>
            <p:txBody>
              <a:bodyPr wrap="square" rtlCol="0" anchor="ctr">
                <a:noAutofit/>
              </a:bodyPr>
              <a:lstStyle>
                <a:defPPr>
                  <a:defRPr lang="fi-FI"/>
                </a:defPPr>
                <a:lvl1pPr algn="ctr">
                  <a:defRPr sz="1400" b="1">
                    <a:solidFill>
                      <a:schemeClr val="bg1"/>
                    </a:solidFill>
                  </a:defRPr>
                </a:lvl1p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srgbClr val="272827"/>
                    </a:solidFill>
                    <a:effectLst/>
                    <a:uLnTx/>
                    <a:uFillTx/>
                    <a:latin typeface="Calibri"/>
                    <a:ea typeface="+mn-ea"/>
                    <a:cs typeface="+mn-cs"/>
                  </a:rPr>
                  <a:t>Liityntäkatalogi</a:t>
                </a:r>
              </a:p>
            </p:txBody>
          </p:sp>
        </p:grpSp>
        <p:grpSp>
          <p:nvGrpSpPr>
            <p:cNvPr id="21" name="Ryhmä 20">
              <a:extLst>
                <a:ext uri="{FF2B5EF4-FFF2-40B4-BE49-F238E27FC236}">
                  <a16:creationId xmlns:a16="http://schemas.microsoft.com/office/drawing/2014/main" id="{9524A070-2584-1FAE-F463-C028509B6FD2}"/>
                </a:ext>
              </a:extLst>
            </p:cNvPr>
            <p:cNvGrpSpPr/>
            <p:nvPr/>
          </p:nvGrpSpPr>
          <p:grpSpPr>
            <a:xfrm>
              <a:off x="468455" y="2920953"/>
              <a:ext cx="4282820" cy="328802"/>
              <a:chOff x="471125" y="2920953"/>
              <a:chExt cx="4282820" cy="328802"/>
            </a:xfrm>
          </p:grpSpPr>
          <p:sp>
            <p:nvSpPr>
              <p:cNvPr id="22" name="Tekstiruutu 21">
                <a:extLst>
                  <a:ext uri="{FF2B5EF4-FFF2-40B4-BE49-F238E27FC236}">
                    <a16:creationId xmlns:a16="http://schemas.microsoft.com/office/drawing/2014/main" id="{4CD550CC-BB18-03D6-BB63-E85ECE4AD81B}"/>
                  </a:ext>
                </a:extLst>
              </p:cNvPr>
              <p:cNvSpPr txBox="1"/>
              <p:nvPr/>
            </p:nvSpPr>
            <p:spPr>
              <a:xfrm>
                <a:off x="471125" y="2920953"/>
                <a:ext cx="1401296" cy="328802"/>
              </a:xfrm>
              <a:prstGeom prst="rect">
                <a:avLst/>
              </a:prstGeom>
              <a:solidFill>
                <a:schemeClr val="accent1">
                  <a:lumMod val="10000"/>
                  <a:lumOff val="90000"/>
                </a:schemeClr>
              </a:solidFill>
              <a:ln w="28575" cmpd="sng">
                <a:noFill/>
              </a:ln>
            </p:spPr>
            <p:txBody>
              <a:bodyPr wrap="square" rtlCol="0" anchor="ctr">
                <a:noAutofit/>
              </a:bodyPr>
              <a:lstStyle>
                <a:defPPr>
                  <a:defRPr lang="fi-FI"/>
                </a:defPPr>
                <a:lvl1pPr algn="ctr">
                  <a:defRPr sz="1400" b="1">
                    <a:solidFill>
                      <a:schemeClr val="bg1"/>
                    </a:solidFill>
                  </a:defRPr>
                </a:lvl1p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srgbClr val="272827"/>
                    </a:solidFill>
                    <a:effectLst/>
                    <a:uLnTx/>
                    <a:uFillTx/>
                    <a:latin typeface="Calibri"/>
                    <a:ea typeface="+mn-ea"/>
                    <a:cs typeface="+mn-cs"/>
                  </a:rPr>
                  <a:t>Design System</a:t>
                </a:r>
              </a:p>
            </p:txBody>
          </p:sp>
          <p:sp>
            <p:nvSpPr>
              <p:cNvPr id="23" name="Tekstiruutu 22">
                <a:extLst>
                  <a:ext uri="{FF2B5EF4-FFF2-40B4-BE49-F238E27FC236}">
                    <a16:creationId xmlns:a16="http://schemas.microsoft.com/office/drawing/2014/main" id="{B3659BF7-E772-B344-FEA7-F32E5272CFFC}"/>
                  </a:ext>
                </a:extLst>
              </p:cNvPr>
              <p:cNvSpPr txBox="1"/>
              <p:nvPr/>
            </p:nvSpPr>
            <p:spPr>
              <a:xfrm>
                <a:off x="1916081" y="2920953"/>
                <a:ext cx="1401296" cy="328802"/>
              </a:xfrm>
              <a:prstGeom prst="rect">
                <a:avLst/>
              </a:prstGeom>
              <a:solidFill>
                <a:schemeClr val="accent1">
                  <a:lumMod val="10000"/>
                  <a:lumOff val="90000"/>
                </a:schemeClr>
              </a:solidFill>
              <a:ln w="28575" cmpd="sng">
                <a:noFill/>
              </a:ln>
            </p:spPr>
            <p:txBody>
              <a:bodyPr wrap="square" rtlCol="0" anchor="ctr">
                <a:noAutofit/>
              </a:bodyPr>
              <a:lstStyle>
                <a:defPPr>
                  <a:defRPr lang="fi-FI"/>
                </a:defPPr>
                <a:lvl1pPr algn="ctr">
                  <a:defRPr sz="1400" b="1">
                    <a:solidFill>
                      <a:schemeClr val="bg1"/>
                    </a:solidFill>
                  </a:defRPr>
                </a:lvl1p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srgbClr val="272827"/>
                    </a:solidFill>
                    <a:effectLst/>
                    <a:uLnTx/>
                    <a:uFillTx/>
                    <a:latin typeface="Calibri"/>
                    <a:ea typeface="+mn-ea"/>
                    <a:cs typeface="+mn-cs"/>
                  </a:rPr>
                  <a:t>Palveluhallinta</a:t>
                </a:r>
              </a:p>
            </p:txBody>
          </p:sp>
          <p:sp>
            <p:nvSpPr>
              <p:cNvPr id="24" name="Tekstiruutu 23">
                <a:extLst>
                  <a:ext uri="{FF2B5EF4-FFF2-40B4-BE49-F238E27FC236}">
                    <a16:creationId xmlns:a16="http://schemas.microsoft.com/office/drawing/2014/main" id="{57D4D0AA-6EC8-0349-877F-5A3DE4BDAE54}"/>
                  </a:ext>
                </a:extLst>
              </p:cNvPr>
              <p:cNvSpPr txBox="1"/>
              <p:nvPr/>
            </p:nvSpPr>
            <p:spPr>
              <a:xfrm>
                <a:off x="3352649" y="2920953"/>
                <a:ext cx="1401296" cy="328802"/>
              </a:xfrm>
              <a:prstGeom prst="rect">
                <a:avLst/>
              </a:prstGeom>
              <a:solidFill>
                <a:schemeClr val="accent1">
                  <a:lumMod val="10000"/>
                  <a:lumOff val="90000"/>
                </a:schemeClr>
              </a:solidFill>
              <a:ln w="28575" cmpd="sng">
                <a:noFill/>
              </a:ln>
            </p:spPr>
            <p:txBody>
              <a:bodyPr wrap="square" rtlCol="0" anchor="ctr">
                <a:noAutofit/>
              </a:bodyPr>
              <a:lstStyle>
                <a:defPPr>
                  <a:defRPr lang="fi-FI"/>
                </a:defPPr>
                <a:lvl1pPr algn="ctr">
                  <a:defRPr sz="1400" b="1">
                    <a:solidFill>
                      <a:schemeClr val="bg1"/>
                    </a:solidFill>
                  </a:defRPr>
                </a:lvl1p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srgbClr val="272827"/>
                    </a:solidFill>
                    <a:effectLst/>
                    <a:uLnTx/>
                    <a:uFillTx/>
                    <a:latin typeface="Calibri"/>
                    <a:ea typeface="+mn-ea"/>
                    <a:cs typeface="+mn-cs"/>
                  </a:rPr>
                  <a:t>Raportointi</a:t>
                </a:r>
              </a:p>
            </p:txBody>
          </p:sp>
        </p:grpSp>
      </p:grpSp>
      <p:sp>
        <p:nvSpPr>
          <p:cNvPr id="32" name="Tekstiruutu 67">
            <a:extLst>
              <a:ext uri="{FF2B5EF4-FFF2-40B4-BE49-F238E27FC236}">
                <a16:creationId xmlns:a16="http://schemas.microsoft.com/office/drawing/2014/main" id="{BDF7152D-6EEA-0D0B-342B-34F3AB5C247A}"/>
              </a:ext>
            </a:extLst>
          </p:cNvPr>
          <p:cNvSpPr txBox="1"/>
          <p:nvPr/>
        </p:nvSpPr>
        <p:spPr>
          <a:xfrm>
            <a:off x="658532" y="4958467"/>
            <a:ext cx="11069277" cy="461759"/>
          </a:xfrm>
          <a:prstGeom prst="rect">
            <a:avLst/>
          </a:prstGeom>
          <a:solidFill>
            <a:schemeClr val="accent1">
              <a:lumMod val="75000"/>
              <a:lumOff val="25000"/>
            </a:schemeClr>
          </a:solidFill>
          <a:ln w="28575">
            <a:solidFill>
              <a:schemeClr val="accent1">
                <a:lumMod val="50000"/>
                <a:lumOff val="50000"/>
              </a:schemeClr>
            </a:solidFill>
          </a:ln>
        </p:spPr>
        <p:txBody>
          <a:bodyPr wrap="square" rtlCol="0" anchor="ctr">
            <a:noAutofit/>
          </a:bodyPr>
          <a:lstStyle>
            <a:defPPr>
              <a:defRPr lang="fi-FI"/>
            </a:defPPr>
            <a:lvl1pPr>
              <a:defRPr sz="1400" b="1">
                <a:solidFill>
                  <a:schemeClr val="bg1"/>
                </a:solidFill>
              </a:defRPr>
            </a:lvl1p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dirty="0">
                <a:ln>
                  <a:noFill/>
                </a:ln>
                <a:solidFill>
                  <a:srgbClr val="FFFFFF"/>
                </a:solidFill>
                <a:effectLst/>
                <a:uLnTx/>
                <a:uFillTx/>
                <a:latin typeface="Calibri"/>
                <a:ea typeface="+mn-ea"/>
                <a:cs typeface="+mn-cs"/>
              </a:rPr>
              <a:t>Palveluväylä</a:t>
            </a:r>
          </a:p>
        </p:txBody>
      </p:sp>
      <p:sp>
        <p:nvSpPr>
          <p:cNvPr id="42" name="Tekstiruutu 41">
            <a:extLst>
              <a:ext uri="{FF2B5EF4-FFF2-40B4-BE49-F238E27FC236}">
                <a16:creationId xmlns:a16="http://schemas.microsoft.com/office/drawing/2014/main" id="{12320942-9541-8332-04FF-78EAF1CF533B}"/>
              </a:ext>
            </a:extLst>
          </p:cNvPr>
          <p:cNvSpPr txBox="1"/>
          <p:nvPr/>
        </p:nvSpPr>
        <p:spPr>
          <a:xfrm>
            <a:off x="2756983" y="3390412"/>
            <a:ext cx="1990029" cy="396000"/>
          </a:xfrm>
          <a:prstGeom prst="rect">
            <a:avLst/>
          </a:prstGeom>
          <a:solidFill>
            <a:schemeClr val="accent1">
              <a:lumMod val="75000"/>
              <a:lumOff val="25000"/>
            </a:schemeClr>
          </a:solidFill>
          <a:ln w="28575" cmpd="sng">
            <a:solidFill>
              <a:schemeClr val="accent1">
                <a:lumMod val="50000"/>
                <a:lumOff val="50000"/>
              </a:schemeClr>
            </a:solidFill>
          </a:ln>
        </p:spPr>
        <p:txBody>
          <a:bodyPr wrap="square" rtlCol="0" anchor="ctr">
            <a:noAutofit/>
          </a:bodyPr>
          <a:lstStyle>
            <a:defPPr>
              <a:defRPr lang="fi-FI"/>
            </a:defPPr>
            <a:lvl1pPr algn="ctr">
              <a:defRPr sz="1050" b="1">
                <a:solidFill>
                  <a:schemeClr val="bg1"/>
                </a:solidFill>
              </a:defRPr>
            </a:lvl1p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dirty="0">
                <a:ln>
                  <a:noFill/>
                </a:ln>
                <a:solidFill>
                  <a:srgbClr val="FFFFFF"/>
                </a:solidFill>
                <a:effectLst/>
                <a:uLnTx/>
                <a:uFillTx/>
                <a:latin typeface="Calibri"/>
                <a:ea typeface="+mn-ea"/>
                <a:cs typeface="+mn-cs"/>
              </a:rPr>
              <a:t>Palvelutietovaranto</a:t>
            </a:r>
          </a:p>
        </p:txBody>
      </p:sp>
      <p:sp>
        <p:nvSpPr>
          <p:cNvPr id="44" name="Tekstiruutu 43">
            <a:extLst>
              <a:ext uri="{FF2B5EF4-FFF2-40B4-BE49-F238E27FC236}">
                <a16:creationId xmlns:a16="http://schemas.microsoft.com/office/drawing/2014/main" id="{46AC7AEF-F199-AC8D-4557-1089F1CD331C}"/>
              </a:ext>
            </a:extLst>
          </p:cNvPr>
          <p:cNvSpPr txBox="1"/>
          <p:nvPr/>
        </p:nvSpPr>
        <p:spPr>
          <a:xfrm>
            <a:off x="4874617" y="2270434"/>
            <a:ext cx="1990029" cy="396000"/>
          </a:xfrm>
          <a:prstGeom prst="rect">
            <a:avLst/>
          </a:prstGeom>
          <a:solidFill>
            <a:schemeClr val="accent1">
              <a:lumMod val="75000"/>
              <a:lumOff val="25000"/>
            </a:schemeClr>
          </a:solidFill>
          <a:ln w="28575" cmpd="sng">
            <a:solidFill>
              <a:schemeClr val="accent1">
                <a:lumMod val="50000"/>
                <a:lumOff val="50000"/>
              </a:schemeClr>
            </a:solidFill>
          </a:ln>
        </p:spPr>
        <p:txBody>
          <a:bodyPr wrap="square" rtlCol="0" anchor="ctr">
            <a:noAutofit/>
          </a:bodyPr>
          <a:lstStyle>
            <a:defPPr>
              <a:defRPr lang="fi-FI"/>
            </a:defPPr>
            <a:lvl1pPr algn="ctr">
              <a:defRPr sz="1050" b="1">
                <a:solidFill>
                  <a:schemeClr val="bg1"/>
                </a:solidFill>
              </a:defRPr>
            </a:lvl1p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dirty="0">
                <a:ln>
                  <a:noFill/>
                </a:ln>
                <a:solidFill>
                  <a:srgbClr val="FFFFFF"/>
                </a:solidFill>
                <a:effectLst/>
                <a:uLnTx/>
                <a:uFillTx/>
                <a:latin typeface="Calibri"/>
                <a:ea typeface="+mn-ea"/>
                <a:cs typeface="+mn-cs"/>
              </a:rPr>
              <a:t>Suomi.fi</a:t>
            </a:r>
          </a:p>
        </p:txBody>
      </p:sp>
      <p:sp>
        <p:nvSpPr>
          <p:cNvPr id="45" name="Tekstiruutu 44">
            <a:extLst>
              <a:ext uri="{FF2B5EF4-FFF2-40B4-BE49-F238E27FC236}">
                <a16:creationId xmlns:a16="http://schemas.microsoft.com/office/drawing/2014/main" id="{47E373F9-BC6A-2078-D5E0-D9A32DE2ACE6}"/>
              </a:ext>
            </a:extLst>
          </p:cNvPr>
          <p:cNvSpPr txBox="1"/>
          <p:nvPr/>
        </p:nvSpPr>
        <p:spPr>
          <a:xfrm>
            <a:off x="658532" y="2275965"/>
            <a:ext cx="1990029" cy="396000"/>
          </a:xfrm>
          <a:prstGeom prst="rect">
            <a:avLst/>
          </a:prstGeom>
          <a:solidFill>
            <a:schemeClr val="accent1">
              <a:lumMod val="75000"/>
              <a:lumOff val="25000"/>
            </a:schemeClr>
          </a:solidFill>
          <a:ln w="28575" cmpd="sng">
            <a:solidFill>
              <a:schemeClr val="accent1">
                <a:lumMod val="50000"/>
                <a:lumOff val="50000"/>
              </a:schemeClr>
            </a:solidFill>
          </a:ln>
        </p:spPr>
        <p:txBody>
          <a:bodyPr wrap="square" rtlCol="0" anchor="ctr">
            <a:noAutofit/>
          </a:bodyPr>
          <a:lstStyle>
            <a:defPPr>
              <a:defRPr lang="fi-FI"/>
            </a:defPPr>
            <a:lvl1pPr algn="ctr">
              <a:defRPr sz="1050" b="1">
                <a:solidFill>
                  <a:schemeClr val="bg1"/>
                </a:solidFill>
              </a:defRPr>
            </a:lvl1p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dirty="0">
                <a:ln>
                  <a:noFill/>
                </a:ln>
                <a:solidFill>
                  <a:srgbClr val="FFFFFF"/>
                </a:solidFill>
                <a:effectLst/>
                <a:uLnTx/>
                <a:uFillTx/>
                <a:latin typeface="Calibri"/>
                <a:ea typeface="+mn-ea"/>
                <a:cs typeface="+mn-cs"/>
              </a:rPr>
              <a:t>Tunnistus</a:t>
            </a:r>
          </a:p>
        </p:txBody>
      </p:sp>
      <p:sp>
        <p:nvSpPr>
          <p:cNvPr id="46" name="Tekstiruutu 45">
            <a:extLst>
              <a:ext uri="{FF2B5EF4-FFF2-40B4-BE49-F238E27FC236}">
                <a16:creationId xmlns:a16="http://schemas.microsoft.com/office/drawing/2014/main" id="{319000FB-6864-CA93-9D2E-75DAE67BB0D1}"/>
              </a:ext>
            </a:extLst>
          </p:cNvPr>
          <p:cNvSpPr txBox="1"/>
          <p:nvPr/>
        </p:nvSpPr>
        <p:spPr>
          <a:xfrm>
            <a:off x="662748" y="3397500"/>
            <a:ext cx="1990029" cy="396000"/>
          </a:xfrm>
          <a:prstGeom prst="rect">
            <a:avLst/>
          </a:prstGeom>
          <a:solidFill>
            <a:schemeClr val="accent1">
              <a:lumMod val="75000"/>
              <a:lumOff val="25000"/>
            </a:schemeClr>
          </a:solidFill>
          <a:ln w="28575" cmpd="sng">
            <a:solidFill>
              <a:schemeClr val="accent1">
                <a:lumMod val="50000"/>
                <a:lumOff val="50000"/>
              </a:schemeClr>
            </a:solidFill>
          </a:ln>
        </p:spPr>
        <p:txBody>
          <a:bodyPr wrap="square" rtlCol="0" anchor="ctr">
            <a:noAutofit/>
          </a:bodyPr>
          <a:lstStyle>
            <a:defPPr>
              <a:defRPr lang="fi-FI"/>
            </a:defPPr>
            <a:lvl1pPr algn="ctr">
              <a:defRPr sz="1050" b="1">
                <a:solidFill>
                  <a:schemeClr val="bg1"/>
                </a:solidFill>
              </a:defRPr>
            </a:lvl1p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dirty="0">
                <a:ln>
                  <a:noFill/>
                </a:ln>
                <a:solidFill>
                  <a:srgbClr val="FFFFFF"/>
                </a:solidFill>
                <a:effectLst/>
                <a:uLnTx/>
                <a:uFillTx/>
                <a:latin typeface="Calibri"/>
                <a:ea typeface="+mn-ea"/>
                <a:cs typeface="+mn-cs"/>
              </a:rPr>
              <a:t>Valtuudet</a:t>
            </a:r>
          </a:p>
        </p:txBody>
      </p:sp>
      <p:sp>
        <p:nvSpPr>
          <p:cNvPr id="67" name="Tekstiruutu 66">
            <a:extLst>
              <a:ext uri="{FF2B5EF4-FFF2-40B4-BE49-F238E27FC236}">
                <a16:creationId xmlns:a16="http://schemas.microsoft.com/office/drawing/2014/main" id="{D6A77116-FE94-6994-A4A7-A9DE8A5F9698}"/>
              </a:ext>
            </a:extLst>
          </p:cNvPr>
          <p:cNvSpPr txBox="1"/>
          <p:nvPr/>
        </p:nvSpPr>
        <p:spPr>
          <a:xfrm>
            <a:off x="668087" y="2830011"/>
            <a:ext cx="1990029" cy="396000"/>
          </a:xfrm>
          <a:prstGeom prst="rect">
            <a:avLst/>
          </a:prstGeom>
          <a:solidFill>
            <a:schemeClr val="accent1">
              <a:lumMod val="75000"/>
              <a:lumOff val="25000"/>
            </a:schemeClr>
          </a:solidFill>
          <a:ln w="28575" cmpd="sng">
            <a:solidFill>
              <a:schemeClr val="accent1">
                <a:lumMod val="50000"/>
                <a:lumOff val="50000"/>
              </a:schemeClr>
            </a:solidFill>
          </a:ln>
        </p:spPr>
        <p:txBody>
          <a:bodyPr wrap="square" rtlCol="0" anchor="ctr">
            <a:noAutofit/>
          </a:bodyPr>
          <a:lstStyle>
            <a:defPPr>
              <a:defRPr lang="fi-FI"/>
            </a:defPPr>
            <a:lvl1pPr algn="ctr">
              <a:defRPr sz="1050" b="1">
                <a:solidFill>
                  <a:schemeClr val="bg1"/>
                </a:solidFill>
              </a:defRPr>
            </a:lvl1p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dirty="0">
                <a:ln>
                  <a:noFill/>
                </a:ln>
                <a:solidFill>
                  <a:srgbClr val="FFFFFF"/>
                </a:solidFill>
                <a:effectLst/>
                <a:uLnTx/>
                <a:uFillTx/>
                <a:latin typeface="Calibri"/>
                <a:ea typeface="+mn-ea"/>
                <a:cs typeface="+mn-cs"/>
              </a:rPr>
              <a:t>Viestit</a:t>
            </a:r>
          </a:p>
        </p:txBody>
      </p:sp>
      <p:sp>
        <p:nvSpPr>
          <p:cNvPr id="68" name="Tekstiruutu 67">
            <a:extLst>
              <a:ext uri="{FF2B5EF4-FFF2-40B4-BE49-F238E27FC236}">
                <a16:creationId xmlns:a16="http://schemas.microsoft.com/office/drawing/2014/main" id="{47D787BF-DA07-B60E-DA38-043F43A5FFED}"/>
              </a:ext>
            </a:extLst>
          </p:cNvPr>
          <p:cNvSpPr txBox="1"/>
          <p:nvPr/>
        </p:nvSpPr>
        <p:spPr>
          <a:xfrm>
            <a:off x="2774542" y="2830011"/>
            <a:ext cx="1990029" cy="396000"/>
          </a:xfrm>
          <a:prstGeom prst="rect">
            <a:avLst/>
          </a:prstGeom>
          <a:solidFill>
            <a:schemeClr val="accent1">
              <a:lumMod val="75000"/>
              <a:lumOff val="25000"/>
            </a:schemeClr>
          </a:solidFill>
          <a:ln w="28575" cmpd="sng">
            <a:solidFill>
              <a:schemeClr val="accent1">
                <a:lumMod val="50000"/>
                <a:lumOff val="50000"/>
              </a:schemeClr>
            </a:solidFill>
          </a:ln>
        </p:spPr>
        <p:txBody>
          <a:bodyPr wrap="square" rtlCol="0" anchor="ctr">
            <a:noAutofit/>
          </a:bodyPr>
          <a:lstStyle>
            <a:defPPr>
              <a:defRPr lang="fi-FI"/>
            </a:defPPr>
            <a:lvl1pPr algn="ctr">
              <a:defRPr sz="1050" b="1">
                <a:solidFill>
                  <a:schemeClr val="bg1"/>
                </a:solidFill>
              </a:defRPr>
            </a:lvl1p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dirty="0">
                <a:ln>
                  <a:noFill/>
                </a:ln>
                <a:solidFill>
                  <a:srgbClr val="FFFFFF"/>
                </a:solidFill>
                <a:effectLst/>
                <a:uLnTx/>
                <a:uFillTx/>
                <a:latin typeface="Calibri"/>
                <a:ea typeface="+mn-ea"/>
                <a:cs typeface="+mn-cs"/>
              </a:rPr>
              <a:t>Suomi.fi-mobiili</a:t>
            </a:r>
          </a:p>
        </p:txBody>
      </p:sp>
      <p:sp>
        <p:nvSpPr>
          <p:cNvPr id="69" name="Tekstiruutu 68">
            <a:extLst>
              <a:ext uri="{FF2B5EF4-FFF2-40B4-BE49-F238E27FC236}">
                <a16:creationId xmlns:a16="http://schemas.microsoft.com/office/drawing/2014/main" id="{EA3CA176-DE2D-3141-0502-C6C50AF54634}"/>
              </a:ext>
            </a:extLst>
          </p:cNvPr>
          <p:cNvSpPr txBox="1"/>
          <p:nvPr/>
        </p:nvSpPr>
        <p:spPr>
          <a:xfrm>
            <a:off x="4871718" y="3400091"/>
            <a:ext cx="1990029" cy="396000"/>
          </a:xfrm>
          <a:prstGeom prst="rect">
            <a:avLst/>
          </a:prstGeom>
          <a:solidFill>
            <a:schemeClr val="accent1">
              <a:lumMod val="75000"/>
              <a:lumOff val="25000"/>
            </a:schemeClr>
          </a:solidFill>
          <a:ln w="28575" cmpd="sng">
            <a:solidFill>
              <a:schemeClr val="accent1">
                <a:lumMod val="50000"/>
                <a:lumOff val="50000"/>
              </a:schemeClr>
            </a:solidFill>
          </a:ln>
        </p:spPr>
        <p:txBody>
          <a:bodyPr wrap="square" rtlCol="0" anchor="ctr">
            <a:noAutofit/>
          </a:bodyPr>
          <a:lstStyle>
            <a:defPPr>
              <a:defRPr lang="fi-FI"/>
            </a:defPPr>
            <a:lvl1pPr algn="ctr">
              <a:defRPr sz="1050" b="1">
                <a:solidFill>
                  <a:schemeClr val="bg1"/>
                </a:solidFill>
              </a:defRPr>
            </a:lvl1p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dirty="0">
                <a:ln>
                  <a:noFill/>
                </a:ln>
                <a:solidFill>
                  <a:srgbClr val="FFFFFF"/>
                </a:solidFill>
                <a:effectLst/>
                <a:uLnTx/>
                <a:uFillTx/>
                <a:latin typeface="Calibri"/>
                <a:ea typeface="+mn-ea"/>
                <a:cs typeface="+mn-cs"/>
              </a:rPr>
              <a:t>Maksut</a:t>
            </a:r>
          </a:p>
        </p:txBody>
      </p:sp>
      <p:sp>
        <p:nvSpPr>
          <p:cNvPr id="70" name="Tekstiruutu 69">
            <a:extLst>
              <a:ext uri="{FF2B5EF4-FFF2-40B4-BE49-F238E27FC236}">
                <a16:creationId xmlns:a16="http://schemas.microsoft.com/office/drawing/2014/main" id="{B1AACED7-CECA-C39E-FD8D-2B86FB844952}"/>
              </a:ext>
            </a:extLst>
          </p:cNvPr>
          <p:cNvSpPr txBox="1"/>
          <p:nvPr/>
        </p:nvSpPr>
        <p:spPr>
          <a:xfrm>
            <a:off x="4873125" y="2829665"/>
            <a:ext cx="1990029" cy="396000"/>
          </a:xfrm>
          <a:prstGeom prst="rect">
            <a:avLst/>
          </a:prstGeom>
          <a:solidFill>
            <a:schemeClr val="accent1">
              <a:lumMod val="75000"/>
              <a:lumOff val="25000"/>
            </a:schemeClr>
          </a:solidFill>
          <a:ln w="28575" cmpd="sng">
            <a:solidFill>
              <a:schemeClr val="accent1">
                <a:lumMod val="50000"/>
                <a:lumOff val="50000"/>
              </a:schemeClr>
            </a:solidFill>
          </a:ln>
        </p:spPr>
        <p:txBody>
          <a:bodyPr wrap="square" rtlCol="0" anchor="ctr">
            <a:noAutofit/>
          </a:bodyPr>
          <a:lstStyle>
            <a:defPPr>
              <a:defRPr lang="fi-FI"/>
            </a:defPPr>
            <a:lvl1pPr algn="ctr">
              <a:defRPr sz="1050" b="1">
                <a:solidFill>
                  <a:schemeClr val="bg1"/>
                </a:solidFill>
              </a:defRPr>
            </a:lvl1p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dirty="0">
                <a:ln>
                  <a:noFill/>
                </a:ln>
                <a:solidFill>
                  <a:srgbClr val="FFFFFF"/>
                </a:solidFill>
                <a:effectLst/>
                <a:uLnTx/>
                <a:uFillTx/>
                <a:latin typeface="Calibri"/>
                <a:ea typeface="+mn-ea"/>
                <a:cs typeface="+mn-cs"/>
              </a:rPr>
              <a:t>Kartat</a:t>
            </a:r>
          </a:p>
        </p:txBody>
      </p:sp>
      <p:sp>
        <p:nvSpPr>
          <p:cNvPr id="73" name="Tekstiruutu 72">
            <a:extLst>
              <a:ext uri="{FF2B5EF4-FFF2-40B4-BE49-F238E27FC236}">
                <a16:creationId xmlns:a16="http://schemas.microsoft.com/office/drawing/2014/main" id="{7CF6DBAB-56AF-3402-F086-A561E99BA344}"/>
              </a:ext>
            </a:extLst>
          </p:cNvPr>
          <p:cNvSpPr txBox="1"/>
          <p:nvPr/>
        </p:nvSpPr>
        <p:spPr>
          <a:xfrm>
            <a:off x="2767859" y="3906915"/>
            <a:ext cx="1990029" cy="396000"/>
          </a:xfrm>
          <a:prstGeom prst="rect">
            <a:avLst/>
          </a:prstGeom>
          <a:solidFill>
            <a:schemeClr val="accent1">
              <a:lumMod val="75000"/>
              <a:lumOff val="25000"/>
            </a:schemeClr>
          </a:solidFill>
          <a:ln w="28575" cmpd="sng">
            <a:solidFill>
              <a:schemeClr val="accent1">
                <a:lumMod val="50000"/>
                <a:lumOff val="50000"/>
              </a:schemeClr>
            </a:solidFill>
          </a:ln>
        </p:spPr>
        <p:txBody>
          <a:bodyPr wrap="square" rtlCol="0" anchor="ctr">
            <a:noAutofit/>
          </a:bodyPr>
          <a:lstStyle>
            <a:defPPr>
              <a:defRPr lang="fi-FI"/>
            </a:defPPr>
            <a:lvl1pPr algn="ctr">
              <a:defRPr sz="1050" b="1">
                <a:solidFill>
                  <a:schemeClr val="bg1"/>
                </a:solidFill>
              </a:defRPr>
            </a:lvl1p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dirty="0">
                <a:ln>
                  <a:noFill/>
                </a:ln>
                <a:solidFill>
                  <a:srgbClr val="FFFFFF"/>
                </a:solidFill>
                <a:effectLst/>
                <a:uLnTx/>
                <a:uFillTx/>
                <a:latin typeface="Calibri"/>
                <a:ea typeface="+mn-ea"/>
                <a:cs typeface="+mn-cs"/>
              </a:rPr>
              <a:t>Laatutyökalut</a:t>
            </a:r>
          </a:p>
        </p:txBody>
      </p:sp>
      <p:sp>
        <p:nvSpPr>
          <p:cNvPr id="77" name="Tekstiruutu 76">
            <a:extLst>
              <a:ext uri="{FF2B5EF4-FFF2-40B4-BE49-F238E27FC236}">
                <a16:creationId xmlns:a16="http://schemas.microsoft.com/office/drawing/2014/main" id="{4EC071CD-FD44-2CE7-5EE9-6DD09528870A}"/>
              </a:ext>
            </a:extLst>
          </p:cNvPr>
          <p:cNvSpPr txBox="1"/>
          <p:nvPr/>
        </p:nvSpPr>
        <p:spPr>
          <a:xfrm>
            <a:off x="7940579" y="2253410"/>
            <a:ext cx="3275806" cy="313351"/>
          </a:xfrm>
          <a:prstGeom prst="rect">
            <a:avLst/>
          </a:prstGeom>
          <a:noFill/>
          <a:ln w="28575" cmpd="sng">
            <a:noFill/>
          </a:ln>
        </p:spPr>
        <p:txBody>
          <a:bodyPr wrap="square" rtlCol="0" anchor="ctr">
            <a:noAutofit/>
          </a:bodyPr>
          <a:lstStyle>
            <a:defPPr>
              <a:defRPr lang="fi-FI"/>
            </a:defPPr>
            <a:lvl1pPr algn="ctr">
              <a:defRPr sz="1050" b="1">
                <a:solidFill>
                  <a:schemeClr val="bg1"/>
                </a:solidFill>
              </a:defRPr>
            </a:lvl1p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dirty="0">
                <a:ln>
                  <a:noFill/>
                </a:ln>
                <a:solidFill>
                  <a:srgbClr val="FFFFFF"/>
                </a:solidFill>
                <a:effectLst/>
                <a:uLnTx/>
                <a:uFillTx/>
                <a:latin typeface="Calibri"/>
                <a:ea typeface="+mn-ea"/>
                <a:cs typeface="+mn-cs"/>
              </a:rPr>
              <a:t>Tukipalvelut</a:t>
            </a:r>
          </a:p>
        </p:txBody>
      </p:sp>
      <p:sp>
        <p:nvSpPr>
          <p:cNvPr id="84" name="Tekstiruutu 83">
            <a:extLst>
              <a:ext uri="{FF2B5EF4-FFF2-40B4-BE49-F238E27FC236}">
                <a16:creationId xmlns:a16="http://schemas.microsoft.com/office/drawing/2014/main" id="{797C338F-CE24-4804-A599-1758414ABB7F}"/>
              </a:ext>
            </a:extLst>
          </p:cNvPr>
          <p:cNvSpPr txBox="1"/>
          <p:nvPr/>
        </p:nvSpPr>
        <p:spPr>
          <a:xfrm>
            <a:off x="2766574" y="2271877"/>
            <a:ext cx="1990029" cy="396000"/>
          </a:xfrm>
          <a:prstGeom prst="rect">
            <a:avLst/>
          </a:prstGeom>
          <a:solidFill>
            <a:srgbClr val="004289"/>
          </a:solidFill>
          <a:ln w="28575" cmpd="sng">
            <a:solidFill>
              <a:srgbClr val="0060C7"/>
            </a:solidFill>
          </a:ln>
        </p:spPr>
        <p:txBody>
          <a:bodyPr wrap="square" rtlCol="0" anchor="ctr">
            <a:noAutofit/>
          </a:bodyPr>
          <a:lstStyle>
            <a:defPPr>
              <a:defRPr lang="fi-FI"/>
            </a:defPPr>
            <a:lvl1pPr algn="ctr">
              <a:defRPr sz="1050" b="1">
                <a:solidFill>
                  <a:schemeClr val="bg1"/>
                </a:solidFill>
              </a:defRPr>
            </a:lvl1p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dirty="0" err="1">
                <a:ln>
                  <a:noFill/>
                </a:ln>
                <a:solidFill>
                  <a:srgbClr val="FFFFFF"/>
                </a:solidFill>
                <a:effectLst/>
                <a:uLnTx/>
                <a:uFillTx/>
                <a:latin typeface="Calibri"/>
                <a:ea typeface="+mn-ea"/>
                <a:cs typeface="+mn-cs"/>
              </a:rPr>
              <a:t>FinnAuthenticator</a:t>
            </a:r>
            <a:endParaRPr kumimoji="0" lang="fi-FI" sz="1400" b="0" i="0" u="none" strike="noStrike" kern="1200" cap="none" spc="0" normalizeH="0" baseline="0" noProof="0" dirty="0">
              <a:ln>
                <a:noFill/>
              </a:ln>
              <a:solidFill>
                <a:srgbClr val="FFFFFF"/>
              </a:solidFill>
              <a:effectLst/>
              <a:uLnTx/>
              <a:uFillTx/>
              <a:latin typeface="Calibri"/>
              <a:ea typeface="+mn-ea"/>
              <a:cs typeface="+mn-cs"/>
            </a:endParaRPr>
          </a:p>
        </p:txBody>
      </p:sp>
      <p:grpSp>
        <p:nvGrpSpPr>
          <p:cNvPr id="85" name="Ryhmä 84">
            <a:extLst>
              <a:ext uri="{FF2B5EF4-FFF2-40B4-BE49-F238E27FC236}">
                <a16:creationId xmlns:a16="http://schemas.microsoft.com/office/drawing/2014/main" id="{9CF4C9E3-F4AC-23B1-A5D8-EA885C851D93}"/>
              </a:ext>
            </a:extLst>
          </p:cNvPr>
          <p:cNvGrpSpPr/>
          <p:nvPr/>
        </p:nvGrpSpPr>
        <p:grpSpPr>
          <a:xfrm>
            <a:off x="8459526" y="927310"/>
            <a:ext cx="1022927" cy="1022927"/>
            <a:chOff x="1036482" y="2042651"/>
            <a:chExt cx="1050713" cy="1050713"/>
          </a:xfrm>
        </p:grpSpPr>
        <p:sp>
          <p:nvSpPr>
            <p:cNvPr id="86" name="Oval 4">
              <a:extLst>
                <a:ext uri="{FF2B5EF4-FFF2-40B4-BE49-F238E27FC236}">
                  <a16:creationId xmlns:a16="http://schemas.microsoft.com/office/drawing/2014/main" id="{C55746B4-44DF-EC56-5193-EB2C45B72173}"/>
                </a:ext>
              </a:extLst>
            </p:cNvPr>
            <p:cNvSpPr/>
            <p:nvPr/>
          </p:nvSpPr>
          <p:spPr>
            <a:xfrm>
              <a:off x="1036482" y="2042651"/>
              <a:ext cx="1050713" cy="1050713"/>
            </a:xfrm>
            <a:prstGeom prst="ellipse">
              <a:avLst/>
            </a:prstGeom>
            <a:solidFill>
              <a:schemeClr val="accent6">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351" b="0" i="0" u="none" strike="noStrike" kern="1200" cap="none" spc="0" normalizeH="0" baseline="0" noProof="0" dirty="0">
                <a:ln>
                  <a:noFill/>
                </a:ln>
                <a:solidFill>
                  <a:srgbClr val="FFFFFF"/>
                </a:solidFill>
                <a:effectLst/>
                <a:uLnTx/>
                <a:uFillTx/>
                <a:latin typeface="Calibri"/>
                <a:ea typeface="+mn-ea"/>
                <a:cs typeface="+mn-cs"/>
              </a:endParaRPr>
            </a:p>
          </p:txBody>
        </p:sp>
        <p:pic>
          <p:nvPicPr>
            <p:cNvPr id="87" name="Picture 113" descr="Persons1.png">
              <a:extLst>
                <a:ext uri="{FF2B5EF4-FFF2-40B4-BE49-F238E27FC236}">
                  <a16:creationId xmlns:a16="http://schemas.microsoft.com/office/drawing/2014/main" id="{F1733716-6B14-193C-0C0B-CBBB075D26F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98177" y="2296962"/>
              <a:ext cx="759411" cy="518328"/>
            </a:xfrm>
            <a:prstGeom prst="rect">
              <a:avLst/>
            </a:prstGeom>
          </p:spPr>
        </p:pic>
      </p:grpSp>
      <p:sp>
        <p:nvSpPr>
          <p:cNvPr id="88" name="Rectangle 8">
            <a:extLst>
              <a:ext uri="{FF2B5EF4-FFF2-40B4-BE49-F238E27FC236}">
                <a16:creationId xmlns:a16="http://schemas.microsoft.com/office/drawing/2014/main" id="{D395392D-5131-DC90-DF1D-1F47BB5E9E6D}"/>
              </a:ext>
            </a:extLst>
          </p:cNvPr>
          <p:cNvSpPr/>
          <p:nvPr/>
        </p:nvSpPr>
        <p:spPr>
          <a:xfrm>
            <a:off x="9517015" y="952777"/>
            <a:ext cx="2010615" cy="954107"/>
          </a:xfrm>
          <a:prstGeom prst="rect">
            <a:avLst/>
          </a:prstGeom>
        </p:spPr>
        <p:txBody>
          <a:bodyPr wrap="none">
            <a:spAutoFit/>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srgbClr val="FFFFFF"/>
                </a:solidFill>
                <a:effectLst/>
                <a:uLnTx/>
                <a:uFillTx/>
                <a:latin typeface="Calibri"/>
                <a:ea typeface="+mn-ea"/>
                <a:cs typeface="+mn-cs"/>
              </a:rPr>
              <a:t>Suomalaiset ja</a:t>
            </a:r>
          </a:p>
          <a:p>
            <a:pPr marL="0" marR="0" lvl="0" indent="0" algn="r" defTabSz="914377"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srgbClr val="FFFFFF"/>
                </a:solidFill>
                <a:effectLst/>
                <a:uLnTx/>
                <a:uFillTx/>
                <a:latin typeface="Calibri"/>
                <a:ea typeface="+mn-ea"/>
                <a:cs typeface="+mn-cs"/>
              </a:rPr>
              <a:t>ulkomaalaiset</a:t>
            </a:r>
          </a:p>
          <a:p>
            <a:pPr marL="0" marR="0" lvl="0" indent="0" algn="r" defTabSz="914377" rtl="0" eaLnBrk="1" fontAlgn="auto" latinLnBrk="0" hangingPunct="1">
              <a:lnSpc>
                <a:spcPct val="100000"/>
              </a:lnSpc>
              <a:spcBef>
                <a:spcPts val="0"/>
              </a:spcBef>
              <a:spcAft>
                <a:spcPts val="0"/>
              </a:spcAft>
              <a:buClrTx/>
              <a:buSzTx/>
              <a:buFontTx/>
              <a:buNone/>
              <a:tabLst/>
              <a:defRPr/>
            </a:pPr>
            <a:r>
              <a:rPr kumimoji="0" lang="fi-FI" sz="1600" b="1" i="0" u="none" strike="noStrike" kern="1200" cap="none" spc="0" normalizeH="0" baseline="0" noProof="0" dirty="0">
                <a:ln>
                  <a:noFill/>
                </a:ln>
                <a:solidFill>
                  <a:srgbClr val="FFFFFF"/>
                </a:solidFill>
                <a:effectLst/>
                <a:uLnTx/>
                <a:uFillTx/>
                <a:latin typeface="Calibri"/>
                <a:ea typeface="+mn-ea"/>
                <a:cs typeface="+mn-cs"/>
              </a:rPr>
              <a:t>Kehittäjät, yritykset</a:t>
            </a:r>
          </a:p>
          <a:p>
            <a:pPr marL="0" marR="0" lvl="0" indent="0" algn="r" defTabSz="914377" rtl="0" eaLnBrk="1" fontAlgn="auto" latinLnBrk="0" hangingPunct="1">
              <a:lnSpc>
                <a:spcPct val="100000"/>
              </a:lnSpc>
              <a:spcBef>
                <a:spcPts val="0"/>
              </a:spcBef>
              <a:spcAft>
                <a:spcPts val="0"/>
              </a:spcAft>
              <a:buClrTx/>
              <a:buSzTx/>
              <a:buFontTx/>
              <a:buNone/>
              <a:tabLst/>
              <a:defRPr/>
            </a:pPr>
            <a:r>
              <a:rPr kumimoji="0" lang="fi-FI" sz="1600" b="1" i="0" u="none" strike="noStrike" kern="1200" cap="none" spc="0" normalizeH="0" baseline="0" noProof="0" dirty="0">
                <a:ln>
                  <a:noFill/>
                </a:ln>
                <a:solidFill>
                  <a:srgbClr val="FFFFFF"/>
                </a:solidFill>
                <a:effectLst/>
                <a:uLnTx/>
                <a:uFillTx/>
                <a:latin typeface="Calibri"/>
                <a:ea typeface="+mn-ea"/>
                <a:cs typeface="+mn-cs"/>
              </a:rPr>
              <a:t>ja muut organisaatiot</a:t>
            </a:r>
            <a:endParaRPr kumimoji="0" lang="en-US" sz="1351" b="0" i="0" u="none" strike="noStrike" kern="1200" cap="none" spc="0" normalizeH="0" baseline="0" noProof="0" dirty="0">
              <a:ln>
                <a:noFill/>
              </a:ln>
              <a:solidFill>
                <a:srgbClr val="FFFFFF"/>
              </a:solidFill>
              <a:effectLst/>
              <a:uLnTx/>
              <a:uFillTx/>
              <a:latin typeface="Calibri"/>
              <a:ea typeface="+mn-ea"/>
              <a:cs typeface="+mn-cs"/>
            </a:endParaRPr>
          </a:p>
        </p:txBody>
      </p:sp>
      <p:sp>
        <p:nvSpPr>
          <p:cNvPr id="91" name="Tekstiruutu 90">
            <a:extLst>
              <a:ext uri="{FF2B5EF4-FFF2-40B4-BE49-F238E27FC236}">
                <a16:creationId xmlns:a16="http://schemas.microsoft.com/office/drawing/2014/main" id="{50FDC48D-D1F8-6686-1870-C8A7FE8873D7}"/>
              </a:ext>
            </a:extLst>
          </p:cNvPr>
          <p:cNvSpPr txBox="1"/>
          <p:nvPr/>
        </p:nvSpPr>
        <p:spPr>
          <a:xfrm>
            <a:off x="7104167" y="1177784"/>
            <a:ext cx="788030" cy="646331"/>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srgbClr val="A5ACB0"/>
                </a:solidFill>
                <a:effectLst/>
                <a:uLnTx/>
                <a:uFillTx/>
                <a:latin typeface="Calibri"/>
                <a:ea typeface="+mn-ea"/>
                <a:cs typeface="+mn-cs"/>
              </a:rPr>
              <a:t>Digital Single Market</a:t>
            </a:r>
          </a:p>
        </p:txBody>
      </p:sp>
      <p:pic>
        <p:nvPicPr>
          <p:cNvPr id="92" name="Picture 117">
            <a:extLst>
              <a:ext uri="{FF2B5EF4-FFF2-40B4-BE49-F238E27FC236}">
                <a16:creationId xmlns:a16="http://schemas.microsoft.com/office/drawing/2014/main" id="{4EDBC0F5-5245-593D-76F7-73040FF7FE9C}"/>
              </a:ext>
            </a:extLst>
          </p:cNvPr>
          <p:cNvPicPr>
            <a:picLocks noChangeAspect="1"/>
          </p:cNvPicPr>
          <p:nvPr/>
        </p:nvPicPr>
        <p:blipFill rotWithShape="1">
          <a:blip r:embed="rId6"/>
          <a:srcRect/>
          <a:stretch/>
        </p:blipFill>
        <p:spPr>
          <a:xfrm>
            <a:off x="6472437" y="1162725"/>
            <a:ext cx="672241" cy="668879"/>
          </a:xfrm>
          <a:prstGeom prst="ellipse">
            <a:avLst/>
          </a:prstGeom>
        </p:spPr>
      </p:pic>
      <p:sp>
        <p:nvSpPr>
          <p:cNvPr id="94" name="Tekstiruutu 93">
            <a:extLst>
              <a:ext uri="{FF2B5EF4-FFF2-40B4-BE49-F238E27FC236}">
                <a16:creationId xmlns:a16="http://schemas.microsoft.com/office/drawing/2014/main" id="{1B37EC84-9EFB-E530-200E-F08D6E36E290}"/>
              </a:ext>
            </a:extLst>
          </p:cNvPr>
          <p:cNvSpPr txBox="1"/>
          <p:nvPr/>
        </p:nvSpPr>
        <p:spPr>
          <a:xfrm>
            <a:off x="4863183" y="3914201"/>
            <a:ext cx="1990029" cy="396000"/>
          </a:xfrm>
          <a:prstGeom prst="rect">
            <a:avLst/>
          </a:prstGeom>
          <a:solidFill>
            <a:schemeClr val="accent1">
              <a:lumMod val="90000"/>
              <a:lumOff val="10000"/>
            </a:schemeClr>
          </a:solidFill>
          <a:ln w="28575" cmpd="sng">
            <a:solidFill>
              <a:schemeClr val="tx2">
                <a:lumMod val="75000"/>
                <a:lumOff val="25000"/>
              </a:schemeClr>
            </a:solidFill>
          </a:ln>
        </p:spPr>
        <p:txBody>
          <a:bodyPr wrap="square" rtlCol="0" anchor="ctr">
            <a:noAutofit/>
          </a:bodyPr>
          <a:lstStyle>
            <a:defPPr>
              <a:defRPr lang="fi-FI"/>
            </a:defPPr>
            <a:lvl1pPr algn="ctr">
              <a:defRPr sz="1050" b="1">
                <a:solidFill>
                  <a:schemeClr val="bg1"/>
                </a:solidFill>
              </a:defRPr>
            </a:lvl1p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dirty="0">
                <a:ln>
                  <a:noFill/>
                </a:ln>
                <a:solidFill>
                  <a:srgbClr val="FFFFFF"/>
                </a:solidFill>
                <a:effectLst/>
                <a:uLnTx/>
                <a:uFillTx/>
                <a:latin typeface="Calibri"/>
                <a:ea typeface="+mn-ea"/>
                <a:cs typeface="+mn-cs"/>
              </a:rPr>
              <a:t>Kansalaisneuvonta</a:t>
            </a:r>
          </a:p>
        </p:txBody>
      </p:sp>
    </p:spTree>
    <p:extLst>
      <p:ext uri="{BB962C8B-B14F-4D97-AF65-F5344CB8AC3E}">
        <p14:creationId xmlns:p14="http://schemas.microsoft.com/office/powerpoint/2010/main" val="910622005"/>
      </p:ext>
    </p:extLst>
  </p:cSld>
  <p:clrMapOvr>
    <a:masterClrMapping/>
  </p:clrMapOvr>
</p:sld>
</file>

<file path=ppt/theme/theme1.xml><?xml version="1.0" encoding="utf-8"?>
<a:theme xmlns:a="http://schemas.openxmlformats.org/drawingml/2006/main" name="Suomi_fi">
  <a:themeElements>
    <a:clrScheme name="Suomi_fi">
      <a:dk1>
        <a:srgbClr val="272827"/>
      </a:dk1>
      <a:lt1>
        <a:srgbClr val="FFFFFF"/>
      </a:lt1>
      <a:dk2>
        <a:srgbClr val="002E5F"/>
      </a:dk2>
      <a:lt2>
        <a:srgbClr val="A5ACB0"/>
      </a:lt2>
      <a:accent1>
        <a:srgbClr val="002E5F"/>
      </a:accent1>
      <a:accent2>
        <a:srgbClr val="34B6E4"/>
      </a:accent2>
      <a:accent3>
        <a:srgbClr val="EA7125"/>
      </a:accent3>
      <a:accent4>
        <a:srgbClr val="8B2346"/>
      </a:accent4>
      <a:accent5>
        <a:srgbClr val="A5ACB0"/>
      </a:accent5>
      <a:accent6>
        <a:srgbClr val="E30450"/>
      </a:accent6>
      <a:hlink>
        <a:srgbClr val="002E5F"/>
      </a:hlink>
      <a:folHlink>
        <a:srgbClr val="34B6E4"/>
      </a:folHlink>
    </a:clrScheme>
    <a:fontScheme name="Suomi_fi">
      <a:majorFont>
        <a:latin typeface="Calibri Ligh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Suomi_fi Esitysmalli.potx" id="{7FB76C6B-7BB7-4DE0-A48E-5BA511A0312E}" vid="{70B0FFDA-56DD-4A5F-A83B-ABE33832C3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01-Esitysmalli-VM-FI-SV</Template>
  <TotalTime>1374</TotalTime>
  <Words>1611</Words>
  <Application>Microsoft Office PowerPoint</Application>
  <PresentationFormat>Laajakuva</PresentationFormat>
  <Paragraphs>279</Paragraphs>
  <Slides>16</Slides>
  <Notes>3</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16</vt:i4>
      </vt:variant>
    </vt:vector>
  </HeadingPairs>
  <TitlesOfParts>
    <vt:vector size="22" baseType="lpstr">
      <vt:lpstr>Arial</vt:lpstr>
      <vt:lpstr>Calibri</vt:lpstr>
      <vt:lpstr>Calibri Light</vt:lpstr>
      <vt:lpstr>Courier New</vt:lpstr>
      <vt:lpstr>Wingdings</vt:lpstr>
      <vt:lpstr>Suomi_fi</vt:lpstr>
      <vt:lpstr>Suomi.fi-strategia vuoteen 2030 - esitys lausuntokierrokselle</vt:lpstr>
      <vt:lpstr>Sisältö</vt:lpstr>
      <vt:lpstr>Suomi.fi-palveluiden nykytilanteen arviointi</vt:lpstr>
      <vt:lpstr>Suomi.fi-palveluiden nykytilanteen arviointi</vt:lpstr>
      <vt:lpstr>Toimintaympäristön muutostekijät</vt:lpstr>
      <vt:lpstr>PowerPoint-esitys</vt:lpstr>
      <vt:lpstr>Taustaa Suomi.fi-strategiatyölle:  Suomi.fi-palveluiden tausta ja nykytila  </vt:lpstr>
      <vt:lpstr>Suomi.fi-palveluiden tausta</vt:lpstr>
      <vt:lpstr>PowerPoint-esitys</vt:lpstr>
      <vt:lpstr>PowerPoint-esitys</vt:lpstr>
      <vt:lpstr>PowerPoint-esitys</vt:lpstr>
      <vt:lpstr>PowerPoint-esitys</vt:lpstr>
      <vt:lpstr>PowerPoint-esitys</vt:lpstr>
      <vt:lpstr>Viestit </vt:lpstr>
      <vt:lpstr>Valtuudet</vt:lpstr>
      <vt:lpstr>Tunnistus</vt:lpstr>
    </vt:vector>
  </TitlesOfParts>
  <Company>Suomen valtion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Valtiovarainministeriön DVV:tä koskeva tulosohjaus</dc:title>
  <dc:creator>Ala-Harja Marjukka (VM)</dc:creator>
  <cp:lastModifiedBy>Ala-Harja Marjukka (VM)</cp:lastModifiedBy>
  <cp:revision>74</cp:revision>
  <dcterms:created xsi:type="dcterms:W3CDTF">2023-01-31T08:52:19Z</dcterms:created>
  <dcterms:modified xsi:type="dcterms:W3CDTF">2024-04-18T08:25:02Z</dcterms:modified>
</cp:coreProperties>
</file>