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  <p:sldMasterId id="2147483693" r:id="rId5"/>
    <p:sldMasterId id="2147483703" r:id="rId6"/>
  </p:sldMasterIdLst>
  <p:notesMasterIdLst>
    <p:notesMasterId r:id="rId8"/>
  </p:notesMasterIdLst>
  <p:handoutMasterIdLst>
    <p:handoutMasterId r:id="rId9"/>
  </p:handoutMasterIdLst>
  <p:sldIdLst>
    <p:sldId id="567" r:id="rId7"/>
  </p:sldIdLst>
  <p:sldSz cx="9144000" cy="5143500" type="screen16x9"/>
  <p:notesSz cx="6805613" cy="99441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2FF"/>
    <a:srgbClr val="304E88"/>
    <a:srgbClr val="0F76B1"/>
    <a:srgbClr val="FFC100"/>
    <a:srgbClr val="127700"/>
    <a:srgbClr val="30C600"/>
    <a:srgbClr val="5AB5EC"/>
    <a:srgbClr val="E274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902A67-A1C1-4673-9908-336E370244D4}" v="66" dt="2018-01-31T09:39:52.5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eematyyli 1 - Korostu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6019" autoAdjust="0"/>
  </p:normalViewPr>
  <p:slideViewPr>
    <p:cSldViewPr snapToGrid="0">
      <p:cViewPr>
        <p:scale>
          <a:sx n="150" d="100"/>
          <a:sy n="150" d="100"/>
        </p:scale>
        <p:origin x="-792" y="108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3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r">
              <a:defRPr sz="1200"/>
            </a:lvl1pPr>
          </a:lstStyle>
          <a:p>
            <a:fld id="{414029F1-777F-40C9-B76D-853A274FD049}" type="datetimeFigureOut">
              <a:rPr lang="fi-FI" smtClean="0"/>
              <a:t>7.2.2018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r">
              <a:defRPr sz="1200"/>
            </a:lvl1pPr>
          </a:lstStyle>
          <a:p>
            <a:fld id="{51EC777C-7ACD-404D-AD15-611DF1F7AB4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3878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r">
              <a:defRPr sz="1200"/>
            </a:lvl1pPr>
          </a:lstStyle>
          <a:p>
            <a:fld id="{92E567F2-7D4A-4FBF-A81B-AC452800A111}" type="datetimeFigureOut">
              <a:rPr lang="fi-FI" smtClean="0"/>
              <a:t>7.2.2018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6125"/>
            <a:ext cx="663098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5" tIns="46122" rIns="92245" bIns="4612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2245" tIns="46122" rIns="92245" bIns="4612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r">
              <a:defRPr sz="1200"/>
            </a:lvl1pPr>
          </a:lstStyle>
          <a:p>
            <a:fld id="{F7C8DC38-513D-4089-9ADA-B07D037222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120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DC38-513D-4089-9ADA-B07D0372226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4649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96901" y="51519"/>
            <a:ext cx="7959725" cy="515822"/>
          </a:xfrm>
        </p:spPr>
        <p:txBody>
          <a:bodyPr/>
          <a:lstStyle>
            <a:lvl1pPr>
              <a:defRPr sz="24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96900" y="716974"/>
            <a:ext cx="7953375" cy="3877649"/>
          </a:xfrm>
        </p:spPr>
        <p:txBody>
          <a:bodyPr/>
          <a:lstStyle>
            <a:lvl1pPr>
              <a:defRPr sz="1500"/>
            </a:lvl1pPr>
            <a:lvl2pPr marL="536972" indent="-200025">
              <a:defRPr sz="1350"/>
            </a:lvl2pPr>
            <a:lvl3pPr marL="736997" indent="-200025">
              <a:defRPr sz="1200"/>
            </a:lvl3pPr>
            <a:lvl4pPr marL="944166" indent="-207169">
              <a:defRPr sz="1050"/>
            </a:lvl4pPr>
            <a:lvl5pPr marL="1145381" indent="-201216">
              <a:defRPr sz="105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BC7420-4EAC-477A-9CB6-7226FD7EF90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798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96901" y="51519"/>
            <a:ext cx="7959725" cy="515822"/>
          </a:xfrm>
        </p:spPr>
        <p:txBody>
          <a:bodyPr/>
          <a:lstStyle>
            <a:lvl1pPr>
              <a:defRPr sz="24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96900" y="716974"/>
            <a:ext cx="7953375" cy="3877649"/>
          </a:xfrm>
        </p:spPr>
        <p:txBody>
          <a:bodyPr/>
          <a:lstStyle>
            <a:lvl1pPr>
              <a:defRPr sz="1500"/>
            </a:lvl1pPr>
            <a:lvl2pPr marL="536972" indent="-200025">
              <a:defRPr sz="1350"/>
            </a:lvl2pPr>
            <a:lvl3pPr marL="736997" indent="-200025">
              <a:defRPr sz="1200"/>
            </a:lvl3pPr>
            <a:lvl4pPr marL="944166" indent="-207169">
              <a:defRPr sz="1050"/>
            </a:lvl4pPr>
            <a:lvl5pPr marL="1145381" indent="-201216">
              <a:defRPr sz="105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BC7420-4EAC-477A-9CB6-7226FD7EF90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739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96901" y="1035844"/>
            <a:ext cx="3900488" cy="355877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9789" y="1035844"/>
            <a:ext cx="3900487" cy="355877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501BE7-B3C0-483D-A698-B740EAEF2D1E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2149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D1EE41-D252-4566-B9E1-EA5B272106DA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5511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40BA44B-04FD-4EED-801C-1C0486E26EE8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0951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0933888-0A9F-4393-803D-57D0D7EB9C3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4314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936AC60-BE53-4049-A177-BFADE73F7D7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4318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FBE42EC-8391-44B4-A385-3C5027B4932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1154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C73CE1-EAC0-43DF-B4F1-B34C10AC7F0E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15213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67489" y="176214"/>
            <a:ext cx="1989137" cy="4418410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96900" y="176214"/>
            <a:ext cx="5818188" cy="441841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E274171-EB84-4096-A1B3-6FDB871AE44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419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F692-EC7A-6041-95B6-399CA2DCFCD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6F08-F53C-3D4A-BE85-F6572D4A4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96901" y="1035844"/>
            <a:ext cx="3900488" cy="355877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9789" y="1035844"/>
            <a:ext cx="3900487" cy="355877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501BE7-B3C0-483D-A698-B740EAEF2D1E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29981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F692-EC7A-6041-95B6-399CA2DCFCD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6F08-F53C-3D4A-BE85-F6572D4A4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F692-EC7A-6041-95B6-399CA2DCFCD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6F08-F53C-3D4A-BE85-F6572D4A4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F692-EC7A-6041-95B6-399CA2DCFCD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6F08-F53C-3D4A-BE85-F6572D4A4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F692-EC7A-6041-95B6-399CA2DCFCD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6F08-F53C-3D4A-BE85-F6572D4A4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F692-EC7A-6041-95B6-399CA2DCFCD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6F08-F53C-3D4A-BE85-F6572D4A4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F692-EC7A-6041-95B6-399CA2DCFCD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6F08-F53C-3D4A-BE85-F6572D4A4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F692-EC7A-6041-95B6-399CA2DCFCD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6F08-F53C-3D4A-BE85-F6572D4A4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F692-EC7A-6041-95B6-399CA2DCFCD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6F08-F53C-3D4A-BE85-F6572D4A4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F692-EC7A-6041-95B6-399CA2DCFCD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6F08-F53C-3D4A-BE85-F6572D4A4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F692-EC7A-6041-95B6-399CA2DCFCD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6F08-F53C-3D4A-BE85-F6572D4A41B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D1EE41-D252-4566-B9E1-EA5B272106DA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199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40BA44B-04FD-4EED-801C-1C0486E26EE8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425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0933888-0A9F-4393-803D-57D0D7EB9C3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206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936AC60-BE53-4049-A177-BFADE73F7D7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057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FBE42EC-8391-44B4-A385-3C5027B4932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501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C73CE1-EAC0-43DF-B4F1-B34C10AC7F0E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751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67489" y="176214"/>
            <a:ext cx="1989137" cy="4418410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96900" y="176214"/>
            <a:ext cx="5818188" cy="441841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8408989" y="4779170"/>
            <a:ext cx="482600" cy="159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E274171-EB84-4096-A1B3-6FDB871AE44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911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2"/>
          <p:cNvGrpSpPr/>
          <p:nvPr userDrawn="1"/>
        </p:nvGrpSpPr>
        <p:grpSpPr>
          <a:xfrm>
            <a:off x="0" y="0"/>
            <a:ext cx="9144000" cy="5143500"/>
            <a:chOff x="251520" y="244889"/>
            <a:chExt cx="8636140" cy="6368222"/>
          </a:xfrm>
        </p:grpSpPr>
        <p:sp>
          <p:nvSpPr>
            <p:cNvPr id="13" name="Ellipse 5"/>
            <p:cNvSpPr/>
            <p:nvPr/>
          </p:nvSpPr>
          <p:spPr bwMode="auto">
            <a:xfrm rot="5400000">
              <a:off x="4497934" y="2294464"/>
              <a:ext cx="142162" cy="8495132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3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de-DE" sz="2100"/>
            </a:p>
          </p:txBody>
        </p:sp>
        <p:sp>
          <p:nvSpPr>
            <p:cNvPr id="14" name="Ellipse 6"/>
            <p:cNvSpPr/>
            <p:nvPr/>
          </p:nvSpPr>
          <p:spPr bwMode="auto">
            <a:xfrm rot="5400000">
              <a:off x="4497934" y="-3931596"/>
              <a:ext cx="142162" cy="8495132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3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de-DE" sz="2100"/>
            </a:p>
          </p:txBody>
        </p:sp>
        <p:sp>
          <p:nvSpPr>
            <p:cNvPr id="15" name="Ellipse 7"/>
            <p:cNvSpPr/>
            <p:nvPr/>
          </p:nvSpPr>
          <p:spPr bwMode="auto">
            <a:xfrm>
              <a:off x="8745499" y="315969"/>
              <a:ext cx="142161" cy="6226056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3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de-DE" sz="2100"/>
            </a:p>
          </p:txBody>
        </p:sp>
        <p:sp>
          <p:nvSpPr>
            <p:cNvPr id="16" name="Ellipse 8"/>
            <p:cNvSpPr/>
            <p:nvPr/>
          </p:nvSpPr>
          <p:spPr bwMode="auto">
            <a:xfrm>
              <a:off x="251520" y="315973"/>
              <a:ext cx="142161" cy="6226056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30000"/>
                  </a:srgbClr>
                </a:gs>
                <a:gs pos="100000">
                  <a:srgbClr val="0000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de-DE" sz="2100"/>
            </a:p>
          </p:txBody>
        </p:sp>
        <p:sp>
          <p:nvSpPr>
            <p:cNvPr id="17" name="Rechteck 9"/>
            <p:cNvSpPr/>
            <p:nvPr/>
          </p:nvSpPr>
          <p:spPr bwMode="auto">
            <a:xfrm>
              <a:off x="321450" y="315970"/>
              <a:ext cx="8496300" cy="6226059"/>
            </a:xfrm>
            <a:prstGeom prst="rect">
              <a:avLst/>
            </a:prstGeom>
            <a:gradFill flip="none" rotWithShape="1">
              <a:gsLst>
                <a:gs pos="0">
                  <a:srgbClr val="E6E6E6"/>
                </a:gs>
                <a:gs pos="100000">
                  <a:srgbClr val="F8F8F8"/>
                </a:gs>
                <a:gs pos="50000">
                  <a:srgbClr val="FFFFFF"/>
                </a:gs>
              </a:gsLst>
              <a:lin ang="13500000" scaled="1"/>
              <a:tileRect/>
            </a:gradFill>
            <a:ln w="12700">
              <a:noFill/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sz="2100"/>
            </a:p>
          </p:txBody>
        </p:sp>
      </p:grpSp>
      <p:sp>
        <p:nvSpPr>
          <p:cNvPr id="10548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96901" y="53293"/>
            <a:ext cx="7959725" cy="464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548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6900" y="651273"/>
            <a:ext cx="7953375" cy="42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  <a:p>
            <a:pPr lvl="1"/>
            <a:r>
              <a:rPr lang="fi-FI"/>
              <a:t>X</a:t>
            </a:r>
          </a:p>
          <a:p>
            <a:pPr lvl="2"/>
            <a:r>
              <a:rPr lang="fi-FI"/>
              <a:t>X</a:t>
            </a:r>
          </a:p>
          <a:p>
            <a:pPr lvl="3"/>
            <a:r>
              <a:rPr lang="fi-FI"/>
              <a:t>X</a:t>
            </a:r>
          </a:p>
          <a:p>
            <a:pPr lvl="4"/>
            <a:r>
              <a:rPr lang="fi-FI"/>
              <a:t>X</a:t>
            </a:r>
          </a:p>
        </p:txBody>
      </p:sp>
      <p:sp>
        <p:nvSpPr>
          <p:cNvPr id="105484" name="Rectangle 12"/>
          <p:cNvSpPr>
            <a:spLocks noChangeArrowheads="1"/>
          </p:cNvSpPr>
          <p:nvPr/>
        </p:nvSpPr>
        <p:spPr bwMode="auto">
          <a:xfrm>
            <a:off x="3861807" y="2544367"/>
            <a:ext cx="184731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fi-FI" sz="75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91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rgbClr val="304E88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9pPr>
    </p:titleStyle>
    <p:bodyStyle>
      <a:lvl1pPr marL="273844" indent="-273844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01266" indent="-200025" algn="l" rtl="0" fontAlgn="base">
        <a:spcBef>
          <a:spcPct val="20000"/>
        </a:spcBef>
        <a:spcAft>
          <a:spcPct val="0"/>
        </a:spcAft>
        <a:buClr>
          <a:srgbClr val="304E88"/>
        </a:buClr>
        <a:buFont typeface="Wingdings" pitchFamily="2" charset="2"/>
        <a:buChar char="§"/>
        <a:defRPr sz="1350">
          <a:solidFill>
            <a:schemeClr val="tx1"/>
          </a:solidFill>
          <a:latin typeface="+mn-lt"/>
        </a:defRPr>
      </a:lvl2pPr>
      <a:lvl3pPr marL="808435" indent="-207169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3pPr>
      <a:lvl4pPr marL="1009650" indent="-201216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4pPr>
      <a:lvl5pPr marL="1209675" indent="-200025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5pPr>
      <a:lvl6pPr marL="2612231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6pPr>
      <a:lvl7pPr marL="2955131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7pPr>
      <a:lvl8pPr marL="3298031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8pPr>
      <a:lvl9pPr marL="3640931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96901" y="53293"/>
            <a:ext cx="7959725" cy="464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548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6900" y="651273"/>
            <a:ext cx="7953375" cy="42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  <a:p>
            <a:pPr lvl="1"/>
            <a:r>
              <a:rPr lang="fi-FI"/>
              <a:t>X</a:t>
            </a:r>
          </a:p>
          <a:p>
            <a:pPr lvl="2"/>
            <a:r>
              <a:rPr lang="fi-FI"/>
              <a:t>X</a:t>
            </a:r>
          </a:p>
          <a:p>
            <a:pPr lvl="3"/>
            <a:r>
              <a:rPr lang="fi-FI"/>
              <a:t>X</a:t>
            </a:r>
          </a:p>
          <a:p>
            <a:pPr lvl="4"/>
            <a:r>
              <a:rPr lang="fi-FI"/>
              <a:t>X</a:t>
            </a:r>
          </a:p>
        </p:txBody>
      </p:sp>
      <p:sp>
        <p:nvSpPr>
          <p:cNvPr id="105484" name="Rectangle 12"/>
          <p:cNvSpPr>
            <a:spLocks noChangeArrowheads="1"/>
          </p:cNvSpPr>
          <p:nvPr/>
        </p:nvSpPr>
        <p:spPr bwMode="auto">
          <a:xfrm>
            <a:off x="3861807" y="2544367"/>
            <a:ext cx="184731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fi-FI" sz="75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63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rgbClr val="304E88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000">
          <a:solidFill>
            <a:srgbClr val="304E88"/>
          </a:solidFill>
          <a:latin typeface="Arial Narrow" pitchFamily="34" charset="0"/>
        </a:defRPr>
      </a:lvl9pPr>
    </p:titleStyle>
    <p:bodyStyle>
      <a:lvl1pPr marL="273844" indent="-273844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01266" indent="-200025" algn="l" rtl="0" fontAlgn="base">
        <a:spcBef>
          <a:spcPct val="20000"/>
        </a:spcBef>
        <a:spcAft>
          <a:spcPct val="0"/>
        </a:spcAft>
        <a:buClr>
          <a:srgbClr val="304E88"/>
        </a:buClr>
        <a:buFont typeface="Wingdings" pitchFamily="2" charset="2"/>
        <a:buChar char="§"/>
        <a:defRPr sz="1350">
          <a:solidFill>
            <a:schemeClr val="tx1"/>
          </a:solidFill>
          <a:latin typeface="+mn-lt"/>
        </a:defRPr>
      </a:lvl2pPr>
      <a:lvl3pPr marL="808435" indent="-207169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3pPr>
      <a:lvl4pPr marL="1009650" indent="-201216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4pPr>
      <a:lvl5pPr marL="1209675" indent="-200025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5pPr>
      <a:lvl6pPr marL="2612231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6pPr>
      <a:lvl7pPr marL="2955131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7pPr>
      <a:lvl8pPr marL="3298031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8pPr>
      <a:lvl9pPr marL="3640931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DF692-EC7A-6041-95B6-399CA2DCFCD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46F08-F53C-3D4A-BE85-F6572D4A4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62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Kuva 8">
            <a:extLst>
              <a:ext uri="{FF2B5EF4-FFF2-40B4-BE49-F238E27FC236}">
                <a16:creationId xmlns:a16="http://schemas.microsoft.com/office/drawing/2014/main" id="{BF54674C-7766-47BE-AF80-6566A34C4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1801" y="371265"/>
            <a:ext cx="2283743" cy="1950128"/>
          </a:xfrm>
          <a:prstGeom prst="rect">
            <a:avLst/>
          </a:prstGeom>
        </p:spPr>
      </p:pic>
      <p:sp>
        <p:nvSpPr>
          <p:cNvPr id="253" name="Rechteck 148"/>
          <p:cNvSpPr/>
          <p:nvPr/>
        </p:nvSpPr>
        <p:spPr bwMode="gray">
          <a:xfrm>
            <a:off x="198571" y="814513"/>
            <a:ext cx="2596668" cy="104644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ts val="225"/>
              </a:spcAft>
            </a:pPr>
            <a:r>
              <a:rPr lang="fi-FI" sz="800" dirty="0">
                <a:solidFill>
                  <a:srgbClr val="000000"/>
                </a:solidFill>
                <a:latin typeface="Arial" charset="0"/>
              </a:rPr>
              <a:t>Maakuntien viitearkkitehtuuri kuvaa yhteisen viitekehyksen maakunnan toiminnan suunnittelemiseksi. </a:t>
            </a:r>
          </a:p>
          <a:p>
            <a:pPr defTabSz="685800" fontAlgn="base">
              <a:spcBef>
                <a:spcPct val="0"/>
              </a:spcBef>
              <a:spcAft>
                <a:spcPts val="225"/>
              </a:spcAft>
            </a:pPr>
            <a:r>
              <a:rPr lang="fi-FI" sz="800" dirty="0">
                <a:solidFill>
                  <a:srgbClr val="000000"/>
                </a:solidFill>
                <a:latin typeface="Arial" charset="0"/>
              </a:rPr>
              <a:t>Viitearkkitehtuurin tuotoksia hyödynnetään maakuntien perustamisessa, maakuntien ohjauksen suunnittelussa sekä maakuntien ja julkisen hallinnon yhteisten palvelujen järjestämisessä ja kehittämisessä.</a:t>
            </a:r>
            <a:endParaRPr lang="fi-FI" sz="800" dirty="0"/>
          </a:p>
          <a:p>
            <a:pPr defTabSz="685800" fontAlgn="base">
              <a:spcBef>
                <a:spcPct val="0"/>
              </a:spcBef>
              <a:spcAft>
                <a:spcPts val="225"/>
              </a:spcAft>
            </a:pPr>
            <a:endParaRPr lang="fi-FI" sz="750" dirty="0">
              <a:solidFill>
                <a:srgbClr val="7D7D7D"/>
              </a:solidFill>
              <a:latin typeface="Arial" charset="0"/>
            </a:endParaRPr>
          </a:p>
          <a:p>
            <a:pPr defTabSz="685800" fontAlgn="base">
              <a:spcBef>
                <a:spcPct val="0"/>
              </a:spcBef>
              <a:spcAft>
                <a:spcPts val="225"/>
              </a:spcAft>
            </a:pPr>
            <a:endParaRPr lang="fi-FI" sz="750" dirty="0">
              <a:solidFill>
                <a:srgbClr val="7D7D7D"/>
              </a:solidFill>
              <a:latin typeface="Arial" charset="0"/>
            </a:endParaRPr>
          </a:p>
        </p:txBody>
      </p:sp>
      <p:sp>
        <p:nvSpPr>
          <p:cNvPr id="254" name="Textfeld 281"/>
          <p:cNvSpPr txBox="1"/>
          <p:nvPr/>
        </p:nvSpPr>
        <p:spPr bwMode="gray">
          <a:xfrm>
            <a:off x="198569" y="526636"/>
            <a:ext cx="2856337" cy="1777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685800" fontAlgn="base">
              <a:lnSpc>
                <a:spcPct val="85000"/>
              </a:lnSpc>
              <a:spcBef>
                <a:spcPct val="0"/>
              </a:spcBef>
              <a:spcAft>
                <a:spcPts val="225"/>
              </a:spcAft>
            </a:pPr>
            <a:r>
              <a:rPr lang="fi-FI" sz="1600" b="1">
                <a:solidFill>
                  <a:srgbClr val="98A7C4">
                    <a:lumMod val="50000"/>
                  </a:srgbClr>
                </a:solidFill>
                <a:latin typeface="Arial" charset="0"/>
              </a:rPr>
              <a:t>Maakuntien viitearkkitehtuuri</a:t>
            </a:r>
            <a:endParaRPr lang="fi-FI" sz="1600">
              <a:solidFill>
                <a:srgbClr val="98A7C4">
                  <a:lumMod val="50000"/>
                </a:srgbClr>
              </a:solidFill>
              <a:latin typeface="Arial" charset="0"/>
            </a:endParaRPr>
          </a:p>
        </p:txBody>
      </p:sp>
      <p:sp>
        <p:nvSpPr>
          <p:cNvPr id="48" name="TextBox 363">
            <a:extLst>
              <a:ext uri="{FF2B5EF4-FFF2-40B4-BE49-F238E27FC236}">
                <a16:creationId xmlns:a16="http://schemas.microsoft.com/office/drawing/2014/main" id="{4591A732-2DE8-4CAD-A98B-64AB9890A661}"/>
              </a:ext>
            </a:extLst>
          </p:cNvPr>
          <p:cNvSpPr txBox="1"/>
          <p:nvPr/>
        </p:nvSpPr>
        <p:spPr>
          <a:xfrm>
            <a:off x="140194" y="163516"/>
            <a:ext cx="2845986" cy="207749"/>
          </a:xfrm>
          <a:prstGeom prst="rect">
            <a:avLst/>
          </a:prstGeom>
          <a:solidFill>
            <a:srgbClr val="DDF2FF"/>
          </a:solidFill>
          <a:effectLst/>
        </p:spPr>
        <p:txBody>
          <a:bodyPr wrap="square" lIns="72000" rIns="0" rtlCol="0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fi-FI" sz="750" dirty="0">
                <a:solidFill>
                  <a:srgbClr val="000000"/>
                </a:solidFill>
                <a:latin typeface="Arial Narrow"/>
              </a:rPr>
              <a:t>Maakuntien viitearkkitehtuuri, liite 12 yhteenvetokuva – </a:t>
            </a:r>
            <a:r>
              <a:rPr lang="fi-FI" sz="750" dirty="0">
                <a:latin typeface="Arial Narrow"/>
              </a:rPr>
              <a:t>versio 0.9 </a:t>
            </a:r>
            <a:r>
              <a:rPr lang="fi-FI" sz="750">
                <a:solidFill>
                  <a:srgbClr val="000000"/>
                </a:solidFill>
                <a:latin typeface="Arial Narrow"/>
              </a:rPr>
              <a:t>/ 7.2.2018</a:t>
            </a:r>
            <a:endParaRPr lang="fi-FI" sz="1500" dirty="0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50" name="Textfeld 338">
            <a:extLst>
              <a:ext uri="{FF2B5EF4-FFF2-40B4-BE49-F238E27FC236}">
                <a16:creationId xmlns:a16="http://schemas.microsoft.com/office/drawing/2014/main" id="{EDB5EC94-4DCE-4918-A925-D4CB12926AD0}"/>
              </a:ext>
            </a:extLst>
          </p:cNvPr>
          <p:cNvSpPr txBox="1"/>
          <p:nvPr/>
        </p:nvSpPr>
        <p:spPr bwMode="gray">
          <a:xfrm>
            <a:off x="6238855" y="3542888"/>
            <a:ext cx="2464391" cy="175823"/>
          </a:xfrm>
          <a:prstGeom prst="rect">
            <a:avLst/>
          </a:prstGeom>
          <a:noFill/>
        </p:spPr>
        <p:txBody>
          <a:bodyPr wrap="square" lIns="54000" tIns="54000" rIns="81000" bIns="54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r" defTabSz="685800" fontAlgn="base">
              <a:lnSpc>
                <a:spcPct val="85000"/>
              </a:lnSpc>
              <a:spcBef>
                <a:spcPct val="0"/>
              </a:spcBef>
              <a:spcAft>
                <a:spcPts val="225"/>
              </a:spcAft>
            </a:pPr>
            <a:r>
              <a:rPr lang="fi-FI" sz="700" b="1" dirty="0">
                <a:solidFill>
                  <a:srgbClr val="98A7C4">
                    <a:lumMod val="50000"/>
                  </a:srgbClr>
                </a:solidFill>
                <a:latin typeface="Arial" charset="0"/>
              </a:rPr>
              <a:t>Maakunnan asiakas- ja palveluohjauksen toimintamalli</a:t>
            </a:r>
          </a:p>
        </p:txBody>
      </p:sp>
      <p:sp>
        <p:nvSpPr>
          <p:cNvPr id="56" name="Textfeld 338">
            <a:extLst>
              <a:ext uri="{FF2B5EF4-FFF2-40B4-BE49-F238E27FC236}">
                <a16:creationId xmlns:a16="http://schemas.microsoft.com/office/drawing/2014/main" id="{2FD0A212-3A07-4916-9A7C-4CF973FFEE6D}"/>
              </a:ext>
            </a:extLst>
          </p:cNvPr>
          <p:cNvSpPr txBox="1"/>
          <p:nvPr/>
        </p:nvSpPr>
        <p:spPr bwMode="gray">
          <a:xfrm>
            <a:off x="5778543" y="189324"/>
            <a:ext cx="1769357" cy="12302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 defTabSz="685800" fontAlgn="base">
              <a:lnSpc>
                <a:spcPct val="85000"/>
              </a:lnSpc>
              <a:spcBef>
                <a:spcPct val="0"/>
              </a:spcBef>
              <a:spcAft>
                <a:spcPts val="225"/>
              </a:spcAft>
            </a:pPr>
            <a:r>
              <a:rPr lang="fi-FI" sz="700" b="1" dirty="0">
                <a:solidFill>
                  <a:srgbClr val="98A7C4">
                    <a:lumMod val="50000"/>
                  </a:srgbClr>
                </a:solidFill>
                <a:latin typeface="Arial" charset="0"/>
              </a:rPr>
              <a:t>Maakunnan kyvykkyydet ylätasolla</a:t>
            </a:r>
          </a:p>
        </p:txBody>
      </p:sp>
      <p:sp>
        <p:nvSpPr>
          <p:cNvPr id="71" name="Textfeld 334">
            <a:extLst>
              <a:ext uri="{FF2B5EF4-FFF2-40B4-BE49-F238E27FC236}">
                <a16:creationId xmlns:a16="http://schemas.microsoft.com/office/drawing/2014/main" id="{D505E680-A703-429B-8E3F-329B8E9D309C}"/>
              </a:ext>
            </a:extLst>
          </p:cNvPr>
          <p:cNvSpPr txBox="1"/>
          <p:nvPr/>
        </p:nvSpPr>
        <p:spPr bwMode="gray">
          <a:xfrm>
            <a:off x="1524436" y="3625419"/>
            <a:ext cx="1374882" cy="103874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 defTabSz="685800" fontAlgn="base">
              <a:spcBef>
                <a:spcPct val="0"/>
              </a:spcBef>
              <a:spcAft>
                <a:spcPts val="225"/>
              </a:spcAft>
            </a:pPr>
            <a:r>
              <a:rPr lang="fi-FI" sz="750">
                <a:latin typeface="Arial" charset="0"/>
              </a:rPr>
              <a:t>Viitearkkitehtuuri ei ota tarkasti kantaa esimerkiksi maakunnan organisaatiorakenteeseen tai muihin suunnittelun tai toteutuksen yksityiskohtiin. Sen kokonaisarkkitehtuurinäkökulmat rajautuvat </a:t>
            </a:r>
            <a:r>
              <a:rPr lang="fi-FI" sz="750">
                <a:solidFill>
                  <a:schemeClr val="tx1"/>
                </a:solidFill>
                <a:latin typeface="Arial" charset="0"/>
              </a:rPr>
              <a:t>tässä vaiheessa toi</a:t>
            </a:r>
            <a:r>
              <a:rPr lang="fi-FI" sz="750">
                <a:latin typeface="Arial" charset="0"/>
              </a:rPr>
              <a:t>minta- ja tietoarkkitehtuuriin sekä periaatteelliselle tasolle.</a:t>
            </a:r>
            <a:endParaRPr lang="fi-FI" sz="750">
              <a:solidFill>
                <a:srgbClr val="000000">
                  <a:lumMod val="65000"/>
                  <a:lumOff val="35000"/>
                </a:srgbClr>
              </a:solidFill>
              <a:latin typeface="Arial" charset="0"/>
            </a:endParaRPr>
          </a:p>
        </p:txBody>
      </p:sp>
      <p:sp>
        <p:nvSpPr>
          <p:cNvPr id="73" name="Textfeld 338">
            <a:extLst>
              <a:ext uri="{FF2B5EF4-FFF2-40B4-BE49-F238E27FC236}">
                <a16:creationId xmlns:a16="http://schemas.microsoft.com/office/drawing/2014/main" id="{5C6E62F1-B527-40D1-BACF-43E7183DD316}"/>
              </a:ext>
            </a:extLst>
          </p:cNvPr>
          <p:cNvSpPr txBox="1"/>
          <p:nvPr/>
        </p:nvSpPr>
        <p:spPr bwMode="gray">
          <a:xfrm>
            <a:off x="1524435" y="3489282"/>
            <a:ext cx="974301" cy="1002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 defTabSz="685800" fontAlgn="base">
              <a:lnSpc>
                <a:spcPct val="85000"/>
              </a:lnSpc>
              <a:spcBef>
                <a:spcPct val="0"/>
              </a:spcBef>
              <a:spcAft>
                <a:spcPts val="225"/>
              </a:spcAft>
            </a:pPr>
            <a:r>
              <a:rPr lang="fi-FI" sz="700" b="1">
                <a:solidFill>
                  <a:srgbClr val="98A7C4">
                    <a:lumMod val="50000"/>
                  </a:srgbClr>
                </a:solidFill>
                <a:latin typeface="Arial" charset="0"/>
              </a:rPr>
              <a:t>Rajaukset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F7AF92D-71C9-44E6-8765-B7A0AE15C9E8}"/>
              </a:ext>
            </a:extLst>
          </p:cNvPr>
          <p:cNvGrpSpPr>
            <a:grpSpLocks noChangeAspect="1"/>
          </p:cNvGrpSpPr>
          <p:nvPr/>
        </p:nvGrpSpPr>
        <p:grpSpPr>
          <a:xfrm>
            <a:off x="109409" y="1731384"/>
            <a:ext cx="2685830" cy="1616652"/>
            <a:chOff x="-373149" y="1874202"/>
            <a:chExt cx="2509179" cy="1572219"/>
          </a:xfrm>
        </p:grpSpPr>
        <p:pic>
          <p:nvPicPr>
            <p:cNvPr id="38" name="picture">
              <a:extLst>
                <a:ext uri="{FF2B5EF4-FFF2-40B4-BE49-F238E27FC236}">
                  <a16:creationId xmlns:a16="http://schemas.microsoft.com/office/drawing/2014/main" id="{AF875713-9CDB-40C3-BA8E-230213D2F886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2496" y="1874202"/>
              <a:ext cx="2448526" cy="157221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EC9F84-F72A-435F-A839-BCC113AEF5A4}"/>
                </a:ext>
              </a:extLst>
            </p:cNvPr>
            <p:cNvSpPr/>
            <p:nvPr/>
          </p:nvSpPr>
          <p:spPr bwMode="auto">
            <a:xfrm>
              <a:off x="-373149" y="3338014"/>
              <a:ext cx="904875" cy="90488"/>
            </a:xfrm>
            <a:prstGeom prst="rect">
              <a:avLst/>
            </a:prstGeom>
            <a:ln>
              <a:noFil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AEAEA"/>
                    </a:outerShdw>
                  </a:effectLst>
                </a14:hiddenEffects>
              </a:ext>
            </a:extLst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fi-FI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0" name="Textfeld 279">
            <a:extLst>
              <a:ext uri="{FF2B5EF4-FFF2-40B4-BE49-F238E27FC236}">
                <a16:creationId xmlns:a16="http://schemas.microsoft.com/office/drawing/2014/main" id="{99230C17-D043-4EED-9F5B-6E6C7E5079FA}"/>
              </a:ext>
            </a:extLst>
          </p:cNvPr>
          <p:cNvSpPr txBox="1"/>
          <p:nvPr/>
        </p:nvSpPr>
        <p:spPr bwMode="gray">
          <a:xfrm>
            <a:off x="252519" y="3629333"/>
            <a:ext cx="1142446" cy="115416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>
            <a:defPPr>
              <a:defRPr lang="fi-FI"/>
            </a:defPPr>
            <a:lvl1pPr lvl="0" defTabSz="685800" fontAlgn="base">
              <a:spcBef>
                <a:spcPct val="0"/>
              </a:spcBef>
              <a:spcAft>
                <a:spcPts val="225"/>
              </a:spcAft>
              <a:defRPr sz="600">
                <a:solidFill>
                  <a:prstClr val="black"/>
                </a:solidFill>
                <a:latin typeface="Arial" charset="0"/>
              </a:defRPr>
            </a:lvl1pPr>
          </a:lstStyle>
          <a:p>
            <a:r>
              <a:rPr lang="fi-FI" sz="750"/>
              <a:t>Viitearkkitehtuuri on tarkoitettu otettavaksi huomioon maakunnissa vakiintuneen vaiheen tavoitetilana myös valittaessa maakunnan mahdollisia välivaiheen siirtymäskenaarioita nykytilasta toimintansa vakiinnuttamiseen.</a:t>
            </a:r>
          </a:p>
        </p:txBody>
      </p:sp>
      <p:sp>
        <p:nvSpPr>
          <p:cNvPr id="72" name="Textfeld 338">
            <a:extLst>
              <a:ext uri="{FF2B5EF4-FFF2-40B4-BE49-F238E27FC236}">
                <a16:creationId xmlns:a16="http://schemas.microsoft.com/office/drawing/2014/main" id="{A3DB869C-32DA-4BD4-8CB3-E4D4529A2BF2}"/>
              </a:ext>
            </a:extLst>
          </p:cNvPr>
          <p:cNvSpPr txBox="1"/>
          <p:nvPr/>
        </p:nvSpPr>
        <p:spPr bwMode="gray">
          <a:xfrm>
            <a:off x="252519" y="3489282"/>
            <a:ext cx="408563" cy="13048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fi-FI"/>
            </a:defPPr>
            <a:lvl1pPr lvl="0" defTabSz="685800" fontAlgn="base">
              <a:lnSpc>
                <a:spcPct val="85000"/>
              </a:lnSpc>
              <a:spcBef>
                <a:spcPct val="0"/>
              </a:spcBef>
              <a:spcAft>
                <a:spcPts val="225"/>
              </a:spcAft>
              <a:defRPr sz="900" b="1">
                <a:solidFill>
                  <a:srgbClr val="98A7C4">
                    <a:lumMod val="50000"/>
                  </a:srgbClr>
                </a:solidFill>
                <a:latin typeface="Arial" charset="0"/>
              </a:defRPr>
            </a:lvl1pPr>
          </a:lstStyle>
          <a:p>
            <a:r>
              <a:rPr lang="fi-FI" sz="700"/>
              <a:t>Kohde</a:t>
            </a:r>
          </a:p>
        </p:txBody>
      </p:sp>
      <p:sp>
        <p:nvSpPr>
          <p:cNvPr id="27" name="Textfeld 338">
            <a:extLst>
              <a:ext uri="{FF2B5EF4-FFF2-40B4-BE49-F238E27FC236}">
                <a16:creationId xmlns:a16="http://schemas.microsoft.com/office/drawing/2014/main" id="{A4A119DC-C82C-4515-A33E-F6A35196B12F}"/>
              </a:ext>
            </a:extLst>
          </p:cNvPr>
          <p:cNvSpPr txBox="1"/>
          <p:nvPr/>
        </p:nvSpPr>
        <p:spPr bwMode="gray">
          <a:xfrm>
            <a:off x="3172324" y="214534"/>
            <a:ext cx="2064048" cy="12349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 defTabSz="685800" fontAlgn="base">
              <a:lnSpc>
                <a:spcPct val="85000"/>
              </a:lnSpc>
              <a:spcBef>
                <a:spcPct val="0"/>
              </a:spcBef>
              <a:spcAft>
                <a:spcPts val="225"/>
              </a:spcAft>
            </a:pPr>
            <a:r>
              <a:rPr lang="fi-FI" sz="700" b="1" dirty="0">
                <a:solidFill>
                  <a:srgbClr val="98A7C4">
                    <a:lumMod val="50000"/>
                  </a:srgbClr>
                </a:solidFill>
                <a:latin typeface="Arial" charset="0"/>
              </a:rPr>
              <a:t>Maakunnan ylätason palvelukartta </a:t>
            </a:r>
          </a:p>
        </p:txBody>
      </p:sp>
      <p:pic>
        <p:nvPicPr>
          <p:cNvPr id="28" name="Kuva 7">
            <a:extLst>
              <a:ext uri="{FF2B5EF4-FFF2-40B4-BE49-F238E27FC236}">
                <a16:creationId xmlns:a16="http://schemas.microsoft.com/office/drawing/2014/main" id="{ED2BDE07-644D-41F8-800F-E1A226E775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7200" y="2099122"/>
            <a:ext cx="2392839" cy="1351772"/>
          </a:xfrm>
          <a:prstGeom prst="rect">
            <a:avLst/>
          </a:prstGeom>
        </p:spPr>
      </p:pic>
      <p:sp>
        <p:nvSpPr>
          <p:cNvPr id="31" name="Textfeld 338">
            <a:extLst>
              <a:ext uri="{FF2B5EF4-FFF2-40B4-BE49-F238E27FC236}">
                <a16:creationId xmlns:a16="http://schemas.microsoft.com/office/drawing/2014/main" id="{BF5C7EF4-B01D-4BEC-85DC-04FC2F52795C}"/>
              </a:ext>
            </a:extLst>
          </p:cNvPr>
          <p:cNvSpPr txBox="1"/>
          <p:nvPr/>
        </p:nvSpPr>
        <p:spPr bwMode="gray">
          <a:xfrm>
            <a:off x="3181468" y="2525129"/>
            <a:ext cx="2423723" cy="13742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 defTabSz="685800" fontAlgn="base">
              <a:lnSpc>
                <a:spcPct val="85000"/>
              </a:lnSpc>
              <a:spcBef>
                <a:spcPct val="0"/>
              </a:spcBef>
              <a:spcAft>
                <a:spcPts val="225"/>
              </a:spcAft>
            </a:pPr>
            <a:r>
              <a:rPr lang="fi-FI" sz="780" b="1" dirty="0">
                <a:solidFill>
                  <a:srgbClr val="98A7C4">
                    <a:lumMod val="50000"/>
                  </a:srgbClr>
                </a:solidFill>
                <a:latin typeface="Arial" charset="0"/>
              </a:rPr>
              <a:t>Maakunnan ekosysteemivuorovaikutus ylätasolla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24A163-1345-4DDD-8EAD-4AEA0C0DC1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32747" y="3722493"/>
            <a:ext cx="3261230" cy="1275458"/>
          </a:xfrm>
          <a:prstGeom prst="rect">
            <a:avLst/>
          </a:prstGeom>
        </p:spPr>
      </p:pic>
      <p:sp>
        <p:nvSpPr>
          <p:cNvPr id="36" name="Textfeld 338">
            <a:extLst>
              <a:ext uri="{FF2B5EF4-FFF2-40B4-BE49-F238E27FC236}">
                <a16:creationId xmlns:a16="http://schemas.microsoft.com/office/drawing/2014/main" id="{74216E86-ABBB-49CC-9EAC-B2A9886063A4}"/>
              </a:ext>
            </a:extLst>
          </p:cNvPr>
          <p:cNvSpPr txBox="1"/>
          <p:nvPr/>
        </p:nvSpPr>
        <p:spPr bwMode="gray">
          <a:xfrm>
            <a:off x="6523549" y="1924662"/>
            <a:ext cx="2291529" cy="197208"/>
          </a:xfrm>
          <a:prstGeom prst="rect">
            <a:avLst/>
          </a:prstGeom>
          <a:noFill/>
        </p:spPr>
        <p:txBody>
          <a:bodyPr wrap="square" lIns="54000" tIns="54000" rIns="81000" bIns="54000" rtlCol="0" anchor="t" anchorCtr="0">
            <a:noAutofit/>
          </a:bodyPr>
          <a:lstStyle>
            <a:defPPr>
              <a:defRPr lang="de-DE"/>
            </a:defPPr>
            <a:lvl1pPr lvl="0" algn="ctr">
              <a:spcAft>
                <a:spcPts val="600"/>
              </a:spcAft>
              <a:defRPr sz="1200">
                <a:solidFill>
                  <a:prstClr val="black"/>
                </a:solidFill>
              </a:defRPr>
            </a:lvl1pPr>
          </a:lstStyle>
          <a:p>
            <a:pPr algn="l" defTabSz="685800" fontAlgn="base">
              <a:lnSpc>
                <a:spcPct val="85000"/>
              </a:lnSpc>
              <a:spcBef>
                <a:spcPct val="0"/>
              </a:spcBef>
              <a:spcAft>
                <a:spcPts val="225"/>
              </a:spcAft>
            </a:pPr>
            <a:r>
              <a:rPr lang="fi-FI" sz="700" b="1" dirty="0">
                <a:solidFill>
                  <a:srgbClr val="98A7C4">
                    <a:lumMod val="50000"/>
                  </a:srgbClr>
                </a:solidFill>
                <a:latin typeface="Arial" charset="0"/>
              </a:rPr>
              <a:t>Maakunnan johtamisen prosessikartta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6A0042F-5C5A-422D-8785-383E815E60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96787" y="346448"/>
            <a:ext cx="3161214" cy="1537369"/>
          </a:xfrm>
          <a:prstGeom prst="rect">
            <a:avLst/>
          </a:prstGeom>
        </p:spPr>
      </p:pic>
      <p:grpSp>
        <p:nvGrpSpPr>
          <p:cNvPr id="223" name="Ryhmä 222">
            <a:extLst>
              <a:ext uri="{FF2B5EF4-FFF2-40B4-BE49-F238E27FC236}">
                <a16:creationId xmlns:a16="http://schemas.microsoft.com/office/drawing/2014/main" id="{0A4937AE-B0CB-44B6-BEFD-0BA0DFD08658}"/>
              </a:ext>
            </a:extLst>
          </p:cNvPr>
          <p:cNvGrpSpPr/>
          <p:nvPr/>
        </p:nvGrpSpPr>
        <p:grpSpPr>
          <a:xfrm>
            <a:off x="3119819" y="2684088"/>
            <a:ext cx="2885728" cy="2184087"/>
            <a:chOff x="3685938" y="819142"/>
            <a:chExt cx="4617771" cy="3458817"/>
          </a:xfrm>
        </p:grpSpPr>
        <p:grpSp>
          <p:nvGrpSpPr>
            <p:cNvPr id="224" name="Group 14">
              <a:extLst>
                <a:ext uri="{FF2B5EF4-FFF2-40B4-BE49-F238E27FC236}">
                  <a16:creationId xmlns:a16="http://schemas.microsoft.com/office/drawing/2014/main" id="{0D6EF4CD-2057-4CFD-B066-F7D1E7EF468D}"/>
                </a:ext>
              </a:extLst>
            </p:cNvPr>
            <p:cNvGrpSpPr/>
            <p:nvPr/>
          </p:nvGrpSpPr>
          <p:grpSpPr>
            <a:xfrm>
              <a:off x="3685938" y="819142"/>
              <a:ext cx="4617771" cy="3458817"/>
              <a:chOff x="3685938" y="819142"/>
              <a:chExt cx="4617771" cy="3458817"/>
            </a:xfrm>
          </p:grpSpPr>
          <p:sp>
            <p:nvSpPr>
              <p:cNvPr id="227" name="Rounded Rectangle 61">
                <a:extLst>
                  <a:ext uri="{FF2B5EF4-FFF2-40B4-BE49-F238E27FC236}">
                    <a16:creationId xmlns:a16="http://schemas.microsoft.com/office/drawing/2014/main" id="{3C3EF8BB-8323-40EE-A706-C7EE94EF7361}"/>
                  </a:ext>
                </a:extLst>
              </p:cNvPr>
              <p:cNvSpPr/>
              <p:nvPr/>
            </p:nvSpPr>
            <p:spPr bwMode="auto">
              <a:xfrm>
                <a:off x="5039683" y="3449018"/>
                <a:ext cx="1080000" cy="125999"/>
              </a:xfrm>
              <a:prstGeom prst="roundRect">
                <a:avLst/>
              </a:prstGeom>
              <a:solidFill>
                <a:srgbClr val="127700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8" name="Rounded Rectangle 23">
                <a:extLst>
                  <a:ext uri="{FF2B5EF4-FFF2-40B4-BE49-F238E27FC236}">
                    <a16:creationId xmlns:a16="http://schemas.microsoft.com/office/drawing/2014/main" id="{FA04C896-4A4C-4044-B8FE-EAC92FA6BDEA}"/>
                  </a:ext>
                </a:extLst>
              </p:cNvPr>
              <p:cNvSpPr/>
              <p:nvPr/>
            </p:nvSpPr>
            <p:spPr bwMode="auto">
              <a:xfrm>
                <a:off x="7594958" y="1227991"/>
                <a:ext cx="557897" cy="233336"/>
              </a:xfrm>
              <a:prstGeom prst="roundRect">
                <a:avLst/>
              </a:prstGeom>
              <a:solidFill>
                <a:srgbClr val="30C600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9" name="Rounded Rectangle 25">
                <a:extLst>
                  <a:ext uri="{FF2B5EF4-FFF2-40B4-BE49-F238E27FC236}">
                    <a16:creationId xmlns:a16="http://schemas.microsoft.com/office/drawing/2014/main" id="{E1E6DC17-FD09-4B73-B387-F29F4DA06505}"/>
                  </a:ext>
                </a:extLst>
              </p:cNvPr>
              <p:cNvSpPr/>
              <p:nvPr/>
            </p:nvSpPr>
            <p:spPr bwMode="auto">
              <a:xfrm>
                <a:off x="7593883" y="958195"/>
                <a:ext cx="558971" cy="212490"/>
              </a:xfrm>
              <a:prstGeom prst="roundRect">
                <a:avLst/>
              </a:prstGeom>
              <a:solidFill>
                <a:srgbClr val="127700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0" name="Rounded Rectangle 45">
                <a:extLst>
                  <a:ext uri="{FF2B5EF4-FFF2-40B4-BE49-F238E27FC236}">
                    <a16:creationId xmlns:a16="http://schemas.microsoft.com/office/drawing/2014/main" id="{1B79112B-D1F3-4DAB-96DE-2503C1B0780F}"/>
                  </a:ext>
                </a:extLst>
              </p:cNvPr>
              <p:cNvSpPr/>
              <p:nvPr/>
            </p:nvSpPr>
            <p:spPr bwMode="auto">
              <a:xfrm>
                <a:off x="7599016" y="1527218"/>
                <a:ext cx="553838" cy="243528"/>
              </a:xfrm>
              <a:prstGeom prst="roundRect">
                <a:avLst/>
              </a:prstGeom>
              <a:solidFill>
                <a:srgbClr val="30C600">
                  <a:alpha val="20000"/>
                </a:srgbClr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1" name="TextBox 34">
                <a:extLst>
                  <a:ext uri="{FF2B5EF4-FFF2-40B4-BE49-F238E27FC236}">
                    <a16:creationId xmlns:a16="http://schemas.microsoft.com/office/drawing/2014/main" id="{A8EA343B-72DD-42C9-B08A-849BA8509084}"/>
                  </a:ext>
                </a:extLst>
              </p:cNvPr>
              <p:cNvSpPr txBox="1"/>
              <p:nvPr/>
            </p:nvSpPr>
            <p:spPr>
              <a:xfrm>
                <a:off x="7526593" y="1451789"/>
                <a:ext cx="658496" cy="402113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>
                <a:defPPr>
                  <a:defRPr lang="fi-FI"/>
                </a:defPPr>
                <a:lvl1pPr algn="ctr">
                  <a:defRPr sz="350">
                    <a:solidFill>
                      <a:srgbClr val="127700"/>
                    </a:solidFill>
                  </a:defRPr>
                </a:lvl1pPr>
              </a:lstStyle>
              <a:p>
                <a:r>
                  <a:rPr lang="fi-FI" dirty="0"/>
                  <a:t>Suunnitteilla oleva ekosysteemi</a:t>
                </a:r>
              </a:p>
            </p:txBody>
          </p:sp>
          <p:sp>
            <p:nvSpPr>
              <p:cNvPr id="232" name="TextBox 35">
                <a:extLst>
                  <a:ext uri="{FF2B5EF4-FFF2-40B4-BE49-F238E27FC236}">
                    <a16:creationId xmlns:a16="http://schemas.microsoft.com/office/drawing/2014/main" id="{16D829D0-95B8-441A-AF69-4E4F87AFEA1B}"/>
                  </a:ext>
                </a:extLst>
              </p:cNvPr>
              <p:cNvSpPr txBox="1"/>
              <p:nvPr/>
            </p:nvSpPr>
            <p:spPr>
              <a:xfrm>
                <a:off x="7503834" y="901672"/>
                <a:ext cx="722144" cy="316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fi-FI"/>
                </a:defPPr>
                <a:lvl1pPr algn="ctr">
                  <a:defRPr sz="350">
                    <a:solidFill>
                      <a:schemeClr val="bg1"/>
                    </a:solidFill>
                  </a:defRPr>
                </a:lvl1pPr>
              </a:lstStyle>
              <a:p>
                <a:r>
                  <a:rPr lang="fi-FI" dirty="0"/>
                  <a:t>Toimiva ekosysteemi</a:t>
                </a:r>
              </a:p>
            </p:txBody>
          </p:sp>
          <p:sp>
            <p:nvSpPr>
              <p:cNvPr id="233" name="TextBox 36">
                <a:extLst>
                  <a:ext uri="{FF2B5EF4-FFF2-40B4-BE49-F238E27FC236}">
                    <a16:creationId xmlns:a16="http://schemas.microsoft.com/office/drawing/2014/main" id="{CF4423B4-ED63-415F-8BA5-005547EA9793}"/>
                  </a:ext>
                </a:extLst>
              </p:cNvPr>
              <p:cNvSpPr txBox="1"/>
              <p:nvPr/>
            </p:nvSpPr>
            <p:spPr>
              <a:xfrm>
                <a:off x="7438218" y="1175893"/>
                <a:ext cx="865491" cy="316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350" dirty="0">
                    <a:solidFill>
                      <a:schemeClr val="bg1"/>
                    </a:solidFill>
                  </a:rPr>
                  <a:t>Rakenteilla oleva ekosysteemi</a:t>
                </a:r>
              </a:p>
            </p:txBody>
          </p:sp>
          <p:sp>
            <p:nvSpPr>
              <p:cNvPr id="234" name="Rounded Rectangle 52">
                <a:extLst>
                  <a:ext uri="{FF2B5EF4-FFF2-40B4-BE49-F238E27FC236}">
                    <a16:creationId xmlns:a16="http://schemas.microsoft.com/office/drawing/2014/main" id="{89AAAD75-991C-47E5-AB45-D65A44F451B2}"/>
                  </a:ext>
                </a:extLst>
              </p:cNvPr>
              <p:cNvSpPr/>
              <p:nvPr/>
            </p:nvSpPr>
            <p:spPr bwMode="auto">
              <a:xfrm>
                <a:off x="6391021" y="902089"/>
                <a:ext cx="1010380" cy="3298371"/>
              </a:xfrm>
              <a:prstGeom prst="roundRect">
                <a:avLst/>
              </a:prstGeom>
              <a:solidFill>
                <a:srgbClr val="5AB5EC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5" name="Rounded Rectangle 32">
                <a:extLst>
                  <a:ext uri="{FF2B5EF4-FFF2-40B4-BE49-F238E27FC236}">
                    <a16:creationId xmlns:a16="http://schemas.microsoft.com/office/drawing/2014/main" id="{1FAF0F59-C114-4E89-97A2-BE88567B8EFE}"/>
                  </a:ext>
                </a:extLst>
              </p:cNvPr>
              <p:cNvSpPr/>
              <p:nvPr/>
            </p:nvSpPr>
            <p:spPr bwMode="auto">
              <a:xfrm>
                <a:off x="3700501" y="1302020"/>
                <a:ext cx="1005985" cy="2898440"/>
              </a:xfrm>
              <a:prstGeom prst="roundRect">
                <a:avLst/>
              </a:prstGeom>
              <a:solidFill>
                <a:srgbClr val="5AB5EC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6" name="Rounded Rectangle 26">
                <a:extLst>
                  <a:ext uri="{FF2B5EF4-FFF2-40B4-BE49-F238E27FC236}">
                    <a16:creationId xmlns:a16="http://schemas.microsoft.com/office/drawing/2014/main" id="{C9B63D93-178D-4F87-BED2-309E33F0EFAC}"/>
                  </a:ext>
                </a:extLst>
              </p:cNvPr>
              <p:cNvSpPr/>
              <p:nvPr/>
            </p:nvSpPr>
            <p:spPr bwMode="auto">
              <a:xfrm>
                <a:off x="5039683" y="1369860"/>
                <a:ext cx="1080000" cy="125999"/>
              </a:xfrm>
              <a:prstGeom prst="roundRect">
                <a:avLst/>
              </a:prstGeom>
              <a:solidFill>
                <a:srgbClr val="30C600">
                  <a:alpha val="20000"/>
                </a:srgbClr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7" name="TextBox 21">
                <a:extLst>
                  <a:ext uri="{FF2B5EF4-FFF2-40B4-BE49-F238E27FC236}">
                    <a16:creationId xmlns:a16="http://schemas.microsoft.com/office/drawing/2014/main" id="{2C1F779A-FFA7-413B-9D32-EA50EC448D14}"/>
                  </a:ext>
                </a:extLst>
              </p:cNvPr>
              <p:cNvSpPr txBox="1"/>
              <p:nvPr/>
            </p:nvSpPr>
            <p:spPr>
              <a:xfrm>
                <a:off x="5122587" y="1382141"/>
                <a:ext cx="889688" cy="974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400" dirty="0">
                    <a:solidFill>
                      <a:srgbClr val="127700"/>
                    </a:solidFill>
                  </a:rPr>
                  <a:t>Toisiokäytön ekosysteemi</a:t>
                </a:r>
              </a:p>
            </p:txBody>
          </p:sp>
          <p:sp>
            <p:nvSpPr>
              <p:cNvPr id="238" name="Rounded Rectangle 37">
                <a:extLst>
                  <a:ext uri="{FF2B5EF4-FFF2-40B4-BE49-F238E27FC236}">
                    <a16:creationId xmlns:a16="http://schemas.microsoft.com/office/drawing/2014/main" id="{068D2C73-2003-42D6-AD32-5BA826C8D848}"/>
                  </a:ext>
                </a:extLst>
              </p:cNvPr>
              <p:cNvSpPr/>
              <p:nvPr/>
            </p:nvSpPr>
            <p:spPr bwMode="auto">
              <a:xfrm>
                <a:off x="5039683" y="1193714"/>
                <a:ext cx="1080000" cy="125999"/>
              </a:xfrm>
              <a:prstGeom prst="roundRect">
                <a:avLst/>
              </a:prstGeom>
              <a:solidFill>
                <a:srgbClr val="127700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9" name="TextBox 38">
                <a:extLst>
                  <a:ext uri="{FF2B5EF4-FFF2-40B4-BE49-F238E27FC236}">
                    <a16:creationId xmlns:a16="http://schemas.microsoft.com/office/drawing/2014/main" id="{20EE92E9-5E63-4ECA-B830-48C6A0CD2812}"/>
                  </a:ext>
                </a:extLst>
              </p:cNvPr>
              <p:cNvSpPr txBox="1"/>
              <p:nvPr/>
            </p:nvSpPr>
            <p:spPr>
              <a:xfrm>
                <a:off x="5093209" y="1206050"/>
                <a:ext cx="984292" cy="974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400" dirty="0">
                    <a:solidFill>
                      <a:schemeClr val="bg1"/>
                    </a:solidFill>
                  </a:rPr>
                  <a:t>Sote </a:t>
                </a:r>
                <a:r>
                  <a:rPr lang="mr-IN" sz="400" dirty="0">
                    <a:solidFill>
                      <a:schemeClr val="bg1"/>
                    </a:solidFill>
                  </a:rPr>
                  <a:t>–</a:t>
                </a:r>
                <a:r>
                  <a:rPr lang="fi-FI" sz="400" dirty="0">
                    <a:solidFill>
                      <a:schemeClr val="bg1"/>
                    </a:solidFill>
                  </a:rPr>
                  <a:t>palvelujen ekosysteemi</a:t>
                </a:r>
              </a:p>
            </p:txBody>
          </p:sp>
          <p:sp>
            <p:nvSpPr>
              <p:cNvPr id="240" name="Rounded Rectangle 39">
                <a:extLst>
                  <a:ext uri="{FF2B5EF4-FFF2-40B4-BE49-F238E27FC236}">
                    <a16:creationId xmlns:a16="http://schemas.microsoft.com/office/drawing/2014/main" id="{6E3D16B5-6D52-496D-BB19-86811BACD531}"/>
                  </a:ext>
                </a:extLst>
              </p:cNvPr>
              <p:cNvSpPr/>
              <p:nvPr/>
            </p:nvSpPr>
            <p:spPr bwMode="auto">
              <a:xfrm>
                <a:off x="5039683" y="1824593"/>
                <a:ext cx="1080000" cy="127256"/>
              </a:xfrm>
              <a:prstGeom prst="roundRect">
                <a:avLst/>
              </a:prstGeom>
              <a:solidFill>
                <a:srgbClr val="30C600">
                  <a:alpha val="20000"/>
                </a:srgbClr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algn="ctr"/>
                <a:endParaRPr kumimoji="0" lang="en-GB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1" name="TextBox 40">
                <a:extLst>
                  <a:ext uri="{FF2B5EF4-FFF2-40B4-BE49-F238E27FC236}">
                    <a16:creationId xmlns:a16="http://schemas.microsoft.com/office/drawing/2014/main" id="{A2E52D48-63EC-4B71-B412-CA4FB6F611E9}"/>
                  </a:ext>
                </a:extLst>
              </p:cNvPr>
              <p:cNvSpPr txBox="1"/>
              <p:nvPr/>
            </p:nvSpPr>
            <p:spPr>
              <a:xfrm>
                <a:off x="5042545" y="1846264"/>
                <a:ext cx="1065439" cy="974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400" dirty="0">
                    <a:solidFill>
                      <a:srgbClr val="127700"/>
                    </a:solidFill>
                  </a:rPr>
                  <a:t>Ympäristöasioiden ekosysteemi</a:t>
                </a:r>
              </a:p>
            </p:txBody>
          </p:sp>
          <p:sp>
            <p:nvSpPr>
              <p:cNvPr id="242" name="Rounded Rectangle 41">
                <a:extLst>
                  <a:ext uri="{FF2B5EF4-FFF2-40B4-BE49-F238E27FC236}">
                    <a16:creationId xmlns:a16="http://schemas.microsoft.com/office/drawing/2014/main" id="{BF02A28C-B7DD-4057-893C-B721941B283F}"/>
                  </a:ext>
                </a:extLst>
              </p:cNvPr>
              <p:cNvSpPr/>
              <p:nvPr/>
            </p:nvSpPr>
            <p:spPr bwMode="auto">
              <a:xfrm>
                <a:off x="5016759" y="1545917"/>
                <a:ext cx="1216289" cy="234000"/>
              </a:xfrm>
              <a:prstGeom prst="roundRect">
                <a:avLst/>
              </a:prstGeom>
              <a:solidFill>
                <a:srgbClr val="30C600">
                  <a:alpha val="20000"/>
                </a:srgbClr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algn="ctr"/>
                <a:r>
                  <a:rPr lang="fi-FI" sz="400" dirty="0">
                    <a:solidFill>
                      <a:srgbClr val="127700"/>
                    </a:solidFill>
                  </a:rPr>
                  <a:t>Kiinteistöt ja rakentaminen -ekosysteemi</a:t>
                </a: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3" name="TextBox 49">
                <a:extLst>
                  <a:ext uri="{FF2B5EF4-FFF2-40B4-BE49-F238E27FC236}">
                    <a16:creationId xmlns:a16="http://schemas.microsoft.com/office/drawing/2014/main" id="{04728DC4-3FDD-44CA-A8C7-08BA4B06DAEF}"/>
                  </a:ext>
                </a:extLst>
              </p:cNvPr>
              <p:cNvSpPr txBox="1"/>
              <p:nvPr/>
            </p:nvSpPr>
            <p:spPr>
              <a:xfrm>
                <a:off x="5007917" y="897586"/>
                <a:ext cx="1112391" cy="316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700" dirty="0">
                    <a:solidFill>
                      <a:srgbClr val="127700"/>
                    </a:solidFill>
                  </a:rPr>
                  <a:t>Ekosysteemit</a:t>
                </a:r>
              </a:p>
            </p:txBody>
          </p:sp>
          <p:sp>
            <p:nvSpPr>
              <p:cNvPr id="244" name="Rounded Rectangle 50">
                <a:extLst>
                  <a:ext uri="{FF2B5EF4-FFF2-40B4-BE49-F238E27FC236}">
                    <a16:creationId xmlns:a16="http://schemas.microsoft.com/office/drawing/2014/main" id="{D657B553-A7E9-4E2D-996E-450279C2D90C}"/>
                  </a:ext>
                </a:extLst>
              </p:cNvPr>
              <p:cNvSpPr/>
              <p:nvPr/>
            </p:nvSpPr>
            <p:spPr bwMode="auto">
              <a:xfrm>
                <a:off x="5039683" y="2172971"/>
                <a:ext cx="1080000" cy="125999"/>
              </a:xfrm>
              <a:prstGeom prst="roundRect">
                <a:avLst/>
              </a:prstGeom>
              <a:solidFill>
                <a:srgbClr val="127700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5" name="TextBox 51">
                <a:extLst>
                  <a:ext uri="{FF2B5EF4-FFF2-40B4-BE49-F238E27FC236}">
                    <a16:creationId xmlns:a16="http://schemas.microsoft.com/office/drawing/2014/main" id="{0F531369-CA64-4BD1-AF9B-40E9286E4C5F}"/>
                  </a:ext>
                </a:extLst>
              </p:cNvPr>
              <p:cNvSpPr txBox="1"/>
              <p:nvPr/>
            </p:nvSpPr>
            <p:spPr>
              <a:xfrm>
                <a:off x="5035810" y="2183783"/>
                <a:ext cx="1063860" cy="974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400" dirty="0">
                    <a:solidFill>
                      <a:schemeClr val="bg1"/>
                    </a:solidFill>
                  </a:rPr>
                  <a:t>Oppijan palvelujen ekosysteemi</a:t>
                </a:r>
              </a:p>
            </p:txBody>
          </p:sp>
          <p:sp>
            <p:nvSpPr>
              <p:cNvPr id="246" name="Rounded Rectangle 56">
                <a:extLst>
                  <a:ext uri="{FF2B5EF4-FFF2-40B4-BE49-F238E27FC236}">
                    <a16:creationId xmlns:a16="http://schemas.microsoft.com/office/drawing/2014/main" id="{6FAFDA93-AF1D-423A-8731-808309F2A81D}"/>
                  </a:ext>
                </a:extLst>
              </p:cNvPr>
              <p:cNvSpPr/>
              <p:nvPr/>
            </p:nvSpPr>
            <p:spPr bwMode="auto">
              <a:xfrm>
                <a:off x="5039683" y="2351503"/>
                <a:ext cx="1080000" cy="234000"/>
              </a:xfrm>
              <a:prstGeom prst="roundRect">
                <a:avLst/>
              </a:prstGeom>
              <a:solidFill>
                <a:srgbClr val="30C600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7" name="TextBox 57">
                <a:extLst>
                  <a:ext uri="{FF2B5EF4-FFF2-40B4-BE49-F238E27FC236}">
                    <a16:creationId xmlns:a16="http://schemas.microsoft.com/office/drawing/2014/main" id="{65D3F219-39BA-4801-8FB4-6B729CCD50B2}"/>
                  </a:ext>
                </a:extLst>
              </p:cNvPr>
              <p:cNvSpPr txBox="1"/>
              <p:nvPr/>
            </p:nvSpPr>
            <p:spPr>
              <a:xfrm>
                <a:off x="5099135" y="2371316"/>
                <a:ext cx="947246" cy="1949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400" dirty="0">
                    <a:solidFill>
                      <a:schemeClr val="bg1"/>
                    </a:solidFill>
                  </a:rPr>
                  <a:t>Työllistämisen ja rekrytoinnin ekosysteemi</a:t>
                </a:r>
              </a:p>
            </p:txBody>
          </p:sp>
          <p:sp>
            <p:nvSpPr>
              <p:cNvPr id="248" name="Rounded Rectangle 58">
                <a:extLst>
                  <a:ext uri="{FF2B5EF4-FFF2-40B4-BE49-F238E27FC236}">
                    <a16:creationId xmlns:a16="http://schemas.microsoft.com/office/drawing/2014/main" id="{7F6FCBF3-D1CB-4CBB-B510-4188D216B7DF}"/>
                  </a:ext>
                </a:extLst>
              </p:cNvPr>
              <p:cNvSpPr/>
              <p:nvPr/>
            </p:nvSpPr>
            <p:spPr bwMode="auto">
              <a:xfrm>
                <a:off x="5039683" y="2640415"/>
                <a:ext cx="1080000" cy="125999"/>
              </a:xfrm>
              <a:prstGeom prst="roundRect">
                <a:avLst/>
              </a:prstGeom>
              <a:solidFill>
                <a:srgbClr val="30C600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9" name="TextBox 59">
                <a:extLst>
                  <a:ext uri="{FF2B5EF4-FFF2-40B4-BE49-F238E27FC236}">
                    <a16:creationId xmlns:a16="http://schemas.microsoft.com/office/drawing/2014/main" id="{2255ABA3-E35D-43E3-B1C3-4B08985B5BBA}"/>
                  </a:ext>
                </a:extLst>
              </p:cNvPr>
              <p:cNvSpPr txBox="1"/>
              <p:nvPr/>
            </p:nvSpPr>
            <p:spPr>
              <a:xfrm>
                <a:off x="5110843" y="2652863"/>
                <a:ext cx="937101" cy="974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400" dirty="0">
                    <a:solidFill>
                      <a:schemeClr val="bg1"/>
                    </a:solidFill>
                  </a:rPr>
                  <a:t>Kansallinen tulorekisteri</a:t>
                </a:r>
              </a:p>
            </p:txBody>
          </p:sp>
          <p:sp>
            <p:nvSpPr>
              <p:cNvPr id="250" name="TextBox 44">
                <a:extLst>
                  <a:ext uri="{FF2B5EF4-FFF2-40B4-BE49-F238E27FC236}">
                    <a16:creationId xmlns:a16="http://schemas.microsoft.com/office/drawing/2014/main" id="{E4EF598A-2713-442B-8788-B17E5AEF434A}"/>
                  </a:ext>
                </a:extLst>
              </p:cNvPr>
              <p:cNvSpPr txBox="1"/>
              <p:nvPr/>
            </p:nvSpPr>
            <p:spPr>
              <a:xfrm>
                <a:off x="3685938" y="1643268"/>
                <a:ext cx="1039234" cy="7311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600" dirty="0">
                    <a:solidFill>
                      <a:schemeClr val="bg1"/>
                    </a:solidFill>
                  </a:rPr>
                  <a:t>Ekosysteemin omistaja, ohjaaja tai koordinaattori</a:t>
                </a:r>
              </a:p>
            </p:txBody>
          </p:sp>
          <p:sp>
            <p:nvSpPr>
              <p:cNvPr id="251" name="Freeform 9">
                <a:extLst>
                  <a:ext uri="{FF2B5EF4-FFF2-40B4-BE49-F238E27FC236}">
                    <a16:creationId xmlns:a16="http://schemas.microsoft.com/office/drawing/2014/main" id="{DAEED4FC-FC46-461D-927D-57E0FD22BA05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4020043" y="2661954"/>
                <a:ext cx="338174" cy="754988"/>
              </a:xfrm>
              <a:custGeom>
                <a:avLst/>
                <a:gdLst/>
                <a:ahLst/>
                <a:cxnLst>
                  <a:cxn ang="0">
                    <a:pos x="12" y="8"/>
                  </a:cxn>
                  <a:cxn ang="0">
                    <a:pos x="21" y="0"/>
                  </a:cxn>
                  <a:cxn ang="0">
                    <a:pos x="29" y="8"/>
                  </a:cxn>
                  <a:cxn ang="0">
                    <a:pos x="21" y="17"/>
                  </a:cxn>
                  <a:cxn ang="0">
                    <a:pos x="12" y="8"/>
                  </a:cxn>
                  <a:cxn ang="0">
                    <a:pos x="30" y="21"/>
                  </a:cxn>
                  <a:cxn ang="0">
                    <a:pos x="11" y="21"/>
                  </a:cxn>
                  <a:cxn ang="0">
                    <a:pos x="0" y="32"/>
                  </a:cxn>
                  <a:cxn ang="0">
                    <a:pos x="0" y="58"/>
                  </a:cxn>
                  <a:cxn ang="0">
                    <a:pos x="4" y="62"/>
                  </a:cxn>
                  <a:cxn ang="0">
                    <a:pos x="7" y="58"/>
                  </a:cxn>
                  <a:cxn ang="0">
                    <a:pos x="7" y="34"/>
                  </a:cxn>
                  <a:cxn ang="0">
                    <a:pos x="11" y="34"/>
                  </a:cxn>
                  <a:cxn ang="0">
                    <a:pos x="11" y="102"/>
                  </a:cxn>
                  <a:cxn ang="0">
                    <a:pos x="15" y="106"/>
                  </a:cxn>
                  <a:cxn ang="0">
                    <a:pos x="19" y="102"/>
                  </a:cxn>
                  <a:cxn ang="0">
                    <a:pos x="19" y="62"/>
                  </a:cxn>
                  <a:cxn ang="0">
                    <a:pos x="23" y="62"/>
                  </a:cxn>
                  <a:cxn ang="0">
                    <a:pos x="23" y="102"/>
                  </a:cxn>
                  <a:cxn ang="0">
                    <a:pos x="27" y="106"/>
                  </a:cxn>
                  <a:cxn ang="0">
                    <a:pos x="31" y="102"/>
                  </a:cxn>
                  <a:cxn ang="0">
                    <a:pos x="31" y="34"/>
                  </a:cxn>
                  <a:cxn ang="0">
                    <a:pos x="35" y="34"/>
                  </a:cxn>
                  <a:cxn ang="0">
                    <a:pos x="35" y="58"/>
                  </a:cxn>
                  <a:cxn ang="0">
                    <a:pos x="38" y="62"/>
                  </a:cxn>
                  <a:cxn ang="0">
                    <a:pos x="41" y="58"/>
                  </a:cxn>
                  <a:cxn ang="0">
                    <a:pos x="41" y="32"/>
                  </a:cxn>
                  <a:cxn ang="0">
                    <a:pos x="30" y="21"/>
                  </a:cxn>
                </a:cxnLst>
                <a:rect l="0" t="0" r="r" b="b"/>
                <a:pathLst>
                  <a:path w="41" h="106">
                    <a:moveTo>
                      <a:pt x="12" y="8"/>
                    </a:moveTo>
                    <a:cubicBezTo>
                      <a:pt x="12" y="3"/>
                      <a:pt x="16" y="0"/>
                      <a:pt x="21" y="0"/>
                    </a:cubicBezTo>
                    <a:cubicBezTo>
                      <a:pt x="26" y="0"/>
                      <a:pt x="29" y="3"/>
                      <a:pt x="29" y="8"/>
                    </a:cubicBezTo>
                    <a:cubicBezTo>
                      <a:pt x="29" y="13"/>
                      <a:pt x="26" y="17"/>
                      <a:pt x="21" y="17"/>
                    </a:cubicBezTo>
                    <a:cubicBezTo>
                      <a:pt x="16" y="17"/>
                      <a:pt x="12" y="13"/>
                      <a:pt x="12" y="8"/>
                    </a:cubicBezTo>
                    <a:close/>
                    <a:moveTo>
                      <a:pt x="30" y="21"/>
                    </a:moveTo>
                    <a:cubicBezTo>
                      <a:pt x="27" y="21"/>
                      <a:pt x="14" y="21"/>
                      <a:pt x="11" y="21"/>
                    </a:cubicBezTo>
                    <a:cubicBezTo>
                      <a:pt x="5" y="21"/>
                      <a:pt x="0" y="26"/>
                      <a:pt x="0" y="32"/>
                    </a:cubicBezTo>
                    <a:cubicBezTo>
                      <a:pt x="0" y="35"/>
                      <a:pt x="0" y="56"/>
                      <a:pt x="0" y="58"/>
                    </a:cubicBezTo>
                    <a:cubicBezTo>
                      <a:pt x="0" y="60"/>
                      <a:pt x="1" y="62"/>
                      <a:pt x="4" y="62"/>
                    </a:cubicBezTo>
                    <a:cubicBezTo>
                      <a:pt x="6" y="62"/>
                      <a:pt x="7" y="60"/>
                      <a:pt x="7" y="58"/>
                    </a:cubicBezTo>
                    <a:cubicBezTo>
                      <a:pt x="7" y="56"/>
                      <a:pt x="7" y="34"/>
                      <a:pt x="7" y="34"/>
                    </a:cubicBezTo>
                    <a:cubicBezTo>
                      <a:pt x="11" y="34"/>
                      <a:pt x="11" y="34"/>
                      <a:pt x="11" y="34"/>
                    </a:cubicBezTo>
                    <a:cubicBezTo>
                      <a:pt x="11" y="34"/>
                      <a:pt x="11" y="97"/>
                      <a:pt x="11" y="102"/>
                    </a:cubicBezTo>
                    <a:cubicBezTo>
                      <a:pt x="11" y="104"/>
                      <a:pt x="12" y="106"/>
                      <a:pt x="15" y="106"/>
                    </a:cubicBezTo>
                    <a:cubicBezTo>
                      <a:pt x="18" y="106"/>
                      <a:pt x="19" y="104"/>
                      <a:pt x="19" y="102"/>
                    </a:cubicBezTo>
                    <a:cubicBezTo>
                      <a:pt x="19" y="97"/>
                      <a:pt x="19" y="62"/>
                      <a:pt x="19" y="62"/>
                    </a:cubicBezTo>
                    <a:cubicBezTo>
                      <a:pt x="23" y="62"/>
                      <a:pt x="23" y="62"/>
                      <a:pt x="23" y="62"/>
                    </a:cubicBezTo>
                    <a:cubicBezTo>
                      <a:pt x="23" y="62"/>
                      <a:pt x="23" y="97"/>
                      <a:pt x="23" y="102"/>
                    </a:cubicBezTo>
                    <a:cubicBezTo>
                      <a:pt x="23" y="104"/>
                      <a:pt x="24" y="106"/>
                      <a:pt x="27" y="106"/>
                    </a:cubicBezTo>
                    <a:cubicBezTo>
                      <a:pt x="30" y="106"/>
                      <a:pt x="31" y="104"/>
                      <a:pt x="31" y="102"/>
                    </a:cubicBezTo>
                    <a:cubicBezTo>
                      <a:pt x="31" y="97"/>
                      <a:pt x="31" y="34"/>
                      <a:pt x="31" y="34"/>
                    </a:cubicBezTo>
                    <a:cubicBezTo>
                      <a:pt x="35" y="34"/>
                      <a:pt x="35" y="34"/>
                      <a:pt x="35" y="34"/>
                    </a:cubicBezTo>
                    <a:cubicBezTo>
                      <a:pt x="35" y="34"/>
                      <a:pt x="35" y="56"/>
                      <a:pt x="35" y="58"/>
                    </a:cubicBezTo>
                    <a:cubicBezTo>
                      <a:pt x="35" y="60"/>
                      <a:pt x="36" y="62"/>
                      <a:pt x="38" y="62"/>
                    </a:cubicBezTo>
                    <a:cubicBezTo>
                      <a:pt x="40" y="62"/>
                      <a:pt x="41" y="60"/>
                      <a:pt x="41" y="58"/>
                    </a:cubicBezTo>
                    <a:cubicBezTo>
                      <a:pt x="41" y="56"/>
                      <a:pt x="41" y="35"/>
                      <a:pt x="41" y="32"/>
                    </a:cubicBezTo>
                    <a:cubicBezTo>
                      <a:pt x="41" y="26"/>
                      <a:pt x="36" y="21"/>
                      <a:pt x="30" y="21"/>
                    </a:cubicBezTo>
                    <a:close/>
                  </a:path>
                </a:pathLst>
              </a:custGeom>
              <a:solidFill>
                <a:srgbClr val="304E8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88419" tIns="44209" rIns="88419" bIns="442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52" name="Freeform 68">
                <a:extLst>
                  <a:ext uri="{FF2B5EF4-FFF2-40B4-BE49-F238E27FC236}">
                    <a16:creationId xmlns:a16="http://schemas.microsoft.com/office/drawing/2014/main" id="{D4BCB540-C118-4E4D-A303-3FDE3DBF226B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6708080" y="2875922"/>
                <a:ext cx="437554" cy="531330"/>
              </a:xfrm>
              <a:custGeom>
                <a:avLst/>
                <a:gdLst/>
                <a:ahLst/>
                <a:cxnLst>
                  <a:cxn ang="0">
                    <a:pos x="396" y="294"/>
                  </a:cxn>
                  <a:cxn ang="0">
                    <a:pos x="411" y="265"/>
                  </a:cxn>
                  <a:cxn ang="0">
                    <a:pos x="281" y="22"/>
                  </a:cxn>
                  <a:cxn ang="0">
                    <a:pos x="295" y="0"/>
                  </a:cxn>
                  <a:cxn ang="0">
                    <a:pos x="14" y="22"/>
                  </a:cxn>
                  <a:cxn ang="0">
                    <a:pos x="29" y="545"/>
                  </a:cxn>
                  <a:cxn ang="0">
                    <a:pos x="0" y="588"/>
                  </a:cxn>
                  <a:cxn ang="0">
                    <a:pos x="425" y="545"/>
                  </a:cxn>
                  <a:cxn ang="0">
                    <a:pos x="137" y="523"/>
                  </a:cxn>
                  <a:cxn ang="0">
                    <a:pos x="79" y="445"/>
                  </a:cxn>
                  <a:cxn ang="0">
                    <a:pos x="137" y="523"/>
                  </a:cxn>
                  <a:cxn ang="0">
                    <a:pos x="79" y="394"/>
                  </a:cxn>
                  <a:cxn ang="0">
                    <a:pos x="137" y="323"/>
                  </a:cxn>
                  <a:cxn ang="0">
                    <a:pos x="137" y="272"/>
                  </a:cxn>
                  <a:cxn ang="0">
                    <a:pos x="79" y="194"/>
                  </a:cxn>
                  <a:cxn ang="0">
                    <a:pos x="137" y="272"/>
                  </a:cxn>
                  <a:cxn ang="0">
                    <a:pos x="79" y="143"/>
                  </a:cxn>
                  <a:cxn ang="0">
                    <a:pos x="137" y="72"/>
                  </a:cxn>
                  <a:cxn ang="0">
                    <a:pos x="231" y="545"/>
                  </a:cxn>
                  <a:cxn ang="0">
                    <a:pos x="173" y="445"/>
                  </a:cxn>
                  <a:cxn ang="0">
                    <a:pos x="231" y="545"/>
                  </a:cxn>
                  <a:cxn ang="0">
                    <a:pos x="173" y="394"/>
                  </a:cxn>
                  <a:cxn ang="0">
                    <a:pos x="231" y="323"/>
                  </a:cxn>
                  <a:cxn ang="0">
                    <a:pos x="231" y="272"/>
                  </a:cxn>
                  <a:cxn ang="0">
                    <a:pos x="173" y="194"/>
                  </a:cxn>
                  <a:cxn ang="0">
                    <a:pos x="231" y="272"/>
                  </a:cxn>
                  <a:cxn ang="0">
                    <a:pos x="173" y="143"/>
                  </a:cxn>
                  <a:cxn ang="0">
                    <a:pos x="231" y="72"/>
                  </a:cxn>
                  <a:cxn ang="0">
                    <a:pos x="360" y="523"/>
                  </a:cxn>
                  <a:cxn ang="0">
                    <a:pos x="310" y="445"/>
                  </a:cxn>
                  <a:cxn ang="0">
                    <a:pos x="360" y="523"/>
                  </a:cxn>
                  <a:cxn ang="0">
                    <a:pos x="310" y="394"/>
                  </a:cxn>
                  <a:cxn ang="0">
                    <a:pos x="360" y="323"/>
                  </a:cxn>
                </a:cxnLst>
                <a:rect l="0" t="0" r="r" b="b"/>
                <a:pathLst>
                  <a:path w="425" h="588">
                    <a:moveTo>
                      <a:pt x="396" y="545"/>
                    </a:moveTo>
                    <a:lnTo>
                      <a:pt x="396" y="294"/>
                    </a:lnTo>
                    <a:lnTo>
                      <a:pt x="411" y="294"/>
                    </a:lnTo>
                    <a:lnTo>
                      <a:pt x="411" y="265"/>
                    </a:lnTo>
                    <a:lnTo>
                      <a:pt x="281" y="265"/>
                    </a:lnTo>
                    <a:lnTo>
                      <a:pt x="281" y="22"/>
                    </a:lnTo>
                    <a:lnTo>
                      <a:pt x="295" y="22"/>
                    </a:lnTo>
                    <a:lnTo>
                      <a:pt x="295" y="0"/>
                    </a:lnTo>
                    <a:lnTo>
                      <a:pt x="14" y="0"/>
                    </a:lnTo>
                    <a:lnTo>
                      <a:pt x="14" y="22"/>
                    </a:lnTo>
                    <a:lnTo>
                      <a:pt x="29" y="22"/>
                    </a:lnTo>
                    <a:lnTo>
                      <a:pt x="29" y="545"/>
                    </a:lnTo>
                    <a:lnTo>
                      <a:pt x="0" y="545"/>
                    </a:lnTo>
                    <a:lnTo>
                      <a:pt x="0" y="588"/>
                    </a:lnTo>
                    <a:lnTo>
                      <a:pt x="425" y="588"/>
                    </a:lnTo>
                    <a:lnTo>
                      <a:pt x="425" y="545"/>
                    </a:lnTo>
                    <a:lnTo>
                      <a:pt x="396" y="545"/>
                    </a:lnTo>
                    <a:close/>
                    <a:moveTo>
                      <a:pt x="137" y="523"/>
                    </a:moveTo>
                    <a:lnTo>
                      <a:pt x="79" y="523"/>
                    </a:lnTo>
                    <a:lnTo>
                      <a:pt x="79" y="445"/>
                    </a:lnTo>
                    <a:lnTo>
                      <a:pt x="137" y="445"/>
                    </a:lnTo>
                    <a:lnTo>
                      <a:pt x="137" y="523"/>
                    </a:lnTo>
                    <a:close/>
                    <a:moveTo>
                      <a:pt x="137" y="394"/>
                    </a:moveTo>
                    <a:lnTo>
                      <a:pt x="79" y="394"/>
                    </a:lnTo>
                    <a:lnTo>
                      <a:pt x="79" y="323"/>
                    </a:lnTo>
                    <a:lnTo>
                      <a:pt x="137" y="323"/>
                    </a:lnTo>
                    <a:lnTo>
                      <a:pt x="137" y="394"/>
                    </a:lnTo>
                    <a:close/>
                    <a:moveTo>
                      <a:pt x="137" y="272"/>
                    </a:moveTo>
                    <a:lnTo>
                      <a:pt x="79" y="272"/>
                    </a:lnTo>
                    <a:lnTo>
                      <a:pt x="79" y="194"/>
                    </a:lnTo>
                    <a:lnTo>
                      <a:pt x="137" y="194"/>
                    </a:lnTo>
                    <a:lnTo>
                      <a:pt x="137" y="272"/>
                    </a:lnTo>
                    <a:close/>
                    <a:moveTo>
                      <a:pt x="137" y="143"/>
                    </a:moveTo>
                    <a:lnTo>
                      <a:pt x="79" y="143"/>
                    </a:lnTo>
                    <a:lnTo>
                      <a:pt x="79" y="72"/>
                    </a:lnTo>
                    <a:lnTo>
                      <a:pt x="137" y="72"/>
                    </a:lnTo>
                    <a:lnTo>
                      <a:pt x="137" y="143"/>
                    </a:lnTo>
                    <a:close/>
                    <a:moveTo>
                      <a:pt x="231" y="545"/>
                    </a:moveTo>
                    <a:lnTo>
                      <a:pt x="173" y="545"/>
                    </a:lnTo>
                    <a:lnTo>
                      <a:pt x="173" y="445"/>
                    </a:lnTo>
                    <a:lnTo>
                      <a:pt x="231" y="445"/>
                    </a:lnTo>
                    <a:lnTo>
                      <a:pt x="231" y="545"/>
                    </a:lnTo>
                    <a:close/>
                    <a:moveTo>
                      <a:pt x="231" y="394"/>
                    </a:moveTo>
                    <a:lnTo>
                      <a:pt x="173" y="394"/>
                    </a:lnTo>
                    <a:lnTo>
                      <a:pt x="173" y="323"/>
                    </a:lnTo>
                    <a:lnTo>
                      <a:pt x="231" y="323"/>
                    </a:lnTo>
                    <a:lnTo>
                      <a:pt x="231" y="394"/>
                    </a:lnTo>
                    <a:close/>
                    <a:moveTo>
                      <a:pt x="231" y="272"/>
                    </a:moveTo>
                    <a:lnTo>
                      <a:pt x="173" y="272"/>
                    </a:lnTo>
                    <a:lnTo>
                      <a:pt x="173" y="194"/>
                    </a:lnTo>
                    <a:lnTo>
                      <a:pt x="231" y="194"/>
                    </a:lnTo>
                    <a:lnTo>
                      <a:pt x="231" y="272"/>
                    </a:lnTo>
                    <a:close/>
                    <a:moveTo>
                      <a:pt x="231" y="143"/>
                    </a:moveTo>
                    <a:lnTo>
                      <a:pt x="173" y="143"/>
                    </a:lnTo>
                    <a:lnTo>
                      <a:pt x="173" y="72"/>
                    </a:lnTo>
                    <a:lnTo>
                      <a:pt x="231" y="72"/>
                    </a:lnTo>
                    <a:lnTo>
                      <a:pt x="231" y="143"/>
                    </a:lnTo>
                    <a:close/>
                    <a:moveTo>
                      <a:pt x="360" y="523"/>
                    </a:moveTo>
                    <a:lnTo>
                      <a:pt x="310" y="523"/>
                    </a:lnTo>
                    <a:lnTo>
                      <a:pt x="310" y="445"/>
                    </a:lnTo>
                    <a:lnTo>
                      <a:pt x="360" y="445"/>
                    </a:lnTo>
                    <a:lnTo>
                      <a:pt x="360" y="523"/>
                    </a:lnTo>
                    <a:close/>
                    <a:moveTo>
                      <a:pt x="360" y="394"/>
                    </a:moveTo>
                    <a:lnTo>
                      <a:pt x="310" y="394"/>
                    </a:lnTo>
                    <a:lnTo>
                      <a:pt x="310" y="323"/>
                    </a:lnTo>
                    <a:lnTo>
                      <a:pt x="360" y="323"/>
                    </a:lnTo>
                    <a:lnTo>
                      <a:pt x="360" y="394"/>
                    </a:lnTo>
                    <a:close/>
                  </a:path>
                </a:pathLst>
              </a:custGeom>
              <a:solidFill>
                <a:srgbClr val="304E8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5787" tIns="47893" rIns="95787" bIns="47893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Striped Right Arrow 3">
                <a:extLst>
                  <a:ext uri="{FF2B5EF4-FFF2-40B4-BE49-F238E27FC236}">
                    <a16:creationId xmlns:a16="http://schemas.microsoft.com/office/drawing/2014/main" id="{6B8B3585-3082-42CC-A54D-30FE7C1777B5}"/>
                  </a:ext>
                </a:extLst>
              </p:cNvPr>
              <p:cNvSpPr/>
              <p:nvPr/>
            </p:nvSpPr>
            <p:spPr>
              <a:xfrm>
                <a:off x="6236116" y="2248217"/>
                <a:ext cx="471964" cy="416326"/>
              </a:xfrm>
              <a:prstGeom prst="stripedRightArrow">
                <a:avLst/>
              </a:prstGeom>
              <a:solidFill>
                <a:srgbClr val="DDF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256" name="Rounded Rectangle 33">
                <a:extLst>
                  <a:ext uri="{FF2B5EF4-FFF2-40B4-BE49-F238E27FC236}">
                    <a16:creationId xmlns:a16="http://schemas.microsoft.com/office/drawing/2014/main" id="{8972CF11-DF74-4A20-9449-EE07EB6DDA8B}"/>
                  </a:ext>
                </a:extLst>
              </p:cNvPr>
              <p:cNvSpPr/>
              <p:nvPr/>
            </p:nvSpPr>
            <p:spPr bwMode="auto">
              <a:xfrm>
                <a:off x="4898709" y="819142"/>
                <a:ext cx="1304484" cy="3458817"/>
              </a:xfrm>
              <a:prstGeom prst="roundRect">
                <a:avLst/>
              </a:prstGeom>
              <a:noFill/>
              <a:ln w="15875" cap="rnd" cmpd="sng">
                <a:solidFill>
                  <a:srgbClr val="5AB5EC"/>
                </a:solidFill>
                <a:prstDash val="sysDot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7" name="Bent Arrow 22">
                <a:extLst>
                  <a:ext uri="{FF2B5EF4-FFF2-40B4-BE49-F238E27FC236}">
                    <a16:creationId xmlns:a16="http://schemas.microsoft.com/office/drawing/2014/main" id="{BA0C9624-2FB5-4CF5-8CE2-52C219CBF448}"/>
                  </a:ext>
                </a:extLst>
              </p:cNvPr>
              <p:cNvSpPr/>
              <p:nvPr/>
            </p:nvSpPr>
            <p:spPr>
              <a:xfrm>
                <a:off x="3848449" y="3263978"/>
                <a:ext cx="1230561" cy="938131"/>
              </a:xfrm>
              <a:prstGeom prst="bentArrow">
                <a:avLst>
                  <a:gd name="adj1" fmla="val 25000"/>
                  <a:gd name="adj2" fmla="val 24452"/>
                  <a:gd name="adj3" fmla="val 25000"/>
                  <a:gd name="adj4" fmla="val 43750"/>
                </a:avLst>
              </a:prstGeom>
              <a:solidFill>
                <a:srgbClr val="DDF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/>
                <a:endParaRPr lang="en-GB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258" name="Left Arrow 4">
                <a:extLst>
                  <a:ext uri="{FF2B5EF4-FFF2-40B4-BE49-F238E27FC236}">
                    <a16:creationId xmlns:a16="http://schemas.microsoft.com/office/drawing/2014/main" id="{60B5C6D6-B8DF-495B-8E42-F8C07F263230}"/>
                  </a:ext>
                </a:extLst>
              </p:cNvPr>
              <p:cNvSpPr/>
              <p:nvPr/>
            </p:nvSpPr>
            <p:spPr>
              <a:xfrm>
                <a:off x="6038180" y="3285409"/>
                <a:ext cx="1363221" cy="469177"/>
              </a:xfrm>
              <a:prstGeom prst="leftArrow">
                <a:avLst/>
              </a:prstGeom>
              <a:solidFill>
                <a:srgbClr val="DDF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259" name="Left-Right Arrow 7">
                <a:extLst>
                  <a:ext uri="{FF2B5EF4-FFF2-40B4-BE49-F238E27FC236}">
                    <a16:creationId xmlns:a16="http://schemas.microsoft.com/office/drawing/2014/main" id="{D08CF0F1-5B54-467B-BAAD-73EABE63B262}"/>
                  </a:ext>
                </a:extLst>
              </p:cNvPr>
              <p:cNvSpPr/>
              <p:nvPr/>
            </p:nvSpPr>
            <p:spPr>
              <a:xfrm>
                <a:off x="5924358" y="3733634"/>
                <a:ext cx="741052" cy="418014"/>
              </a:xfrm>
              <a:prstGeom prst="leftRightArrow">
                <a:avLst/>
              </a:prstGeom>
              <a:solidFill>
                <a:srgbClr val="DDF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260" name="Freeform 68">
                <a:extLst>
                  <a:ext uri="{FF2B5EF4-FFF2-40B4-BE49-F238E27FC236}">
                    <a16:creationId xmlns:a16="http://schemas.microsoft.com/office/drawing/2014/main" id="{7F3A4BA3-4B66-41AF-94B2-BC8FC01D323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6506221" y="3128082"/>
                <a:ext cx="230906" cy="280394"/>
              </a:xfrm>
              <a:custGeom>
                <a:avLst/>
                <a:gdLst/>
                <a:ahLst/>
                <a:cxnLst>
                  <a:cxn ang="0">
                    <a:pos x="396" y="294"/>
                  </a:cxn>
                  <a:cxn ang="0">
                    <a:pos x="411" y="265"/>
                  </a:cxn>
                  <a:cxn ang="0">
                    <a:pos x="281" y="22"/>
                  </a:cxn>
                  <a:cxn ang="0">
                    <a:pos x="295" y="0"/>
                  </a:cxn>
                  <a:cxn ang="0">
                    <a:pos x="14" y="22"/>
                  </a:cxn>
                  <a:cxn ang="0">
                    <a:pos x="29" y="545"/>
                  </a:cxn>
                  <a:cxn ang="0">
                    <a:pos x="0" y="588"/>
                  </a:cxn>
                  <a:cxn ang="0">
                    <a:pos x="425" y="545"/>
                  </a:cxn>
                  <a:cxn ang="0">
                    <a:pos x="137" y="523"/>
                  </a:cxn>
                  <a:cxn ang="0">
                    <a:pos x="79" y="445"/>
                  </a:cxn>
                  <a:cxn ang="0">
                    <a:pos x="137" y="523"/>
                  </a:cxn>
                  <a:cxn ang="0">
                    <a:pos x="79" y="394"/>
                  </a:cxn>
                  <a:cxn ang="0">
                    <a:pos x="137" y="323"/>
                  </a:cxn>
                  <a:cxn ang="0">
                    <a:pos x="137" y="272"/>
                  </a:cxn>
                  <a:cxn ang="0">
                    <a:pos x="79" y="194"/>
                  </a:cxn>
                  <a:cxn ang="0">
                    <a:pos x="137" y="272"/>
                  </a:cxn>
                  <a:cxn ang="0">
                    <a:pos x="79" y="143"/>
                  </a:cxn>
                  <a:cxn ang="0">
                    <a:pos x="137" y="72"/>
                  </a:cxn>
                  <a:cxn ang="0">
                    <a:pos x="231" y="545"/>
                  </a:cxn>
                  <a:cxn ang="0">
                    <a:pos x="173" y="445"/>
                  </a:cxn>
                  <a:cxn ang="0">
                    <a:pos x="231" y="545"/>
                  </a:cxn>
                  <a:cxn ang="0">
                    <a:pos x="173" y="394"/>
                  </a:cxn>
                  <a:cxn ang="0">
                    <a:pos x="231" y="323"/>
                  </a:cxn>
                  <a:cxn ang="0">
                    <a:pos x="231" y="272"/>
                  </a:cxn>
                  <a:cxn ang="0">
                    <a:pos x="173" y="194"/>
                  </a:cxn>
                  <a:cxn ang="0">
                    <a:pos x="231" y="272"/>
                  </a:cxn>
                  <a:cxn ang="0">
                    <a:pos x="173" y="143"/>
                  </a:cxn>
                  <a:cxn ang="0">
                    <a:pos x="231" y="72"/>
                  </a:cxn>
                  <a:cxn ang="0">
                    <a:pos x="360" y="523"/>
                  </a:cxn>
                  <a:cxn ang="0">
                    <a:pos x="310" y="445"/>
                  </a:cxn>
                  <a:cxn ang="0">
                    <a:pos x="360" y="523"/>
                  </a:cxn>
                  <a:cxn ang="0">
                    <a:pos x="310" y="394"/>
                  </a:cxn>
                  <a:cxn ang="0">
                    <a:pos x="360" y="323"/>
                  </a:cxn>
                </a:cxnLst>
                <a:rect l="0" t="0" r="r" b="b"/>
                <a:pathLst>
                  <a:path w="425" h="588">
                    <a:moveTo>
                      <a:pt x="396" y="545"/>
                    </a:moveTo>
                    <a:lnTo>
                      <a:pt x="396" y="294"/>
                    </a:lnTo>
                    <a:lnTo>
                      <a:pt x="411" y="294"/>
                    </a:lnTo>
                    <a:lnTo>
                      <a:pt x="411" y="265"/>
                    </a:lnTo>
                    <a:lnTo>
                      <a:pt x="281" y="265"/>
                    </a:lnTo>
                    <a:lnTo>
                      <a:pt x="281" y="22"/>
                    </a:lnTo>
                    <a:lnTo>
                      <a:pt x="295" y="22"/>
                    </a:lnTo>
                    <a:lnTo>
                      <a:pt x="295" y="0"/>
                    </a:lnTo>
                    <a:lnTo>
                      <a:pt x="14" y="0"/>
                    </a:lnTo>
                    <a:lnTo>
                      <a:pt x="14" y="22"/>
                    </a:lnTo>
                    <a:lnTo>
                      <a:pt x="29" y="22"/>
                    </a:lnTo>
                    <a:lnTo>
                      <a:pt x="29" y="545"/>
                    </a:lnTo>
                    <a:lnTo>
                      <a:pt x="0" y="545"/>
                    </a:lnTo>
                    <a:lnTo>
                      <a:pt x="0" y="588"/>
                    </a:lnTo>
                    <a:lnTo>
                      <a:pt x="425" y="588"/>
                    </a:lnTo>
                    <a:lnTo>
                      <a:pt x="425" y="545"/>
                    </a:lnTo>
                    <a:lnTo>
                      <a:pt x="396" y="545"/>
                    </a:lnTo>
                    <a:close/>
                    <a:moveTo>
                      <a:pt x="137" y="523"/>
                    </a:moveTo>
                    <a:lnTo>
                      <a:pt x="79" y="523"/>
                    </a:lnTo>
                    <a:lnTo>
                      <a:pt x="79" y="445"/>
                    </a:lnTo>
                    <a:lnTo>
                      <a:pt x="137" y="445"/>
                    </a:lnTo>
                    <a:lnTo>
                      <a:pt x="137" y="523"/>
                    </a:lnTo>
                    <a:close/>
                    <a:moveTo>
                      <a:pt x="137" y="394"/>
                    </a:moveTo>
                    <a:lnTo>
                      <a:pt x="79" y="394"/>
                    </a:lnTo>
                    <a:lnTo>
                      <a:pt x="79" y="323"/>
                    </a:lnTo>
                    <a:lnTo>
                      <a:pt x="137" y="323"/>
                    </a:lnTo>
                    <a:lnTo>
                      <a:pt x="137" y="394"/>
                    </a:lnTo>
                    <a:close/>
                    <a:moveTo>
                      <a:pt x="137" y="272"/>
                    </a:moveTo>
                    <a:lnTo>
                      <a:pt x="79" y="272"/>
                    </a:lnTo>
                    <a:lnTo>
                      <a:pt x="79" y="194"/>
                    </a:lnTo>
                    <a:lnTo>
                      <a:pt x="137" y="194"/>
                    </a:lnTo>
                    <a:lnTo>
                      <a:pt x="137" y="272"/>
                    </a:lnTo>
                    <a:close/>
                    <a:moveTo>
                      <a:pt x="137" y="143"/>
                    </a:moveTo>
                    <a:lnTo>
                      <a:pt x="79" y="143"/>
                    </a:lnTo>
                    <a:lnTo>
                      <a:pt x="79" y="72"/>
                    </a:lnTo>
                    <a:lnTo>
                      <a:pt x="137" y="72"/>
                    </a:lnTo>
                    <a:lnTo>
                      <a:pt x="137" y="143"/>
                    </a:lnTo>
                    <a:close/>
                    <a:moveTo>
                      <a:pt x="231" y="545"/>
                    </a:moveTo>
                    <a:lnTo>
                      <a:pt x="173" y="545"/>
                    </a:lnTo>
                    <a:lnTo>
                      <a:pt x="173" y="445"/>
                    </a:lnTo>
                    <a:lnTo>
                      <a:pt x="231" y="445"/>
                    </a:lnTo>
                    <a:lnTo>
                      <a:pt x="231" y="545"/>
                    </a:lnTo>
                    <a:close/>
                    <a:moveTo>
                      <a:pt x="231" y="394"/>
                    </a:moveTo>
                    <a:lnTo>
                      <a:pt x="173" y="394"/>
                    </a:lnTo>
                    <a:lnTo>
                      <a:pt x="173" y="323"/>
                    </a:lnTo>
                    <a:lnTo>
                      <a:pt x="231" y="323"/>
                    </a:lnTo>
                    <a:lnTo>
                      <a:pt x="231" y="394"/>
                    </a:lnTo>
                    <a:close/>
                    <a:moveTo>
                      <a:pt x="231" y="272"/>
                    </a:moveTo>
                    <a:lnTo>
                      <a:pt x="173" y="272"/>
                    </a:lnTo>
                    <a:lnTo>
                      <a:pt x="173" y="194"/>
                    </a:lnTo>
                    <a:lnTo>
                      <a:pt x="231" y="194"/>
                    </a:lnTo>
                    <a:lnTo>
                      <a:pt x="231" y="272"/>
                    </a:lnTo>
                    <a:close/>
                    <a:moveTo>
                      <a:pt x="231" y="143"/>
                    </a:moveTo>
                    <a:lnTo>
                      <a:pt x="173" y="143"/>
                    </a:lnTo>
                    <a:lnTo>
                      <a:pt x="173" y="72"/>
                    </a:lnTo>
                    <a:lnTo>
                      <a:pt x="231" y="72"/>
                    </a:lnTo>
                    <a:lnTo>
                      <a:pt x="231" y="143"/>
                    </a:lnTo>
                    <a:close/>
                    <a:moveTo>
                      <a:pt x="360" y="523"/>
                    </a:moveTo>
                    <a:lnTo>
                      <a:pt x="310" y="523"/>
                    </a:lnTo>
                    <a:lnTo>
                      <a:pt x="310" y="445"/>
                    </a:lnTo>
                    <a:lnTo>
                      <a:pt x="360" y="445"/>
                    </a:lnTo>
                    <a:lnTo>
                      <a:pt x="360" y="523"/>
                    </a:lnTo>
                    <a:close/>
                    <a:moveTo>
                      <a:pt x="360" y="394"/>
                    </a:moveTo>
                    <a:lnTo>
                      <a:pt x="310" y="394"/>
                    </a:lnTo>
                    <a:lnTo>
                      <a:pt x="310" y="323"/>
                    </a:lnTo>
                    <a:lnTo>
                      <a:pt x="360" y="323"/>
                    </a:lnTo>
                    <a:lnTo>
                      <a:pt x="360" y="394"/>
                    </a:lnTo>
                    <a:close/>
                  </a:path>
                </a:pathLst>
              </a:custGeom>
              <a:solidFill>
                <a:srgbClr val="304E8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5787" tIns="47893" rIns="95787" bIns="47893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1" name="Freeform 68">
                <a:extLst>
                  <a:ext uri="{FF2B5EF4-FFF2-40B4-BE49-F238E27FC236}">
                    <a16:creationId xmlns:a16="http://schemas.microsoft.com/office/drawing/2014/main" id="{2434C2F1-B9C1-4A4D-B97C-EB0C1EA952A7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7127677" y="3198643"/>
                <a:ext cx="230906" cy="280394"/>
              </a:xfrm>
              <a:custGeom>
                <a:avLst/>
                <a:gdLst/>
                <a:ahLst/>
                <a:cxnLst>
                  <a:cxn ang="0">
                    <a:pos x="396" y="294"/>
                  </a:cxn>
                  <a:cxn ang="0">
                    <a:pos x="411" y="265"/>
                  </a:cxn>
                  <a:cxn ang="0">
                    <a:pos x="281" y="22"/>
                  </a:cxn>
                  <a:cxn ang="0">
                    <a:pos x="295" y="0"/>
                  </a:cxn>
                  <a:cxn ang="0">
                    <a:pos x="14" y="22"/>
                  </a:cxn>
                  <a:cxn ang="0">
                    <a:pos x="29" y="545"/>
                  </a:cxn>
                  <a:cxn ang="0">
                    <a:pos x="0" y="588"/>
                  </a:cxn>
                  <a:cxn ang="0">
                    <a:pos x="425" y="545"/>
                  </a:cxn>
                  <a:cxn ang="0">
                    <a:pos x="137" y="523"/>
                  </a:cxn>
                  <a:cxn ang="0">
                    <a:pos x="79" y="445"/>
                  </a:cxn>
                  <a:cxn ang="0">
                    <a:pos x="137" y="523"/>
                  </a:cxn>
                  <a:cxn ang="0">
                    <a:pos x="79" y="394"/>
                  </a:cxn>
                  <a:cxn ang="0">
                    <a:pos x="137" y="323"/>
                  </a:cxn>
                  <a:cxn ang="0">
                    <a:pos x="137" y="272"/>
                  </a:cxn>
                  <a:cxn ang="0">
                    <a:pos x="79" y="194"/>
                  </a:cxn>
                  <a:cxn ang="0">
                    <a:pos x="137" y="272"/>
                  </a:cxn>
                  <a:cxn ang="0">
                    <a:pos x="79" y="143"/>
                  </a:cxn>
                  <a:cxn ang="0">
                    <a:pos x="137" y="72"/>
                  </a:cxn>
                  <a:cxn ang="0">
                    <a:pos x="231" y="545"/>
                  </a:cxn>
                  <a:cxn ang="0">
                    <a:pos x="173" y="445"/>
                  </a:cxn>
                  <a:cxn ang="0">
                    <a:pos x="231" y="545"/>
                  </a:cxn>
                  <a:cxn ang="0">
                    <a:pos x="173" y="394"/>
                  </a:cxn>
                  <a:cxn ang="0">
                    <a:pos x="231" y="323"/>
                  </a:cxn>
                  <a:cxn ang="0">
                    <a:pos x="231" y="272"/>
                  </a:cxn>
                  <a:cxn ang="0">
                    <a:pos x="173" y="194"/>
                  </a:cxn>
                  <a:cxn ang="0">
                    <a:pos x="231" y="272"/>
                  </a:cxn>
                  <a:cxn ang="0">
                    <a:pos x="173" y="143"/>
                  </a:cxn>
                  <a:cxn ang="0">
                    <a:pos x="231" y="72"/>
                  </a:cxn>
                  <a:cxn ang="0">
                    <a:pos x="360" y="523"/>
                  </a:cxn>
                  <a:cxn ang="0">
                    <a:pos x="310" y="445"/>
                  </a:cxn>
                  <a:cxn ang="0">
                    <a:pos x="360" y="523"/>
                  </a:cxn>
                  <a:cxn ang="0">
                    <a:pos x="310" y="394"/>
                  </a:cxn>
                  <a:cxn ang="0">
                    <a:pos x="360" y="323"/>
                  </a:cxn>
                </a:cxnLst>
                <a:rect l="0" t="0" r="r" b="b"/>
                <a:pathLst>
                  <a:path w="425" h="588">
                    <a:moveTo>
                      <a:pt x="396" y="545"/>
                    </a:moveTo>
                    <a:lnTo>
                      <a:pt x="396" y="294"/>
                    </a:lnTo>
                    <a:lnTo>
                      <a:pt x="411" y="294"/>
                    </a:lnTo>
                    <a:lnTo>
                      <a:pt x="411" y="265"/>
                    </a:lnTo>
                    <a:lnTo>
                      <a:pt x="281" y="265"/>
                    </a:lnTo>
                    <a:lnTo>
                      <a:pt x="281" y="22"/>
                    </a:lnTo>
                    <a:lnTo>
                      <a:pt x="295" y="22"/>
                    </a:lnTo>
                    <a:lnTo>
                      <a:pt x="295" y="0"/>
                    </a:lnTo>
                    <a:lnTo>
                      <a:pt x="14" y="0"/>
                    </a:lnTo>
                    <a:lnTo>
                      <a:pt x="14" y="22"/>
                    </a:lnTo>
                    <a:lnTo>
                      <a:pt x="29" y="22"/>
                    </a:lnTo>
                    <a:lnTo>
                      <a:pt x="29" y="545"/>
                    </a:lnTo>
                    <a:lnTo>
                      <a:pt x="0" y="545"/>
                    </a:lnTo>
                    <a:lnTo>
                      <a:pt x="0" y="588"/>
                    </a:lnTo>
                    <a:lnTo>
                      <a:pt x="425" y="588"/>
                    </a:lnTo>
                    <a:lnTo>
                      <a:pt x="425" y="545"/>
                    </a:lnTo>
                    <a:lnTo>
                      <a:pt x="396" y="545"/>
                    </a:lnTo>
                    <a:close/>
                    <a:moveTo>
                      <a:pt x="137" y="523"/>
                    </a:moveTo>
                    <a:lnTo>
                      <a:pt x="79" y="523"/>
                    </a:lnTo>
                    <a:lnTo>
                      <a:pt x="79" y="445"/>
                    </a:lnTo>
                    <a:lnTo>
                      <a:pt x="137" y="445"/>
                    </a:lnTo>
                    <a:lnTo>
                      <a:pt x="137" y="523"/>
                    </a:lnTo>
                    <a:close/>
                    <a:moveTo>
                      <a:pt x="137" y="394"/>
                    </a:moveTo>
                    <a:lnTo>
                      <a:pt x="79" y="394"/>
                    </a:lnTo>
                    <a:lnTo>
                      <a:pt x="79" y="323"/>
                    </a:lnTo>
                    <a:lnTo>
                      <a:pt x="137" y="323"/>
                    </a:lnTo>
                    <a:lnTo>
                      <a:pt x="137" y="394"/>
                    </a:lnTo>
                    <a:close/>
                    <a:moveTo>
                      <a:pt x="137" y="272"/>
                    </a:moveTo>
                    <a:lnTo>
                      <a:pt x="79" y="272"/>
                    </a:lnTo>
                    <a:lnTo>
                      <a:pt x="79" y="194"/>
                    </a:lnTo>
                    <a:lnTo>
                      <a:pt x="137" y="194"/>
                    </a:lnTo>
                    <a:lnTo>
                      <a:pt x="137" y="272"/>
                    </a:lnTo>
                    <a:close/>
                    <a:moveTo>
                      <a:pt x="137" y="143"/>
                    </a:moveTo>
                    <a:lnTo>
                      <a:pt x="79" y="143"/>
                    </a:lnTo>
                    <a:lnTo>
                      <a:pt x="79" y="72"/>
                    </a:lnTo>
                    <a:lnTo>
                      <a:pt x="137" y="72"/>
                    </a:lnTo>
                    <a:lnTo>
                      <a:pt x="137" y="143"/>
                    </a:lnTo>
                    <a:close/>
                    <a:moveTo>
                      <a:pt x="231" y="545"/>
                    </a:moveTo>
                    <a:lnTo>
                      <a:pt x="173" y="545"/>
                    </a:lnTo>
                    <a:lnTo>
                      <a:pt x="173" y="445"/>
                    </a:lnTo>
                    <a:lnTo>
                      <a:pt x="231" y="445"/>
                    </a:lnTo>
                    <a:lnTo>
                      <a:pt x="231" y="545"/>
                    </a:lnTo>
                    <a:close/>
                    <a:moveTo>
                      <a:pt x="231" y="394"/>
                    </a:moveTo>
                    <a:lnTo>
                      <a:pt x="173" y="394"/>
                    </a:lnTo>
                    <a:lnTo>
                      <a:pt x="173" y="323"/>
                    </a:lnTo>
                    <a:lnTo>
                      <a:pt x="231" y="323"/>
                    </a:lnTo>
                    <a:lnTo>
                      <a:pt x="231" y="394"/>
                    </a:lnTo>
                    <a:close/>
                    <a:moveTo>
                      <a:pt x="231" y="272"/>
                    </a:moveTo>
                    <a:lnTo>
                      <a:pt x="173" y="272"/>
                    </a:lnTo>
                    <a:lnTo>
                      <a:pt x="173" y="194"/>
                    </a:lnTo>
                    <a:lnTo>
                      <a:pt x="231" y="194"/>
                    </a:lnTo>
                    <a:lnTo>
                      <a:pt x="231" y="272"/>
                    </a:lnTo>
                    <a:close/>
                    <a:moveTo>
                      <a:pt x="231" y="143"/>
                    </a:moveTo>
                    <a:lnTo>
                      <a:pt x="173" y="143"/>
                    </a:lnTo>
                    <a:lnTo>
                      <a:pt x="173" y="72"/>
                    </a:lnTo>
                    <a:lnTo>
                      <a:pt x="231" y="72"/>
                    </a:lnTo>
                    <a:lnTo>
                      <a:pt x="231" y="143"/>
                    </a:lnTo>
                    <a:close/>
                    <a:moveTo>
                      <a:pt x="360" y="523"/>
                    </a:moveTo>
                    <a:lnTo>
                      <a:pt x="310" y="523"/>
                    </a:lnTo>
                    <a:lnTo>
                      <a:pt x="310" y="445"/>
                    </a:lnTo>
                    <a:lnTo>
                      <a:pt x="360" y="445"/>
                    </a:lnTo>
                    <a:lnTo>
                      <a:pt x="360" y="523"/>
                    </a:lnTo>
                    <a:close/>
                    <a:moveTo>
                      <a:pt x="360" y="394"/>
                    </a:moveTo>
                    <a:lnTo>
                      <a:pt x="310" y="394"/>
                    </a:lnTo>
                    <a:lnTo>
                      <a:pt x="310" y="323"/>
                    </a:lnTo>
                    <a:lnTo>
                      <a:pt x="360" y="323"/>
                    </a:lnTo>
                    <a:lnTo>
                      <a:pt x="360" y="394"/>
                    </a:lnTo>
                    <a:close/>
                  </a:path>
                </a:pathLst>
              </a:custGeom>
              <a:solidFill>
                <a:srgbClr val="304E8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5787" tIns="47893" rIns="95787" bIns="47893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2" name="TextBox 62">
                <a:extLst>
                  <a:ext uri="{FF2B5EF4-FFF2-40B4-BE49-F238E27FC236}">
                    <a16:creationId xmlns:a16="http://schemas.microsoft.com/office/drawing/2014/main" id="{52F28987-C253-47B3-8710-7C5ACACDC9DC}"/>
                  </a:ext>
                </a:extLst>
              </p:cNvPr>
              <p:cNvSpPr txBox="1"/>
              <p:nvPr/>
            </p:nvSpPr>
            <p:spPr>
              <a:xfrm>
                <a:off x="6449122" y="1648181"/>
                <a:ext cx="894177" cy="2924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600" dirty="0">
                    <a:solidFill>
                      <a:schemeClr val="bg1"/>
                    </a:solidFill>
                  </a:rPr>
                  <a:t>Maakunta</a:t>
                </a:r>
              </a:p>
            </p:txBody>
          </p:sp>
          <p:cxnSp>
            <p:nvCxnSpPr>
              <p:cNvPr id="263" name="Straight Connector 13">
                <a:extLst>
                  <a:ext uri="{FF2B5EF4-FFF2-40B4-BE49-F238E27FC236}">
                    <a16:creationId xmlns:a16="http://schemas.microsoft.com/office/drawing/2014/main" id="{7184F333-8E81-4817-BC30-A11921822010}"/>
                  </a:ext>
                </a:extLst>
              </p:cNvPr>
              <p:cNvCxnSpPr/>
              <p:nvPr/>
            </p:nvCxnSpPr>
            <p:spPr>
              <a:xfrm>
                <a:off x="4203494" y="4208849"/>
                <a:ext cx="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4" name="Rounded Rectangle 84">
                <a:extLst>
                  <a:ext uri="{FF2B5EF4-FFF2-40B4-BE49-F238E27FC236}">
                    <a16:creationId xmlns:a16="http://schemas.microsoft.com/office/drawing/2014/main" id="{C9F37AD2-4889-49C3-A25C-FD192A3D7B58}"/>
                  </a:ext>
                </a:extLst>
              </p:cNvPr>
              <p:cNvSpPr/>
              <p:nvPr/>
            </p:nvSpPr>
            <p:spPr bwMode="auto">
              <a:xfrm>
                <a:off x="3823098" y="901893"/>
                <a:ext cx="764320" cy="246220"/>
              </a:xfrm>
              <a:prstGeom prst="roundRect">
                <a:avLst/>
              </a:prstGeom>
              <a:solidFill>
                <a:srgbClr val="5AB5EC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5" name="TextBox 85">
                <a:extLst>
                  <a:ext uri="{FF2B5EF4-FFF2-40B4-BE49-F238E27FC236}">
                    <a16:creationId xmlns:a16="http://schemas.microsoft.com/office/drawing/2014/main" id="{F87864F3-519F-4107-966D-BCC850290E54}"/>
                  </a:ext>
                </a:extLst>
              </p:cNvPr>
              <p:cNvSpPr txBox="1"/>
              <p:nvPr/>
            </p:nvSpPr>
            <p:spPr>
              <a:xfrm>
                <a:off x="3848448" y="958633"/>
                <a:ext cx="697003" cy="1218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500" dirty="0">
                    <a:solidFill>
                      <a:schemeClr val="bg1"/>
                    </a:solidFill>
                  </a:rPr>
                  <a:t>Valtio</a:t>
                </a:r>
              </a:p>
            </p:txBody>
          </p:sp>
          <p:sp>
            <p:nvSpPr>
              <p:cNvPr id="266" name="Rounded Rectangle 86">
                <a:extLst>
                  <a:ext uri="{FF2B5EF4-FFF2-40B4-BE49-F238E27FC236}">
                    <a16:creationId xmlns:a16="http://schemas.microsoft.com/office/drawing/2014/main" id="{96963E09-A691-4FD8-8EA1-CED996D56080}"/>
                  </a:ext>
                </a:extLst>
              </p:cNvPr>
              <p:cNvSpPr/>
              <p:nvPr/>
            </p:nvSpPr>
            <p:spPr bwMode="auto">
              <a:xfrm>
                <a:off x="7550673" y="2337742"/>
                <a:ext cx="671494" cy="246220"/>
              </a:xfrm>
              <a:prstGeom prst="roundRect">
                <a:avLst/>
              </a:prstGeom>
              <a:solidFill>
                <a:srgbClr val="5AB5EC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7" name="TextBox 87">
                <a:extLst>
                  <a:ext uri="{FF2B5EF4-FFF2-40B4-BE49-F238E27FC236}">
                    <a16:creationId xmlns:a16="http://schemas.microsoft.com/office/drawing/2014/main" id="{4075ECF6-28EA-4BC2-80F5-CF9F8F822B79}"/>
                  </a:ext>
                </a:extLst>
              </p:cNvPr>
              <p:cNvSpPr txBox="1"/>
              <p:nvPr/>
            </p:nvSpPr>
            <p:spPr>
              <a:xfrm>
                <a:off x="7634264" y="2393737"/>
                <a:ext cx="528533" cy="1218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500" dirty="0">
                    <a:solidFill>
                      <a:schemeClr val="bg1"/>
                    </a:solidFill>
                  </a:rPr>
                  <a:t>Asiakas</a:t>
                </a:r>
              </a:p>
            </p:txBody>
          </p:sp>
          <p:sp>
            <p:nvSpPr>
              <p:cNvPr id="268" name="Striped Right Arrow 88">
                <a:extLst>
                  <a:ext uri="{FF2B5EF4-FFF2-40B4-BE49-F238E27FC236}">
                    <a16:creationId xmlns:a16="http://schemas.microsoft.com/office/drawing/2014/main" id="{D661B209-08B8-40D6-99B2-043C597B699A}"/>
                  </a:ext>
                </a:extLst>
              </p:cNvPr>
              <p:cNvSpPr/>
              <p:nvPr/>
            </p:nvSpPr>
            <p:spPr>
              <a:xfrm rot="5400000">
                <a:off x="4039203" y="1177284"/>
                <a:ext cx="302262" cy="262840"/>
              </a:xfrm>
              <a:prstGeom prst="stripedRightArrow">
                <a:avLst/>
              </a:prstGeom>
              <a:solidFill>
                <a:srgbClr val="DDF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269" name="TextBox 90">
                <a:extLst>
                  <a:ext uri="{FF2B5EF4-FFF2-40B4-BE49-F238E27FC236}">
                    <a16:creationId xmlns:a16="http://schemas.microsoft.com/office/drawing/2014/main" id="{70F75E66-D53F-4D4C-8E86-6B9F2EB15330}"/>
                  </a:ext>
                </a:extLst>
              </p:cNvPr>
              <p:cNvSpPr txBox="1"/>
              <p:nvPr/>
            </p:nvSpPr>
            <p:spPr>
              <a:xfrm>
                <a:off x="4014621" y="1150419"/>
                <a:ext cx="278885" cy="316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700" dirty="0">
                    <a:solidFill>
                      <a:srgbClr val="5AB5EC"/>
                    </a:solidFill>
                  </a:rPr>
                  <a:t>€</a:t>
                </a:r>
              </a:p>
            </p:txBody>
          </p:sp>
          <p:pic>
            <p:nvPicPr>
              <p:cNvPr id="270" name="Picture 14">
                <a:extLst>
                  <a:ext uri="{FF2B5EF4-FFF2-40B4-BE49-F238E27FC236}">
                    <a16:creationId xmlns:a16="http://schemas.microsoft.com/office/drawing/2014/main" id="{5E3B068A-428F-4248-9EAC-1EC82050A0E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25456" y="3620705"/>
                <a:ext cx="466280" cy="4638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/>
            </p:spPr>
          </p:pic>
          <p:sp>
            <p:nvSpPr>
              <p:cNvPr id="271" name="Rounded Rectangle 60">
                <a:extLst>
                  <a:ext uri="{FF2B5EF4-FFF2-40B4-BE49-F238E27FC236}">
                    <a16:creationId xmlns:a16="http://schemas.microsoft.com/office/drawing/2014/main" id="{29EED5A2-2B99-4CC5-91D0-68746862545E}"/>
                  </a:ext>
                </a:extLst>
              </p:cNvPr>
              <p:cNvSpPr/>
              <p:nvPr/>
            </p:nvSpPr>
            <p:spPr bwMode="auto">
              <a:xfrm>
                <a:off x="5039683" y="2816561"/>
                <a:ext cx="1080000" cy="234000"/>
              </a:xfrm>
              <a:prstGeom prst="roundRect">
                <a:avLst/>
              </a:prstGeom>
              <a:solidFill>
                <a:srgbClr val="30C600">
                  <a:alpha val="20000"/>
                </a:srgbClr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2" name="Rounded Rectangle 63">
                <a:extLst>
                  <a:ext uri="{FF2B5EF4-FFF2-40B4-BE49-F238E27FC236}">
                    <a16:creationId xmlns:a16="http://schemas.microsoft.com/office/drawing/2014/main" id="{01613E27-6C6B-43E7-ABD0-63BFDB7EF620}"/>
                  </a:ext>
                </a:extLst>
              </p:cNvPr>
              <p:cNvSpPr/>
              <p:nvPr/>
            </p:nvSpPr>
            <p:spPr bwMode="auto">
              <a:xfrm>
                <a:off x="5039683" y="3093562"/>
                <a:ext cx="1080000" cy="125999"/>
              </a:xfrm>
              <a:prstGeom prst="roundRect">
                <a:avLst/>
              </a:prstGeom>
              <a:solidFill>
                <a:srgbClr val="30C600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3" name="Rounded Rectangle 64">
                <a:extLst>
                  <a:ext uri="{FF2B5EF4-FFF2-40B4-BE49-F238E27FC236}">
                    <a16:creationId xmlns:a16="http://schemas.microsoft.com/office/drawing/2014/main" id="{47AF932C-899C-47BC-A52F-6707B730F7A9}"/>
                  </a:ext>
                </a:extLst>
              </p:cNvPr>
              <p:cNvSpPr/>
              <p:nvPr/>
            </p:nvSpPr>
            <p:spPr bwMode="auto">
              <a:xfrm>
                <a:off x="5039683" y="3262562"/>
                <a:ext cx="1080000" cy="125999"/>
              </a:xfrm>
              <a:prstGeom prst="roundRect">
                <a:avLst/>
              </a:prstGeom>
              <a:solidFill>
                <a:srgbClr val="30C600"/>
              </a:solidFill>
              <a:ln w="19050">
                <a:noFill/>
                <a:prstDash val="solid"/>
                <a:round/>
                <a:headEnd/>
                <a:tailEnd/>
              </a:ln>
              <a:effectLst/>
              <a:extLst/>
            </p:spPr>
            <p:txBody>
              <a:bodyPr wrap="square" rtlCol="0" anchor="ctr"/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4" name="TextBox 66">
                <a:extLst>
                  <a:ext uri="{FF2B5EF4-FFF2-40B4-BE49-F238E27FC236}">
                    <a16:creationId xmlns:a16="http://schemas.microsoft.com/office/drawing/2014/main" id="{C2BDB79E-13CB-4EA6-8831-24D59BB15204}"/>
                  </a:ext>
                </a:extLst>
              </p:cNvPr>
              <p:cNvSpPr txBox="1"/>
              <p:nvPr/>
            </p:nvSpPr>
            <p:spPr>
              <a:xfrm>
                <a:off x="5065758" y="3105779"/>
                <a:ext cx="1027274" cy="974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400" dirty="0">
                    <a:solidFill>
                      <a:schemeClr val="bg1"/>
                    </a:solidFill>
                  </a:rPr>
                  <a:t>Luvat ja valvonta -ekosysteemi</a:t>
                </a:r>
              </a:p>
            </p:txBody>
          </p:sp>
          <p:sp>
            <p:nvSpPr>
              <p:cNvPr id="275" name="TextBox 70">
                <a:extLst>
                  <a:ext uri="{FF2B5EF4-FFF2-40B4-BE49-F238E27FC236}">
                    <a16:creationId xmlns:a16="http://schemas.microsoft.com/office/drawing/2014/main" id="{B38047B6-87E4-4875-B457-94FE9F50B8C3}"/>
                  </a:ext>
                </a:extLst>
              </p:cNvPr>
              <p:cNvSpPr txBox="1"/>
              <p:nvPr/>
            </p:nvSpPr>
            <p:spPr>
              <a:xfrm>
                <a:off x="5052485" y="3276408"/>
                <a:ext cx="1041185" cy="974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400" dirty="0">
                    <a:solidFill>
                      <a:schemeClr val="bg1"/>
                    </a:solidFill>
                  </a:rPr>
                  <a:t>Pelastustoimen ekosysteemi</a:t>
                </a:r>
              </a:p>
            </p:txBody>
          </p:sp>
          <p:sp>
            <p:nvSpPr>
              <p:cNvPr id="276" name="TextBox 73">
                <a:extLst>
                  <a:ext uri="{FF2B5EF4-FFF2-40B4-BE49-F238E27FC236}">
                    <a16:creationId xmlns:a16="http://schemas.microsoft.com/office/drawing/2014/main" id="{05E56F96-5827-4FFB-A1BB-3A79243C56E2}"/>
                  </a:ext>
                </a:extLst>
              </p:cNvPr>
              <p:cNvSpPr txBox="1"/>
              <p:nvPr/>
            </p:nvSpPr>
            <p:spPr>
              <a:xfrm>
                <a:off x="5028189" y="2834646"/>
                <a:ext cx="1098911" cy="1949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400" dirty="0">
                    <a:solidFill>
                      <a:srgbClr val="127700"/>
                    </a:solidFill>
                  </a:rPr>
                  <a:t>Elinkeinotoiminnan kehittämisen </a:t>
                </a:r>
              </a:p>
              <a:p>
                <a:pPr algn="ctr"/>
                <a:r>
                  <a:rPr lang="fi-FI" sz="400" dirty="0">
                    <a:solidFill>
                      <a:srgbClr val="127700"/>
                    </a:solidFill>
                  </a:rPr>
                  <a:t>/ Kasvupalvelut -ekosysteemi</a:t>
                </a:r>
              </a:p>
            </p:txBody>
          </p:sp>
          <p:sp>
            <p:nvSpPr>
              <p:cNvPr id="277" name="TextBox 75">
                <a:extLst>
                  <a:ext uri="{FF2B5EF4-FFF2-40B4-BE49-F238E27FC236}">
                    <a16:creationId xmlns:a16="http://schemas.microsoft.com/office/drawing/2014/main" id="{9ED3A91E-356E-40D2-A59D-B9D7D3BCC3A9}"/>
                  </a:ext>
                </a:extLst>
              </p:cNvPr>
              <p:cNvSpPr txBox="1"/>
              <p:nvPr/>
            </p:nvSpPr>
            <p:spPr>
              <a:xfrm>
                <a:off x="5079010" y="3462043"/>
                <a:ext cx="1001608" cy="974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400" dirty="0">
                    <a:solidFill>
                      <a:schemeClr val="bg1"/>
                    </a:solidFill>
                  </a:rPr>
                  <a:t>suomi.fi</a:t>
                </a:r>
              </a:p>
            </p:txBody>
          </p:sp>
          <p:pic>
            <p:nvPicPr>
              <p:cNvPr id="278" name="Picture 11">
                <a:extLst>
                  <a:ext uri="{FF2B5EF4-FFF2-40B4-BE49-F238E27FC236}">
                    <a16:creationId xmlns:a16="http://schemas.microsoft.com/office/drawing/2014/main" id="{E12511D9-B12F-4DA8-909E-C247F8C3DE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48654" y="2390086"/>
                <a:ext cx="246888" cy="132588"/>
              </a:xfrm>
              <a:prstGeom prst="rect">
                <a:avLst/>
              </a:prstGeom>
            </p:spPr>
          </p:pic>
          <p:pic>
            <p:nvPicPr>
              <p:cNvPr id="279" name="Picture 77">
                <a:extLst>
                  <a:ext uri="{FF2B5EF4-FFF2-40B4-BE49-F238E27FC236}">
                    <a16:creationId xmlns:a16="http://schemas.microsoft.com/office/drawing/2014/main" id="{6513D4F0-A9EC-4995-8487-3CFD389C59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190290" y="3458880"/>
                <a:ext cx="240206" cy="132588"/>
              </a:xfrm>
              <a:prstGeom prst="rect">
                <a:avLst/>
              </a:prstGeom>
            </p:spPr>
          </p:pic>
          <p:pic>
            <p:nvPicPr>
              <p:cNvPr id="280" name="Picture 78">
                <a:extLst>
                  <a:ext uri="{FF2B5EF4-FFF2-40B4-BE49-F238E27FC236}">
                    <a16:creationId xmlns:a16="http://schemas.microsoft.com/office/drawing/2014/main" id="{90E1147F-9655-4BC6-84B5-3CA2D29671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174781" y="3878083"/>
                <a:ext cx="240206" cy="132588"/>
              </a:xfrm>
              <a:prstGeom prst="rect">
                <a:avLst/>
              </a:prstGeom>
            </p:spPr>
          </p:pic>
          <p:grpSp>
            <p:nvGrpSpPr>
              <p:cNvPr id="281" name="Group 12">
                <a:extLst>
                  <a:ext uri="{FF2B5EF4-FFF2-40B4-BE49-F238E27FC236}">
                    <a16:creationId xmlns:a16="http://schemas.microsoft.com/office/drawing/2014/main" id="{34515D46-0FB3-4EE5-961F-2D287457C551}"/>
                  </a:ext>
                </a:extLst>
              </p:cNvPr>
              <p:cNvGrpSpPr/>
              <p:nvPr/>
            </p:nvGrpSpPr>
            <p:grpSpPr>
              <a:xfrm>
                <a:off x="7727691" y="1934097"/>
                <a:ext cx="261306" cy="227226"/>
                <a:chOff x="7787163" y="1911795"/>
                <a:chExt cx="261306" cy="227226"/>
              </a:xfrm>
            </p:grpSpPr>
            <p:sp>
              <p:nvSpPr>
                <p:cNvPr id="285" name="Striped Right Arrow 93">
                  <a:extLst>
                    <a:ext uri="{FF2B5EF4-FFF2-40B4-BE49-F238E27FC236}">
                      <a16:creationId xmlns:a16="http://schemas.microsoft.com/office/drawing/2014/main" id="{BBF549B7-AEE2-48C3-9748-7D77D02EFF8D}"/>
                    </a:ext>
                  </a:extLst>
                </p:cNvPr>
                <p:cNvSpPr/>
                <p:nvPr/>
              </p:nvSpPr>
              <p:spPr>
                <a:xfrm>
                  <a:off x="7787163" y="1911795"/>
                  <a:ext cx="261306" cy="227226"/>
                </a:xfrm>
                <a:prstGeom prst="stripedRightArrow">
                  <a:avLst/>
                </a:prstGeom>
                <a:solidFill>
                  <a:srgbClr val="DDF2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algn="ctr"/>
                  <a:endParaRPr lang="en-GB" sz="1200"/>
                </a:p>
              </p:txBody>
            </p:sp>
            <p:pic>
              <p:nvPicPr>
                <p:cNvPr id="286" name="Picture 79">
                  <a:extLst>
                    <a:ext uri="{FF2B5EF4-FFF2-40B4-BE49-F238E27FC236}">
                      <a16:creationId xmlns:a16="http://schemas.microsoft.com/office/drawing/2014/main" id="{DA69ED00-0C76-4A03-998B-D08CA71EA3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39658" y="1979159"/>
                  <a:ext cx="156316" cy="83948"/>
                </a:xfrm>
                <a:prstGeom prst="rect">
                  <a:avLst/>
                </a:prstGeom>
              </p:spPr>
            </p:pic>
          </p:grpSp>
          <p:sp>
            <p:nvSpPr>
              <p:cNvPr id="282" name="TextBox 80">
                <a:extLst>
                  <a:ext uri="{FF2B5EF4-FFF2-40B4-BE49-F238E27FC236}">
                    <a16:creationId xmlns:a16="http://schemas.microsoft.com/office/drawing/2014/main" id="{7AE57BF1-87FD-4B38-AB6B-3DBA98D3D9D5}"/>
                  </a:ext>
                </a:extLst>
              </p:cNvPr>
              <p:cNvSpPr txBox="1"/>
              <p:nvPr/>
            </p:nvSpPr>
            <p:spPr>
              <a:xfrm>
                <a:off x="7722218" y="1850847"/>
                <a:ext cx="237041" cy="852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i-FI" sz="350" dirty="0">
                    <a:solidFill>
                      <a:srgbClr val="304E88"/>
                    </a:solidFill>
                  </a:rPr>
                  <a:t>Palvelu</a:t>
                </a:r>
              </a:p>
            </p:txBody>
          </p:sp>
          <p:sp>
            <p:nvSpPr>
              <p:cNvPr id="283" name="Striped Right Arrow 95">
                <a:extLst>
                  <a:ext uri="{FF2B5EF4-FFF2-40B4-BE49-F238E27FC236}">
                    <a16:creationId xmlns:a16="http://schemas.microsoft.com/office/drawing/2014/main" id="{DEA8680B-8CB0-4C06-BE68-351D6A1F4602}"/>
                  </a:ext>
                </a:extLst>
              </p:cNvPr>
              <p:cNvSpPr/>
              <p:nvPr/>
            </p:nvSpPr>
            <p:spPr>
              <a:xfrm>
                <a:off x="7169864" y="2248217"/>
                <a:ext cx="471964" cy="416326"/>
              </a:xfrm>
              <a:prstGeom prst="stripedRightArrow">
                <a:avLst/>
              </a:prstGeom>
              <a:solidFill>
                <a:srgbClr val="DDF2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algn="ctr"/>
                <a:endParaRPr lang="en-GB" sz="1200"/>
              </a:p>
            </p:txBody>
          </p:sp>
          <p:pic>
            <p:nvPicPr>
              <p:cNvPr id="284" name="Picture 96">
                <a:extLst>
                  <a:ext uri="{FF2B5EF4-FFF2-40B4-BE49-F238E27FC236}">
                    <a16:creationId xmlns:a16="http://schemas.microsoft.com/office/drawing/2014/main" id="{C761E389-A163-4557-9951-4CD7975BF0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82402" y="2390086"/>
                <a:ext cx="246888" cy="132588"/>
              </a:xfrm>
              <a:prstGeom prst="rect">
                <a:avLst/>
              </a:prstGeom>
            </p:spPr>
          </p:pic>
        </p:grpSp>
        <p:sp>
          <p:nvSpPr>
            <p:cNvPr id="225" name="Rounded Rectangle 39">
              <a:extLst>
                <a:ext uri="{FF2B5EF4-FFF2-40B4-BE49-F238E27FC236}">
                  <a16:creationId xmlns:a16="http://schemas.microsoft.com/office/drawing/2014/main" id="{D7168EE6-D2C5-4916-B38F-83B1E89FFFE9}"/>
                </a:ext>
              </a:extLst>
            </p:cNvPr>
            <p:cNvSpPr/>
            <p:nvPr/>
          </p:nvSpPr>
          <p:spPr bwMode="auto">
            <a:xfrm>
              <a:off x="5044439" y="1993660"/>
              <a:ext cx="1080000" cy="127256"/>
            </a:xfrm>
            <a:prstGeom prst="roundRect">
              <a:avLst/>
            </a:prstGeom>
            <a:solidFill>
              <a:srgbClr val="30C600">
                <a:alpha val="20000"/>
              </a:srgbClr>
            </a:solidFill>
            <a:ln w="1905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wrap="square" rtlCol="0" anchor="ctr"/>
            <a:lstStyle/>
            <a:p>
              <a:pPr algn="ctr"/>
              <a:endParaRPr kumimoji="0" lang="en-GB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6" name="TextBox 40">
              <a:extLst>
                <a:ext uri="{FF2B5EF4-FFF2-40B4-BE49-F238E27FC236}">
                  <a16:creationId xmlns:a16="http://schemas.microsoft.com/office/drawing/2014/main" id="{C71B9979-FC42-4072-AD07-A3F429821DCD}"/>
                </a:ext>
              </a:extLst>
            </p:cNvPr>
            <p:cNvSpPr txBox="1"/>
            <p:nvPr/>
          </p:nvSpPr>
          <p:spPr>
            <a:xfrm>
              <a:off x="5070801" y="2007789"/>
              <a:ext cx="1026696" cy="974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400" dirty="0">
                  <a:solidFill>
                    <a:srgbClr val="127700"/>
                  </a:solidFill>
                </a:rPr>
                <a:t>Alkutuotannon ekosysteemi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72348"/>
      </p:ext>
    </p:extLst>
  </p:cSld>
  <p:clrMapOvr>
    <a:masterClrMapping/>
  </p:clrMapOvr>
</p:sld>
</file>

<file path=ppt/theme/theme1.xml><?xml version="1.0" encoding="utf-8"?>
<a:theme xmlns:a="http://schemas.openxmlformats.org/drawingml/2006/main" name="VM_esityspohja_suomi">
  <a:themeElements>
    <a:clrScheme name="VM_esityspohja_suomi 1">
      <a:dk1>
        <a:srgbClr val="000000"/>
      </a:dk1>
      <a:lt1>
        <a:srgbClr val="FFFFFF"/>
      </a:lt1>
      <a:dk2>
        <a:srgbClr val="304E88"/>
      </a:dk2>
      <a:lt2>
        <a:srgbClr val="DDDDDD"/>
      </a:lt2>
      <a:accent1>
        <a:srgbClr val="98A7C4"/>
      </a:accent1>
      <a:accent2>
        <a:srgbClr val="C2CBDC"/>
      </a:accent2>
      <a:accent3>
        <a:srgbClr val="FFFFFF"/>
      </a:accent3>
      <a:accent4>
        <a:srgbClr val="000000"/>
      </a:accent4>
      <a:accent5>
        <a:srgbClr val="CAD0DE"/>
      </a:accent5>
      <a:accent6>
        <a:srgbClr val="B0B8C7"/>
      </a:accent6>
      <a:hlink>
        <a:srgbClr val="969696"/>
      </a:hlink>
      <a:folHlink>
        <a:srgbClr val="6F84AC"/>
      </a:folHlink>
    </a:clrScheme>
    <a:fontScheme name="VM_esityspohja_suomi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C40505"/>
          </a:solidFill>
          <a:prstDash val="solid"/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EAEAEA"/>
                </a:outerShdw>
              </a:effectLst>
            </a14:hiddenEffects>
          </a:ext>
        </a:extLst>
      </a:spPr>
      <a:bodyPr wrap="none" anchor="ctr"/>
      <a:lstStyle>
        <a:defPPr marL="0" marR="0" indent="0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smtClean="0">
            <a:ln>
              <a:noFill/>
            </a:ln>
            <a:solidFill>
              <a:sysClr val="windowText" lastClr="000000"/>
            </a:solidFill>
            <a:effectLst/>
            <a:uLnTx/>
            <a:uFillTx/>
          </a:defRPr>
        </a:defPPr>
      </a:lstStyle>
    </a:spDef>
  </a:objectDefaults>
  <a:extraClrSchemeLst>
    <a:extraClrScheme>
      <a:clrScheme name="VM_esityspohja_suomi 1">
        <a:dk1>
          <a:srgbClr val="000000"/>
        </a:dk1>
        <a:lt1>
          <a:srgbClr val="FFFFFF"/>
        </a:lt1>
        <a:dk2>
          <a:srgbClr val="304E88"/>
        </a:dk2>
        <a:lt2>
          <a:srgbClr val="DDDDDD"/>
        </a:lt2>
        <a:accent1>
          <a:srgbClr val="98A7C4"/>
        </a:accent1>
        <a:accent2>
          <a:srgbClr val="C2CBDC"/>
        </a:accent2>
        <a:accent3>
          <a:srgbClr val="FFFFFF"/>
        </a:accent3>
        <a:accent4>
          <a:srgbClr val="000000"/>
        </a:accent4>
        <a:accent5>
          <a:srgbClr val="CAD0DE"/>
        </a:accent5>
        <a:accent6>
          <a:srgbClr val="B0B8C7"/>
        </a:accent6>
        <a:hlink>
          <a:srgbClr val="969696"/>
        </a:hlink>
        <a:folHlink>
          <a:srgbClr val="6F84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M_esityspohja_suomi">
  <a:themeElements>
    <a:clrScheme name="VM_esityspohja_suomi 1">
      <a:dk1>
        <a:srgbClr val="000000"/>
      </a:dk1>
      <a:lt1>
        <a:srgbClr val="FFFFFF"/>
      </a:lt1>
      <a:dk2>
        <a:srgbClr val="304E88"/>
      </a:dk2>
      <a:lt2>
        <a:srgbClr val="DDDDDD"/>
      </a:lt2>
      <a:accent1>
        <a:srgbClr val="98A7C4"/>
      </a:accent1>
      <a:accent2>
        <a:srgbClr val="C2CBDC"/>
      </a:accent2>
      <a:accent3>
        <a:srgbClr val="FFFFFF"/>
      </a:accent3>
      <a:accent4>
        <a:srgbClr val="000000"/>
      </a:accent4>
      <a:accent5>
        <a:srgbClr val="CAD0DE"/>
      </a:accent5>
      <a:accent6>
        <a:srgbClr val="B0B8C7"/>
      </a:accent6>
      <a:hlink>
        <a:srgbClr val="969696"/>
      </a:hlink>
      <a:folHlink>
        <a:srgbClr val="6F84AC"/>
      </a:folHlink>
    </a:clrScheme>
    <a:fontScheme name="VM_esityspohja_suomi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C40505"/>
          </a:solidFill>
          <a:prstDash val="solid"/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EAEAEA"/>
                </a:outerShdw>
              </a:effectLst>
            </a14:hiddenEffects>
          </a:ext>
        </a:extLst>
      </a:spPr>
      <a:bodyPr wrap="none" anchor="ctr"/>
      <a:lstStyle>
        <a:defPPr marL="0" marR="0" indent="0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smtClean="0">
            <a:ln>
              <a:noFill/>
            </a:ln>
            <a:solidFill>
              <a:sysClr val="windowText" lastClr="000000"/>
            </a:solidFill>
            <a:effectLst/>
            <a:uLnTx/>
            <a:uFillTx/>
          </a:defRPr>
        </a:defPPr>
      </a:lstStyle>
    </a:spDef>
  </a:objectDefaults>
  <a:extraClrSchemeLst>
    <a:extraClrScheme>
      <a:clrScheme name="VM_esityspohja_suomi 1">
        <a:dk1>
          <a:srgbClr val="000000"/>
        </a:dk1>
        <a:lt1>
          <a:srgbClr val="FFFFFF"/>
        </a:lt1>
        <a:dk2>
          <a:srgbClr val="304E88"/>
        </a:dk2>
        <a:lt2>
          <a:srgbClr val="DDDDDD"/>
        </a:lt2>
        <a:accent1>
          <a:srgbClr val="98A7C4"/>
        </a:accent1>
        <a:accent2>
          <a:srgbClr val="C2CBDC"/>
        </a:accent2>
        <a:accent3>
          <a:srgbClr val="FFFFFF"/>
        </a:accent3>
        <a:accent4>
          <a:srgbClr val="000000"/>
        </a:accent4>
        <a:accent5>
          <a:srgbClr val="CAD0DE"/>
        </a:accent5>
        <a:accent6>
          <a:srgbClr val="B0B8C7"/>
        </a:accent6>
        <a:hlink>
          <a:srgbClr val="969696"/>
        </a:hlink>
        <a:folHlink>
          <a:srgbClr val="6F84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ema">
  <a:themeElements>
    <a:clrScheme name="Mukautettu 1">
      <a:dk1>
        <a:srgbClr val="626365"/>
      </a:dk1>
      <a:lt1>
        <a:srgbClr val="FFFFFF"/>
      </a:lt1>
      <a:dk2>
        <a:srgbClr val="616365"/>
      </a:dk2>
      <a:lt2>
        <a:srgbClr val="CCCCCC"/>
      </a:lt2>
      <a:accent1>
        <a:srgbClr val="F27024"/>
      </a:accent1>
      <a:accent2>
        <a:srgbClr val="F99F35"/>
      </a:accent2>
      <a:accent3>
        <a:srgbClr val="5AB5EC"/>
      </a:accent3>
      <a:accent4>
        <a:srgbClr val="616365"/>
      </a:accent4>
      <a:accent5>
        <a:srgbClr val="F2F2F2"/>
      </a:accent5>
      <a:accent6>
        <a:srgbClr val="0F76B1"/>
      </a:accent6>
      <a:hlink>
        <a:srgbClr val="5AB5EC"/>
      </a:hlink>
      <a:folHlink>
        <a:srgbClr val="F2702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C30472B92F01B44A049FF272F44F9B4" ma:contentTypeVersion="" ma:contentTypeDescription="Luo uusi asiakirja." ma:contentTypeScope="" ma:versionID="3d97d1dc4030251afed54c44bf75cc9f">
  <xsd:schema xmlns:xsd="http://www.w3.org/2001/XMLSchema" xmlns:xs="http://www.w3.org/2001/XMLSchema" xmlns:p="http://schemas.microsoft.com/office/2006/metadata/properties" xmlns:ns2="33946af7-1774-4a23-8651-ca91db1c7fd9" targetNamespace="http://schemas.microsoft.com/office/2006/metadata/properties" ma:root="true" ma:fieldsID="5be82c67d2d66b7a3d5223431ff66bcf" ns2:_="">
    <xsd:import namespace="33946af7-1774-4a23-8651-ca91db1c7fd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946af7-1774-4a23-8651-ca91db1c7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A07C31-4CF7-4D15-935B-E07CE51DD278}"/>
</file>

<file path=customXml/itemProps2.xml><?xml version="1.0" encoding="utf-8"?>
<ds:datastoreItem xmlns:ds="http://schemas.openxmlformats.org/officeDocument/2006/customXml" ds:itemID="{16FCABA7-4EB8-44BE-8B57-F7F876910FF6}"/>
</file>

<file path=customXml/itemProps3.xml><?xml version="1.0" encoding="utf-8"?>
<ds:datastoreItem xmlns:ds="http://schemas.openxmlformats.org/officeDocument/2006/customXml" ds:itemID="{BDFB5663-F7EB-4C77-9CEB-E8C403ECD76F}"/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148</Words>
  <Application>Microsoft Office PowerPoint</Application>
  <PresentationFormat>Näytössä katseltava esitys (16:9)</PresentationFormat>
  <Paragraphs>37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Mangal</vt:lpstr>
      <vt:lpstr>Wingdings</vt:lpstr>
      <vt:lpstr>VM_esityspohja_suomi</vt:lpstr>
      <vt:lpstr>1_VM_esityspohja_suomi</vt:lpstr>
      <vt:lpstr>Office Theme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cp:lastModifiedBy>Tatu Ulvila</cp:lastModifiedBy>
  <cp:revision>4</cp:revision>
  <dcterms:modified xsi:type="dcterms:W3CDTF">2018-02-07T13:30:35Z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-63824998</vt:i4>
  </property>
  <property fmtid="{D5CDD505-2E9C-101B-9397-08002B2CF9AE}" pid="3" name="_NewReviewCycle">
    <vt:lpwstr/>
  </property>
  <property fmtid="{D5CDD505-2E9C-101B-9397-08002B2CF9AE}" pid="4" name="_EmailSubject">
    <vt:lpwstr>Kommentteja STM:n diapohjiin</vt:lpwstr>
  </property>
  <property fmtid="{D5CDD505-2E9C-101B-9397-08002B2CF9AE}" pid="5" name="_AuthorEmail">
    <vt:lpwstr>nina.palin@stm.fi</vt:lpwstr>
  </property>
  <property fmtid="{D5CDD505-2E9C-101B-9397-08002B2CF9AE}" pid="6" name="_AuthorEmailDisplayName">
    <vt:lpwstr>Palin Nina (STM)</vt:lpwstr>
  </property>
  <property fmtid="{D5CDD505-2E9C-101B-9397-08002B2CF9AE}" pid="7" name="ContentTypeId">
    <vt:lpwstr>0x0101001C30472B92F01B44A049FF272F44F9B4</vt:lpwstr>
  </property>
</Properties>
</file>