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79" r:id="rId5"/>
    <p:sldMasterId id="2147483693" r:id="rId6"/>
  </p:sldMasterIdLst>
  <p:notesMasterIdLst>
    <p:notesMasterId r:id="rId14"/>
  </p:notesMasterIdLst>
  <p:handoutMasterIdLst>
    <p:handoutMasterId r:id="rId15"/>
  </p:handoutMasterIdLst>
  <p:sldIdLst>
    <p:sldId id="384" r:id="rId7"/>
    <p:sldId id="387" r:id="rId8"/>
    <p:sldId id="347" r:id="rId9"/>
    <p:sldId id="388" r:id="rId10"/>
    <p:sldId id="390" r:id="rId11"/>
    <p:sldId id="389" r:id="rId12"/>
    <p:sldId id="385" r:id="rId13"/>
  </p:sldIdLst>
  <p:sldSz cx="9144000" cy="5143500" type="screen16x9"/>
  <p:notesSz cx="6858000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903" userDrawn="1">
          <p15:clr>
            <a:srgbClr val="A4A3A4"/>
          </p15:clr>
        </p15:guide>
        <p15:guide id="4" pos="5647" userDrawn="1">
          <p15:clr>
            <a:srgbClr val="A4A3A4"/>
          </p15:clr>
        </p15:guide>
        <p15:guide id="7" pos="227" userDrawn="1">
          <p15:clr>
            <a:srgbClr val="A4A3A4"/>
          </p15:clr>
        </p15:guide>
        <p15:guide id="10" pos="5533" userDrawn="1">
          <p15:clr>
            <a:srgbClr val="A4A3A4"/>
          </p15:clr>
        </p15:guide>
        <p15:guide id="12" pos="4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08"/>
    <p:restoredTop sz="91361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595" y="72"/>
      </p:cViewPr>
      <p:guideLst>
        <p:guide orient="horz" pos="1620"/>
        <p:guide pos="2903"/>
        <p:guide pos="5647"/>
        <p:guide pos="227"/>
        <p:guide pos="5533"/>
        <p:guide pos="4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BF7A5-7D2D-47CA-BF47-66D5F2727F56}" type="datetimeFigureOut">
              <a:rPr lang="fi-FI" smtClean="0"/>
              <a:t>4.6.2019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7A72E-C18A-46BE-B926-965390235C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6156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63CED-8B1C-498C-962E-908DF6105D20}" type="datetimeFigureOut">
              <a:rPr lang="fi-FI" smtClean="0"/>
              <a:t>4.6.2019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A8CD2-DE4A-42E8-8ABE-2E164A56CDB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688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A8CD2-DE4A-42E8-8ABE-2E164A56CDB9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0053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A8CD2-DE4A-42E8-8ABE-2E164A56CDB9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4846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A8CD2-DE4A-42E8-8ABE-2E164A56CDB9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3874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nsi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841772"/>
            <a:ext cx="5672142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2701531"/>
            <a:ext cx="5672142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6824ABC-5D76-6043-9DD8-D691B49076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215" y="4180114"/>
            <a:ext cx="2795452" cy="27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79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7193" y="133949"/>
            <a:ext cx="8429625" cy="78283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0844" y="916782"/>
            <a:ext cx="41481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50844" y="1561508"/>
            <a:ext cx="4148137" cy="3232546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916782"/>
            <a:ext cx="4157662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1561508"/>
            <a:ext cx="4157662" cy="3232546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t>4.6.2019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74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t>4.6.2019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9746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t>4.6.2019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4919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0" i="0">
                <a:solidFill>
                  <a:schemeClr val="tx2"/>
                </a:solidFill>
                <a:latin typeface="Verdana"/>
              </a:defRPr>
            </a:lvl1pPr>
          </a:lstStyle>
          <a:p>
            <a:r>
              <a:rPr lang="en-US" dirty="0" err="1">
                <a:solidFill>
                  <a:srgbClr val="0000FF"/>
                </a:solidFill>
              </a:rPr>
              <a:t>lvm.fi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2"/>
                </a:solidFill>
                <a:latin typeface="Verdana"/>
              </a:defRPr>
            </a:lvl1pPr>
          </a:lstStyle>
          <a:p>
            <a:fld id="{C8648DF2-0A65-C244-A371-3414CE40D37C}" type="slidenum">
              <a:rPr lang="en-US" smtClean="0">
                <a:solidFill>
                  <a:srgbClr val="0000FF"/>
                </a:solidFill>
              </a:rPr>
              <a:pPr/>
              <a:t>‹#›</a:t>
            </a:fld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3607" y="4767263"/>
            <a:ext cx="2016125" cy="27270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675"/>
            </a:lvl1pPr>
          </a:lstStyle>
          <a:p>
            <a:pPr lvl="0" eaLnBrk="1" hangingPunct="1"/>
            <a:r>
              <a:rPr lang="fi-FI">
                <a:latin typeface="Verdana" charset="0"/>
              </a:rPr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5324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0" i="0">
                <a:solidFill>
                  <a:schemeClr val="tx2"/>
                </a:solidFill>
                <a:latin typeface="Verdana"/>
              </a:defRPr>
            </a:lvl1pPr>
          </a:lstStyle>
          <a:p>
            <a:pPr defTabSz="342900"/>
            <a:r>
              <a:rPr lang="en-US">
                <a:solidFill>
                  <a:srgbClr val="034EA2"/>
                </a:solidFill>
              </a:rPr>
              <a:t>lvm.fi</a:t>
            </a:r>
            <a:endParaRPr lang="en-US" dirty="0">
              <a:solidFill>
                <a:srgbClr val="034EA2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2"/>
                </a:solidFill>
                <a:latin typeface="Verdana"/>
              </a:defRPr>
            </a:lvl1pPr>
          </a:lstStyle>
          <a:p>
            <a:pPr defTabSz="342900"/>
            <a:fld id="{C8648DF2-0A65-C244-A371-3414CE40D37C}" type="slidenum">
              <a:rPr lang="en-US" smtClean="0">
                <a:solidFill>
                  <a:srgbClr val="034EA2"/>
                </a:solidFill>
              </a:rPr>
              <a:pPr defTabSz="342900"/>
              <a:t>‹#›</a:t>
            </a:fld>
            <a:endParaRPr lang="en-US" dirty="0">
              <a:solidFill>
                <a:srgbClr val="034EA2"/>
              </a:solidFill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3607" y="4767263"/>
            <a:ext cx="2016125" cy="27270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675"/>
            </a:lvl1pPr>
          </a:lstStyle>
          <a:p>
            <a:pPr lvl="0" eaLnBrk="1" hangingPunct="1"/>
            <a:r>
              <a:rPr lang="fi-FI">
                <a:latin typeface="Verdana" charset="0"/>
              </a:rPr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3083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nsi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841772"/>
            <a:ext cx="5672142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2701531"/>
            <a:ext cx="5672142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6824ABC-5D76-6043-9DD8-D691B49076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216" y="4180115"/>
            <a:ext cx="2795452" cy="27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80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lkoinen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57214" y="506073"/>
            <a:ext cx="4214807" cy="2210822"/>
          </a:xfrm>
        </p:spPr>
        <p:txBody>
          <a:bodyPr anchor="t" anchorCtr="0">
            <a:normAutofit/>
          </a:bodyPr>
          <a:lstStyle>
            <a:lvl1pPr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661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lkoinen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57213" y="506072"/>
            <a:ext cx="4214807" cy="2210822"/>
          </a:xfrm>
        </p:spPr>
        <p:txBody>
          <a:bodyPr anchor="t" anchorCtr="0">
            <a:normAutofit/>
          </a:bodyPr>
          <a:lstStyle>
            <a:lvl1pPr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22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841772"/>
            <a:ext cx="5672142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2701531"/>
            <a:ext cx="5672142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23572" y="4567240"/>
            <a:ext cx="1963245" cy="135000"/>
          </a:xfrm>
        </p:spPr>
        <p:txBody>
          <a:bodyPr/>
          <a:lstStyle/>
          <a:p>
            <a:fld id="{3B2940CA-764F-3445-83AB-AF87E7909C2F}" type="datetimeFigureOut">
              <a:rPr lang="fi-FI" smtClean="0"/>
              <a:t>4.6.2019</a:t>
            </a:fld>
            <a:endParaRPr lang="fi-FI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823572" y="4706543"/>
            <a:ext cx="1963245" cy="135000"/>
          </a:xfrm>
        </p:spPr>
        <p:txBody>
          <a:bodyPr/>
          <a:lstStyle/>
          <a:p>
            <a:endParaRPr lang="fi-FI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61" y="4845846"/>
            <a:ext cx="907257" cy="135000"/>
          </a:xfrm>
        </p:spPr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527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841772"/>
            <a:ext cx="5672142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2701531"/>
            <a:ext cx="5672142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23572" y="4567240"/>
            <a:ext cx="1963245" cy="135000"/>
          </a:xfrm>
        </p:spPr>
        <p:txBody>
          <a:bodyPr/>
          <a:lstStyle/>
          <a:p>
            <a:fld id="{3B2940CA-764F-3445-83AB-AF87E7909C2F}" type="datetimeFigureOut">
              <a:rPr lang="fi-FI" smtClean="0"/>
              <a:t>4.6.2019</a:t>
            </a:fld>
            <a:endParaRPr lang="fi-FI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823572" y="4706543"/>
            <a:ext cx="1963245" cy="135000"/>
          </a:xfrm>
        </p:spPr>
        <p:txBody>
          <a:bodyPr/>
          <a:lstStyle/>
          <a:p>
            <a:endParaRPr lang="fi-FI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61" y="4845846"/>
            <a:ext cx="907257" cy="135000"/>
          </a:xfrm>
        </p:spPr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217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841772"/>
            <a:ext cx="5672142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2701531"/>
            <a:ext cx="5672142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23572" y="4567240"/>
            <a:ext cx="1963245" cy="135000"/>
          </a:xfrm>
        </p:spPr>
        <p:txBody>
          <a:bodyPr/>
          <a:lstStyle/>
          <a:p>
            <a:fld id="{3B2940CA-764F-3445-83AB-AF87E7909C2F}" type="datetimeFigureOut">
              <a:rPr lang="fi-FI" smtClean="0"/>
              <a:t>4.6.2019</a:t>
            </a:fld>
            <a:endParaRPr lang="fi-FI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823572" y="4706543"/>
            <a:ext cx="1963245" cy="135000"/>
          </a:xfrm>
        </p:spPr>
        <p:txBody>
          <a:bodyPr/>
          <a:lstStyle/>
          <a:p>
            <a:endParaRPr lang="fi-FI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879561" y="4845846"/>
            <a:ext cx="907257" cy="135000"/>
          </a:xfrm>
        </p:spPr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330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841772"/>
            <a:ext cx="5672142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2701531"/>
            <a:ext cx="5672142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 bwMode="white">
          <a:xfrm>
            <a:off x="6823572" y="4567240"/>
            <a:ext cx="1963245" cy="1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2940CA-764F-3445-83AB-AF87E7909C2F}" type="datetimeFigureOut">
              <a:rPr lang="fi-FI" smtClean="0"/>
              <a:pPr/>
              <a:t>4.6.2019</a:t>
            </a:fld>
            <a:endParaRPr lang="fi-FI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 bwMode="white">
          <a:xfrm>
            <a:off x="6823572" y="4706543"/>
            <a:ext cx="1963245" cy="1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 bwMode="white">
          <a:xfrm>
            <a:off x="7879561" y="4845846"/>
            <a:ext cx="907257" cy="1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573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t>4.6.2019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5163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t>4.6.2019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564356" y="841772"/>
            <a:ext cx="8222464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rgbClr val="0000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564356" y="2701531"/>
            <a:ext cx="8222464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0000FF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5395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57190" y="918664"/>
            <a:ext cx="4138613" cy="3848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5" y="918664"/>
            <a:ext cx="4138613" cy="3848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t>4.6.2019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738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57193" y="177800"/>
            <a:ext cx="8429625" cy="7281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0843" y="916783"/>
            <a:ext cx="8435975" cy="37266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512652" y="4717258"/>
            <a:ext cx="1963245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B2940CA-764F-3445-83AB-AF87E7909C2F}" type="datetimeFigureOut">
              <a:rPr lang="fi-FI" smtClean="0"/>
              <a:pPr/>
              <a:t>4.6.2019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668113" y="4717258"/>
            <a:ext cx="1963245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879561" y="4717258"/>
            <a:ext cx="907257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A3ADEFC-2778-6B49-9C82-2158FE27C40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666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</p:sldLayoutIdLst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sz="2700" b="0" i="0" kern="1200" spc="-75" baseline="0">
          <a:solidFill>
            <a:srgbClr val="0000FF"/>
          </a:solidFill>
          <a:latin typeface="Arial" charset="0"/>
          <a:ea typeface="Arial" charset="0"/>
          <a:cs typeface="Arial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21" userDrawn="1">
          <p15:clr>
            <a:srgbClr val="F26B43"/>
          </p15:clr>
        </p15:guide>
        <p15:guide id="4" pos="5535" userDrawn="1">
          <p15:clr>
            <a:srgbClr val="F26B43"/>
          </p15:clr>
        </p15:guide>
        <p15:guide id="5" orient="horz" pos="578" userDrawn="1">
          <p15:clr>
            <a:srgbClr val="F26B43"/>
          </p15:clr>
        </p15:guide>
        <p15:guide id="6" orient="horz" pos="3126" userDrawn="1">
          <p15:clr>
            <a:srgbClr val="F26B43"/>
          </p15:clr>
        </p15:guide>
        <p15:guide id="7" orient="horz" userDrawn="1">
          <p15:clr>
            <a:srgbClr val="F26B43"/>
          </p15:clr>
        </p15:guide>
        <p15:guide id="8" orient="horz" pos="3011" userDrawn="1">
          <p15:clr>
            <a:srgbClr val="F26B43"/>
          </p15:clr>
        </p15:guide>
        <p15:guide id="9" orient="horz" pos="226" userDrawn="1">
          <p15:clr>
            <a:srgbClr val="F26B43"/>
          </p15:clr>
        </p15:guide>
        <p15:guide id="10" userDrawn="1">
          <p15:clr>
            <a:srgbClr val="F26B43"/>
          </p15:clr>
        </p15:guide>
        <p15:guide id="11" pos="113" userDrawn="1">
          <p15:clr>
            <a:srgbClr val="F26B43"/>
          </p15:clr>
        </p15:guide>
        <p15:guide id="12" pos="5647" userDrawn="1">
          <p15:clr>
            <a:srgbClr val="F26B43"/>
          </p15:clr>
        </p15:guide>
        <p15:guide id="13" orient="horz" pos="112" userDrawn="1">
          <p15:clr>
            <a:srgbClr val="F26B43"/>
          </p15:clr>
        </p15:guide>
        <p15:guide id="14" pos="3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57193" y="177800"/>
            <a:ext cx="8429625" cy="7281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0843" y="916783"/>
            <a:ext cx="8435975" cy="37266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512652" y="4717258"/>
            <a:ext cx="1963245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B2940CA-764F-3445-83AB-AF87E7909C2F}" type="datetimeFigureOut">
              <a:rPr lang="fi-FI" smtClean="0"/>
              <a:pPr/>
              <a:t>4.6.2019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668113" y="4717258"/>
            <a:ext cx="1963245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879561" y="4717258"/>
            <a:ext cx="907257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A3ADEFC-2778-6B49-9C82-2158FE27C40E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5" y="4677679"/>
            <a:ext cx="1879200" cy="39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42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sz="2700" b="0" i="0" kern="1200" spc="-75" baseline="0">
          <a:solidFill>
            <a:srgbClr val="0000FF"/>
          </a:solidFill>
          <a:latin typeface="Arial" charset="0"/>
          <a:ea typeface="Arial" charset="0"/>
          <a:cs typeface="Arial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21">
          <p15:clr>
            <a:srgbClr val="F26B43"/>
          </p15:clr>
        </p15:guide>
        <p15:guide id="4" pos="5535">
          <p15:clr>
            <a:srgbClr val="F26B43"/>
          </p15:clr>
        </p15:guide>
        <p15:guide id="5" orient="horz" pos="578">
          <p15:clr>
            <a:srgbClr val="F26B43"/>
          </p15:clr>
        </p15:guide>
        <p15:guide id="6" orient="horz" pos="3126">
          <p15:clr>
            <a:srgbClr val="F26B43"/>
          </p15:clr>
        </p15:guide>
        <p15:guide id="7" orient="horz">
          <p15:clr>
            <a:srgbClr val="F26B43"/>
          </p15:clr>
        </p15:guide>
        <p15:guide id="8" orient="horz" pos="3011">
          <p15:clr>
            <a:srgbClr val="F26B43"/>
          </p15:clr>
        </p15:guide>
        <p15:guide id="9" orient="horz" pos="226">
          <p15:clr>
            <a:srgbClr val="F26B43"/>
          </p15:clr>
        </p15:guide>
        <p15:guide id="10">
          <p15:clr>
            <a:srgbClr val="F26B43"/>
          </p15:clr>
        </p15:guide>
        <p15:guide id="11" pos="113">
          <p15:clr>
            <a:srgbClr val="F26B43"/>
          </p15:clr>
        </p15:guide>
        <p15:guide id="12" pos="5647">
          <p15:clr>
            <a:srgbClr val="F26B43"/>
          </p15:clr>
        </p15:guide>
        <p15:guide id="13" orient="horz" pos="112">
          <p15:clr>
            <a:srgbClr val="F26B43"/>
          </p15:clr>
        </p15:guide>
        <p15:guide id="14" pos="35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57194" y="177801"/>
            <a:ext cx="8429625" cy="7281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0844" y="916784"/>
            <a:ext cx="8435975" cy="37266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512652" y="4717259"/>
            <a:ext cx="1963245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B2940CA-764F-3445-83AB-AF87E7909C2F}" type="datetimeFigureOut">
              <a:rPr lang="fi-FI" smtClean="0"/>
              <a:pPr/>
              <a:t>4.6.2019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668113" y="4717259"/>
            <a:ext cx="1963245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879562" y="4717259"/>
            <a:ext cx="907257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A3ADEFC-2778-6B49-9C82-2158FE27C40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746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txStyles>
    <p:titleStyle>
      <a:lvl1pPr algn="l" defTabSz="685766" rtl="0" eaLnBrk="1" latinLnBrk="0" hangingPunct="1">
        <a:lnSpc>
          <a:spcPct val="85000"/>
        </a:lnSpc>
        <a:spcBef>
          <a:spcPct val="0"/>
        </a:spcBef>
        <a:buNone/>
        <a:defRPr sz="2700" b="0" i="0" kern="1200" spc="-75" baseline="0">
          <a:solidFill>
            <a:srgbClr val="0000FF"/>
          </a:solidFill>
          <a:latin typeface="Arial" charset="0"/>
          <a:ea typeface="Arial" charset="0"/>
          <a:cs typeface="Arial" charset="0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21">
          <p15:clr>
            <a:srgbClr val="F26B43"/>
          </p15:clr>
        </p15:guide>
        <p15:guide id="4" pos="5535">
          <p15:clr>
            <a:srgbClr val="F26B43"/>
          </p15:clr>
        </p15:guide>
        <p15:guide id="5" orient="horz" pos="578">
          <p15:clr>
            <a:srgbClr val="F26B43"/>
          </p15:clr>
        </p15:guide>
        <p15:guide id="6" orient="horz" pos="3126">
          <p15:clr>
            <a:srgbClr val="F26B43"/>
          </p15:clr>
        </p15:guide>
        <p15:guide id="7" orient="horz">
          <p15:clr>
            <a:srgbClr val="F26B43"/>
          </p15:clr>
        </p15:guide>
        <p15:guide id="8" orient="horz" pos="3011">
          <p15:clr>
            <a:srgbClr val="F26B43"/>
          </p15:clr>
        </p15:guide>
        <p15:guide id="9" orient="horz" pos="226">
          <p15:clr>
            <a:srgbClr val="F26B43"/>
          </p15:clr>
        </p15:guide>
        <p15:guide id="10">
          <p15:clr>
            <a:srgbClr val="F26B43"/>
          </p15:clr>
        </p15:guide>
        <p15:guide id="11" pos="113">
          <p15:clr>
            <a:srgbClr val="F26B43"/>
          </p15:clr>
        </p15:guide>
        <p15:guide id="12" pos="5647">
          <p15:clr>
            <a:srgbClr val="F26B43"/>
          </p15:clr>
        </p15:guide>
        <p15:guide id="13" orient="horz" pos="112">
          <p15:clr>
            <a:srgbClr val="F26B43"/>
          </p15:clr>
        </p15:guide>
        <p15:guide id="14" pos="3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503999" y="492868"/>
            <a:ext cx="5486401" cy="3544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ts val="4000"/>
              </a:lnSpc>
              <a:defRPr/>
            </a:pPr>
            <a:r>
              <a:rPr lang="fi-FI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Kansainvälisen </a:t>
            </a:r>
            <a:r>
              <a:rPr lang="fi-FI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siviili-ilmailujärjestön (jatkossa "ICAO") </a:t>
            </a:r>
            <a:r>
              <a:rPr kumimoji="0" lang="fi-FI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Pekingin yleissopimuksen,</a:t>
            </a:r>
            <a:r>
              <a:rPr kumimoji="0" lang="fi-FI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Pekingin pöytäkirjan ja Montrealin pöytäkirjan kansallinen voimaansaattaminen</a:t>
            </a:r>
            <a:endParaRPr kumimoji="0" lang="fi-FI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4393009"/>
            <a:ext cx="230400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5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359999" y="360000"/>
            <a:ext cx="5098969" cy="3975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ts val="3100"/>
              </a:lnSpc>
            </a:pPr>
            <a:r>
              <a:rPr lang="fi-FI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Pekingin yleissopimus</a:t>
            </a:r>
            <a:endParaRPr lang="fi-FI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360000" y="1008000"/>
            <a:ext cx="7006000" cy="3779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80000" indent="-180000">
              <a:lnSpc>
                <a:spcPts val="18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Pekingin 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yleissopimus kansainväliseen siviili-ilmailuun liittyvien laittomien tekojen ehkäisemisestä (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Convention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Suppression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Unlawful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Acts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Relating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 to International 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Civil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Aviation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80000" indent="-180000">
              <a:lnSpc>
                <a:spcPts val="18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Laadittu vuonna 2010, tullut kansainvälisesti voimaan 2018</a:t>
            </a:r>
          </a:p>
          <a:p>
            <a:pPr marL="180000" indent="-180000">
              <a:lnSpc>
                <a:spcPts val="18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Terrorismin 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vastainen siviili-ilmailun yleissopimus, jolla sopimusvaltiot velvoitetaan kriminalisoimaan muun muassa ilma-aluksen käyttämisen henkeen, terveyteen, omaisuuteen tai ympäristöön kohdistuvan vahingon aiheuttamiseksi, vaarallisten (CBRNE-) materiaalien vapauttamisen ilma-aluksesta tai näiden materiaalien käyttämisen ilma-aluksessa, sekä näiden materiaalien laittomasta vahingoittamistarkoituksesta tietoisen kuljettamisen </a:t>
            </a: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ilma-aluksella</a:t>
            </a:r>
          </a:p>
          <a:p>
            <a:pPr marL="180000" indent="-180000">
              <a:lnSpc>
                <a:spcPts val="18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Sopimusvaltiot 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velvoitetaan kriminalisoimaan kyseessä oleviin tekomuotoihin liittyvä uhkaus, tekojen yritys, tekoihin osallistuminen tai avunanto tekoihin.</a:t>
            </a:r>
            <a:endParaRPr lang="fi-FI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22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359999" y="360000"/>
            <a:ext cx="5098969" cy="3975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ts val="3100"/>
              </a:lnSpc>
            </a:pPr>
            <a:r>
              <a:rPr lang="fi-FI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Pekingin pöytäkirja</a:t>
            </a:r>
            <a:endParaRPr lang="fi-FI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360000" y="1008000"/>
            <a:ext cx="6091600" cy="39577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80000" indent="-180000">
              <a:lnSpc>
                <a:spcPts val="18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Pekingin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pöytäkirja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Protocol supplementary to the Convention for the Suppression of Unlawful Seizure of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Aircraft)</a:t>
            </a:r>
          </a:p>
          <a:p>
            <a:pPr marL="180000" indent="-180000">
              <a:lnSpc>
                <a:spcPts val="18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aadittu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2010,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tullut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kansainvälisesti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voimaan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  <a:endParaRPr lang="fi-FI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>
              <a:lnSpc>
                <a:spcPts val="18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Muutettava yleissopimus on Haagin 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yleissopimus ilma-alusten laittoman haltuunoton ehkäisemisestä (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Convention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Suppression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Unlawful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 of Aircraft</a:t>
            </a: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), joka on laadittu vuonna 1970 ja tullut Suomen osalta voimaan 1972 (</a:t>
            </a:r>
            <a:r>
              <a:rPr lang="fi-FI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Sops</a:t>
            </a: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62/1971) </a:t>
            </a:r>
          </a:p>
          <a:p>
            <a:pPr marL="180000" indent="-180000">
              <a:lnSpc>
                <a:spcPts val="18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Pöytäkirjalla yhdenmukaistetaan Haagin yleissopimuksen sanamuotoja Pekingin yleissopimuksen kanssa sekä muutetaan muun muassa rikoksentekijän luovuttamista koskevaa sääntelyä, laajennetaan tuomiovaltaisten sopimusvaltioiden piiriä ja lisätään yleissopimukseen tekijän oikeudenmukaista kohtelua koskevia määräyksiä.</a:t>
            </a:r>
          </a:p>
        </p:txBody>
      </p:sp>
    </p:spTree>
    <p:extLst>
      <p:ext uri="{BB962C8B-B14F-4D97-AF65-F5344CB8AC3E}">
        <p14:creationId xmlns:p14="http://schemas.microsoft.com/office/powerpoint/2010/main" val="47330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359999" y="360000"/>
            <a:ext cx="5098969" cy="3975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ts val="3100"/>
              </a:lnSpc>
            </a:pPr>
            <a:r>
              <a:rPr lang="fi-FI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Montrealin pöytäkirja</a:t>
            </a:r>
            <a:endParaRPr lang="fi-FI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360000" y="1008000"/>
            <a:ext cx="6091600" cy="39577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80000" indent="-180000">
              <a:lnSpc>
                <a:spcPts val="18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Montrealin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pöytäkirja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(Protocol to Amend the Convention on Offences and Certain Other Acts Committed on Board Aircraft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80000" indent="-180000">
              <a:lnSpc>
                <a:spcPts val="18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Laadittu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2014.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Tulee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kansainvälisesti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voimaan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kun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siihen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liittynyt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22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valtiota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Tällä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hetkellä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liittynyt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19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valtiota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80000" indent="-180000">
              <a:lnSpc>
                <a:spcPts val="18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Muutettava yleissopimus 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on Tokion yleissopimus rikoksista ja eräistä muista teoista ilma-aluksissa (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Convention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Offences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Certain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Acts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Committed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 on Board </a:t>
            </a: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Aircraft), joka on laadittu vuonna 1963 ja tullut Suomen osalta voimaan 1971 (</a:t>
            </a:r>
            <a:r>
              <a:rPr lang="fi-FI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Sops</a:t>
            </a: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22/1971) </a:t>
            </a:r>
          </a:p>
          <a:p>
            <a:pPr marL="180000" indent="-180000">
              <a:lnSpc>
                <a:spcPts val="18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Pöytäkirjalla muun muassa yhdenmukaistetaan lennon alkamisen ja päättymisen määritelmät Pekingin yleissopimuksen kanssa sekä laajennetaan sopimusvaltioiden 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oikeudellistä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 yhteistyötä ja tuomiovaltaisten sopimusvaltioiden piiriä. </a:t>
            </a:r>
          </a:p>
        </p:txBody>
      </p:sp>
    </p:spTree>
    <p:extLst>
      <p:ext uri="{BB962C8B-B14F-4D97-AF65-F5344CB8AC3E}">
        <p14:creationId xmlns:p14="http://schemas.microsoft.com/office/powerpoint/2010/main" val="191945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49214" y="366572"/>
            <a:ext cx="5672142" cy="1023028"/>
          </a:xfrm>
        </p:spPr>
        <p:txBody>
          <a:bodyPr/>
          <a:lstStyle/>
          <a:p>
            <a:r>
              <a:rPr lang="fi-FI" dirty="0" smtClean="0"/>
              <a:t>Sopimusten kansallinen voimaansaattaminen 1/2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57214" y="1562400"/>
            <a:ext cx="5672142" cy="2764800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Valtioiden </a:t>
            </a:r>
            <a:r>
              <a:rPr lang="fi-FI" dirty="0"/>
              <a:t>sitoutuminen valtiosopimuksen noudattamiseen voidaan ilmaista </a:t>
            </a:r>
            <a:r>
              <a:rPr lang="fi-FI" dirty="0" smtClean="0"/>
              <a:t>allekirjoittamalla sopimus </a:t>
            </a:r>
            <a:r>
              <a:rPr lang="fi-FI" dirty="0"/>
              <a:t>ilman </a:t>
            </a:r>
            <a:r>
              <a:rPr lang="fi-FI" dirty="0" err="1"/>
              <a:t>ratifioimis</a:t>
            </a:r>
            <a:r>
              <a:rPr lang="fi-FI" dirty="0"/>
              <a:t>- tai hyväksymisvaraumaa, vaihtamalla </a:t>
            </a:r>
            <a:r>
              <a:rPr lang="fi-FI" dirty="0" smtClean="0"/>
              <a:t>valtiosopimuksen muodostavat </a:t>
            </a:r>
            <a:r>
              <a:rPr lang="fi-FI" dirty="0"/>
              <a:t>asiakirjat (noottien- tai kirjeenvaihto), ratifioimalla, </a:t>
            </a:r>
            <a:r>
              <a:rPr lang="fi-FI" dirty="0" smtClean="0"/>
              <a:t>hyväksymällä, liittymällä </a:t>
            </a:r>
            <a:r>
              <a:rPr lang="fi-FI" dirty="0"/>
              <a:t>tai muulla tavalla, jos niin on sovittu</a:t>
            </a:r>
            <a:r>
              <a:rPr lang="fi-FI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Ratifioiminen (</a:t>
            </a:r>
            <a:r>
              <a:rPr lang="fi-FI" b="1" dirty="0" err="1"/>
              <a:t>ratification</a:t>
            </a:r>
            <a:r>
              <a:rPr lang="fi-FI" b="1" dirty="0"/>
              <a:t>) tai hyväksyminen (</a:t>
            </a:r>
            <a:r>
              <a:rPr lang="fi-FI" b="1" dirty="0" err="1"/>
              <a:t>acceptance</a:t>
            </a:r>
            <a:r>
              <a:rPr lang="fi-FI" b="1" dirty="0"/>
              <a:t> </a:t>
            </a:r>
            <a:r>
              <a:rPr lang="fi-FI" b="1" dirty="0" err="1"/>
              <a:t>or</a:t>
            </a:r>
            <a:r>
              <a:rPr lang="fi-FI" b="1" dirty="0"/>
              <a:t> </a:t>
            </a:r>
            <a:r>
              <a:rPr lang="fi-FI" b="1" dirty="0" err="1"/>
              <a:t>approval</a:t>
            </a:r>
            <a:r>
              <a:rPr lang="fi-FI" b="1" dirty="0" smtClean="0"/>
              <a:t>)</a:t>
            </a:r>
          </a:p>
          <a:p>
            <a:pPr marL="628642" lvl="1" indent="-285750" algn="l">
              <a:buFont typeface="Wingdings" panose="05000000000000000000" pitchFamily="2" charset="2"/>
              <a:buChar char="§"/>
            </a:pPr>
            <a:r>
              <a:rPr lang="fi-FI" dirty="0" smtClean="0">
                <a:solidFill>
                  <a:schemeClr val="bg1"/>
                </a:solidFill>
              </a:rPr>
              <a:t> = Lopullinen </a:t>
            </a:r>
            <a:r>
              <a:rPr lang="fi-FI" dirty="0">
                <a:solidFill>
                  <a:schemeClr val="bg1"/>
                </a:solidFill>
              </a:rPr>
              <a:t>sitoutuminen </a:t>
            </a:r>
            <a:r>
              <a:rPr lang="fi-FI" dirty="0" smtClean="0">
                <a:solidFill>
                  <a:schemeClr val="bg1"/>
                </a:solidFill>
              </a:rPr>
              <a:t>erillisellä </a:t>
            </a:r>
            <a:r>
              <a:rPr lang="fi-FI" dirty="0">
                <a:solidFill>
                  <a:schemeClr val="bg1"/>
                </a:solidFill>
              </a:rPr>
              <a:t>toimenpiteellä eli ratifioimalla </a:t>
            </a:r>
            <a:r>
              <a:rPr lang="fi-FI" dirty="0" smtClean="0">
                <a:solidFill>
                  <a:schemeClr val="bg1"/>
                </a:solidFill>
              </a:rPr>
              <a:t>tai hyväksymällä </a:t>
            </a:r>
            <a:r>
              <a:rPr lang="fi-FI" dirty="0">
                <a:solidFill>
                  <a:schemeClr val="bg1"/>
                </a:solidFill>
              </a:rPr>
              <a:t>sopimus sen allekirjoittamisen </a:t>
            </a:r>
            <a:r>
              <a:rPr lang="fi-FI" dirty="0" smtClean="0">
                <a:solidFill>
                  <a:schemeClr val="bg1"/>
                </a:solidFill>
              </a:rPr>
              <a:t>jälkeen.</a:t>
            </a:r>
          </a:p>
          <a:p>
            <a:pPr marL="628642" lvl="1" indent="-285750" algn="l">
              <a:buFont typeface="Wingdings" panose="05000000000000000000" pitchFamily="2" charset="2"/>
              <a:buChar char="§"/>
            </a:pPr>
            <a:r>
              <a:rPr lang="fi-FI" dirty="0" smtClean="0">
                <a:solidFill>
                  <a:schemeClr val="bg1"/>
                </a:solidFill>
              </a:rPr>
              <a:t>Sopimuksen </a:t>
            </a:r>
            <a:r>
              <a:rPr lang="fi-FI" dirty="0">
                <a:solidFill>
                  <a:schemeClr val="bg1"/>
                </a:solidFill>
              </a:rPr>
              <a:t>ratifioimisella ja hyväksymisellä ei kansallisesti ole asiallista eroa.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 smtClean="0"/>
              <a:t>Sopimukseen </a:t>
            </a:r>
            <a:r>
              <a:rPr lang="fi-FI" b="1" dirty="0"/>
              <a:t>liittyminen (</a:t>
            </a:r>
            <a:r>
              <a:rPr lang="fi-FI" b="1" dirty="0" err="1"/>
              <a:t>accession</a:t>
            </a:r>
            <a:r>
              <a:rPr lang="fi-FI" b="1" dirty="0" smtClean="0"/>
              <a:t>) </a:t>
            </a:r>
            <a:endParaRPr lang="fi-FI" dirty="0"/>
          </a:p>
          <a:p>
            <a:pPr marL="628642" lvl="1" indent="-285750" algn="l">
              <a:buFont typeface="Wingdings" panose="05000000000000000000" pitchFamily="2" charset="2"/>
              <a:buChar char="§"/>
            </a:pP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>
                <a:solidFill>
                  <a:schemeClr val="bg1"/>
                </a:solidFill>
              </a:rPr>
              <a:t>Useisiin monenvälisiin sopimuksiin voidaan sitoutua myös liittymällä. Tällöin sopimusta ei erikseen allekirjoiteta.</a:t>
            </a:r>
          </a:p>
        </p:txBody>
      </p:sp>
    </p:spTree>
    <p:extLst>
      <p:ext uri="{BB962C8B-B14F-4D97-AF65-F5344CB8AC3E}">
        <p14:creationId xmlns:p14="http://schemas.microsoft.com/office/powerpoint/2010/main" val="257799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49214" y="366572"/>
            <a:ext cx="5672142" cy="1023028"/>
          </a:xfrm>
        </p:spPr>
        <p:txBody>
          <a:bodyPr/>
          <a:lstStyle/>
          <a:p>
            <a:r>
              <a:rPr lang="fi-FI" dirty="0" smtClean="0"/>
              <a:t>Sopimusten </a:t>
            </a:r>
            <a:r>
              <a:rPr lang="fi-FI" smtClean="0"/>
              <a:t>kansallinen voimaansaattaminen 2/2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57214" y="1562400"/>
            <a:ext cx="5672142" cy="2380953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Suomi ei ole allekirjoittanut Pekingin yleissopimusta, Pekingin pöytäkirjaa eikä Montrealin pöytäkirjaa, eikä liittynyt niihin.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Pekingin yleissopimuksen 21 </a:t>
            </a:r>
            <a:r>
              <a:rPr lang="fi-FI" dirty="0" smtClean="0"/>
              <a:t>artiklan, Pekingin pöytäkirjan artiklan XX ja Montrealin pöytäkirjan XVI artiklan mukaan kyseiset sopimukset </a:t>
            </a:r>
            <a:r>
              <a:rPr lang="fi-FI" dirty="0"/>
              <a:t>voidaan </a:t>
            </a:r>
            <a:r>
              <a:rPr lang="fi-FI" dirty="0" smtClean="0"/>
              <a:t>allekirjoittaa, </a:t>
            </a:r>
            <a:r>
              <a:rPr lang="fi-FI" dirty="0"/>
              <a:t>kunnes </a:t>
            </a:r>
            <a:r>
              <a:rPr lang="fi-FI" dirty="0" smtClean="0"/>
              <a:t>ne tulevat </a:t>
            </a:r>
            <a:r>
              <a:rPr lang="fi-FI" dirty="0"/>
              <a:t>voimaan. </a:t>
            </a:r>
            <a:r>
              <a:rPr lang="fi-FI" dirty="0" smtClean="0"/>
              <a:t>Valtio voi sitoutua sopimuksiin sopimuksessa kuvatuilla tavoilla (</a:t>
            </a:r>
            <a:r>
              <a:rPr lang="fi-FI" dirty="0" err="1" smtClean="0"/>
              <a:t>ratification</a:t>
            </a:r>
            <a:r>
              <a:rPr lang="fi-FI" dirty="0"/>
              <a:t>, </a:t>
            </a:r>
            <a:r>
              <a:rPr lang="fi-FI" dirty="0" err="1" smtClean="0"/>
              <a:t>acceptance</a:t>
            </a:r>
            <a:r>
              <a:rPr lang="fi-FI" dirty="0" smtClean="0"/>
              <a:t>, </a:t>
            </a:r>
            <a:r>
              <a:rPr lang="fi-FI" dirty="0" err="1" smtClean="0"/>
              <a:t>approval</a:t>
            </a:r>
            <a:r>
              <a:rPr lang="fi-FI" dirty="0" smtClean="0"/>
              <a:t> ja </a:t>
            </a:r>
            <a:r>
              <a:rPr lang="fi-FI" dirty="0" err="1" smtClean="0"/>
              <a:t>accession</a:t>
            </a:r>
            <a:r>
              <a:rPr lang="fi-FI" dirty="0" smtClean="0"/>
              <a:t>).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Pekingin yleissopimus sekä Pekingin pöytäkirja ovat kansainvälisesti voimassa, joten niitä ei voi enää allekirjoittaa.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/>
              <a:t>Montrelialin</a:t>
            </a:r>
            <a:r>
              <a:rPr lang="fi-FI" dirty="0" smtClean="0"/>
              <a:t> pöytäkirja ei ole vielä kansainvälisesti voimassa.</a:t>
            </a:r>
          </a:p>
        </p:txBody>
      </p:sp>
    </p:spTree>
    <p:extLst>
      <p:ext uri="{BB962C8B-B14F-4D97-AF65-F5344CB8AC3E}">
        <p14:creationId xmlns:p14="http://schemas.microsoft.com/office/powerpoint/2010/main" val="32090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4393009"/>
            <a:ext cx="2304005" cy="288000"/>
          </a:xfrm>
          <a:prstGeom prst="rect">
            <a:avLst/>
          </a:prstGeom>
        </p:spPr>
      </p:pic>
      <p:sp>
        <p:nvSpPr>
          <p:cNvPr id="6" name="Suorakulmio 5"/>
          <p:cNvSpPr/>
          <p:nvPr/>
        </p:nvSpPr>
        <p:spPr>
          <a:xfrm>
            <a:off x="262698" y="869627"/>
            <a:ext cx="7700202" cy="34470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Pyydämme näkemyksiänne sopimusten kansallisen voimaansaattamisen tarpeesta ja tavasta sekä siitä, mitä muutoksia hallinnonalanne lainsäädäntöön, resursseihin ja käytäntöihin sopimusten mahdollisesta voimaansaattamisesta aiheutuisi. </a:t>
            </a:r>
            <a:endParaRPr lang="fi-FI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Lausuntopyyntö on laadittu liikenne- ja viestintäministeriössä yhteistyössä ulkoministeriön kanssa. </a:t>
            </a:r>
            <a:endParaRPr lang="fi-FI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Pyydämme lausuntoanne viimeistään </a:t>
            </a:r>
            <a:r>
              <a:rPr lang="fi-FI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1.8.2019 </a:t>
            </a:r>
            <a:endParaRPr lang="fi-FI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lausuntopalvelu.fi-sivuston kautta</a:t>
            </a:r>
          </a:p>
          <a:p>
            <a:r>
              <a:rPr lang="fi-FI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Lisätietoja:</a:t>
            </a:r>
          </a:p>
          <a:p>
            <a:r>
              <a:rPr lang="fi-FI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Antti-Jussi Lankinen, p. 0295 342 759</a:t>
            </a:r>
          </a:p>
          <a:p>
            <a:r>
              <a:rPr lang="fi-FI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Mira Karppanen, p. 0295 342 094</a:t>
            </a:r>
          </a:p>
          <a:p>
            <a:r>
              <a:rPr lang="fi-FI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i-FI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tunimi.sukunimi@lvm.fi</a:t>
            </a:r>
            <a:endParaRPr lang="fi-FI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318500" y="293414"/>
            <a:ext cx="6422783" cy="487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ts val="3800"/>
              </a:lnSpc>
              <a:defRPr/>
            </a:pPr>
            <a:r>
              <a:rPr lang="fi-FI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Lausuntopyyntö</a:t>
            </a:r>
            <a:endParaRPr kumimoji="0" lang="fi-FI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11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VM suomi laaja">
  <a:themeElements>
    <a:clrScheme name="LVM">
      <a:dk1>
        <a:sysClr val="windowText" lastClr="000000"/>
      </a:dk1>
      <a:lt1>
        <a:sysClr val="window" lastClr="FFFFFF"/>
      </a:lt1>
      <a:dk2>
        <a:srgbClr val="0000FF"/>
      </a:dk2>
      <a:lt2>
        <a:srgbClr val="E7E6E6"/>
      </a:lt2>
      <a:accent1>
        <a:srgbClr val="0000FF"/>
      </a:accent1>
      <a:accent2>
        <a:srgbClr val="A51890"/>
      </a:accent2>
      <a:accent3>
        <a:srgbClr val="CE0037"/>
      </a:accent3>
      <a:accent4>
        <a:srgbClr val="ED8B00"/>
      </a:accent4>
      <a:accent5>
        <a:srgbClr val="97D700"/>
      </a:accent5>
      <a:accent6>
        <a:srgbClr val="00A49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VM_PB01_laaja__FI_V____RGB.potx" id="{AD235419-D7F6-4007-9BD5-1205E49856B9}" vid="{4F756DEB-942A-4052-A3D2-AF9AB52923EB}"/>
    </a:ext>
  </a:extLst>
</a:theme>
</file>

<file path=ppt/theme/theme2.xml><?xml version="1.0" encoding="utf-8"?>
<a:theme xmlns:a="http://schemas.openxmlformats.org/drawingml/2006/main" name="LVM_pp-pohja_laajakuva_suomi">
  <a:themeElements>
    <a:clrScheme name="LVM">
      <a:dk1>
        <a:sysClr val="windowText" lastClr="000000"/>
      </a:dk1>
      <a:lt1>
        <a:sysClr val="window" lastClr="FFFFFF"/>
      </a:lt1>
      <a:dk2>
        <a:srgbClr val="0000FF"/>
      </a:dk2>
      <a:lt2>
        <a:srgbClr val="E7E6E6"/>
      </a:lt2>
      <a:accent1>
        <a:srgbClr val="0000FF"/>
      </a:accent1>
      <a:accent2>
        <a:srgbClr val="A51890"/>
      </a:accent2>
      <a:accent3>
        <a:srgbClr val="CE0037"/>
      </a:accent3>
      <a:accent4>
        <a:srgbClr val="ED8B00"/>
      </a:accent4>
      <a:accent5>
        <a:srgbClr val="97D700"/>
      </a:accent5>
      <a:accent6>
        <a:srgbClr val="00A499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4" id="{891E0BBD-7B93-3749-8B40-1A73C4C5C93A}" vid="{9D1FCBF5-BDC7-3646-BD30-35A7B7193489}"/>
    </a:ext>
  </a:extLst>
</a:theme>
</file>

<file path=ppt/theme/theme3.xml><?xml version="1.0" encoding="utf-8"?>
<a:theme xmlns:a="http://schemas.openxmlformats.org/drawingml/2006/main" name="1_LVM suomi laaja">
  <a:themeElements>
    <a:clrScheme name="LVM">
      <a:dk1>
        <a:sysClr val="windowText" lastClr="000000"/>
      </a:dk1>
      <a:lt1>
        <a:sysClr val="window" lastClr="FFFFFF"/>
      </a:lt1>
      <a:dk2>
        <a:srgbClr val="0000FF"/>
      </a:dk2>
      <a:lt2>
        <a:srgbClr val="E7E6E6"/>
      </a:lt2>
      <a:accent1>
        <a:srgbClr val="0000FF"/>
      </a:accent1>
      <a:accent2>
        <a:srgbClr val="A51890"/>
      </a:accent2>
      <a:accent3>
        <a:srgbClr val="CE0037"/>
      </a:accent3>
      <a:accent4>
        <a:srgbClr val="ED8B00"/>
      </a:accent4>
      <a:accent5>
        <a:srgbClr val="97D700"/>
      </a:accent5>
      <a:accent6>
        <a:srgbClr val="00A49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VM_PB01_laaja__FI_V____RGB.potx" id="{AD235419-D7F6-4007-9BD5-1205E49856B9}" vid="{4F756DEB-942A-4052-A3D2-AF9AB52923EB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uvaobjekti" ma:contentTypeID="0x010102003E10D5CAA299464DAFB02298B8814217" ma:contentTypeVersion="7" ma:contentTypeDescription="Lataa kuva tai valokuva." ma:contentTypeScope="" ma:versionID="b36193152453f5d2cde82c217f268945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ebb82943-49da-4504-a2f3-a33fb2eb95f1" targetNamespace="http://schemas.microsoft.com/office/2006/metadata/properties" ma:root="true" ma:fieldsID="6244778ae86235385baf5753d6ec42c5" ns1:_="" ns2:_="" ns3:_="">
    <xsd:import namespace="http://schemas.microsoft.com/sharepoint/v3"/>
    <xsd:import namespace="http://schemas.microsoft.com/sharepoint/v3/fields"/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1:ImageCreateDate" minOccurs="0"/>
                <xsd:element ref="ns1:Description" minOccurs="0"/>
                <xsd:element ref="ns1:ImageWidth" minOccurs="0"/>
                <xsd:element ref="ns1:ImageHeight" minOccurs="0"/>
                <xsd:element ref="ns1:ThumbnailExists" minOccurs="0"/>
                <xsd:element ref="ns1:PreviewExists" minOccurs="0"/>
                <xsd:element ref="ns1:AlternateThumbnailUrl" minOccurs="0"/>
                <xsd:element ref="ns2:wic_System_Copyright" minOccurs="0"/>
                <xsd:element ref="ns3:SharedWithUsers" minOccurs="0"/>
                <xsd:element ref="ns2:_Source" minOccurs="0"/>
                <xsd:element ref="ns3:TaxKeywordTaxHTField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CreateDate" ma:index="5" nillable="true" ma:displayName="Kuvattu" ma:format="DateTime" ma:hidden="true" ma:internalName="ImageCreateDate">
      <xsd:simpleType>
        <xsd:restriction base="dms:DateTime"/>
      </xsd:simpleType>
    </xsd:element>
    <xsd:element name="Description" ma:index="6" nillable="true" ma:displayName="Kuvaus" ma:description="Käytetään kuvan vaihtoehtoisena tekstinä." ma:hidden="true" ma:internalName="Description">
      <xsd:simpleType>
        <xsd:restriction base="dms:Note">
          <xsd:maxLength value="255"/>
        </xsd:restriction>
      </xsd:simpleType>
    </xsd:element>
    <xsd:element name="ImageWidth" ma:index="10" nillable="true" ma:displayName="Kuvan leveys" ma:internalName="ImageWidth" ma:readOnly="true">
      <xsd:simpleType>
        <xsd:restriction base="dms:Unknown"/>
      </xsd:simpleType>
    </xsd:element>
    <xsd:element name="ImageHeight" ma:index="11" nillable="true" ma:displayName="Kuvan korkeus" ma:internalName="ImageHeight" ma:readOnly="true">
      <xsd:simpleType>
        <xsd:restriction base="dms:Unknown"/>
      </xsd:simpleType>
    </xsd:element>
    <xsd:element name="ThumbnailExists" ma:index="12" nillable="true" ma:displayName="Pikkukuva on olemassa" ma:default="FALSE" ma:hidden="true" ma:internalName="ThumbnailExists" ma:readOnly="true">
      <xsd:simpleType>
        <xsd:restriction base="dms:Boolean"/>
      </xsd:simpleType>
    </xsd:element>
    <xsd:element name="PreviewExists" ma:index="13" nillable="true" ma:displayName="Esikatselu on olemassa" ma:default="FALSE" ma:hidden="true" ma:internalName="PreviewExists" ma:readOnly="true">
      <xsd:simpleType>
        <xsd:restriction base="dms:Boolean"/>
      </xsd:simpleType>
    </xsd:element>
    <xsd:element name="AlternateThumbnailUrl" ma:index="14" nillable="true" ma:displayName="Esikatselukuvan URL-osoite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Tekijänoikeus" ma:internalName="wic_System_Copyright">
      <xsd:simpleType>
        <xsd:restriction base="dms:Note">
          <xsd:maxLength value="255"/>
        </xsd:restriction>
      </xsd:simpleType>
    </xsd:element>
    <xsd:element name="_Source" ma:index="28" nillable="true" ma:displayName="Lähde" ma:description="Viittaukset resursseihin, joista tämä resurssi on johdettu" ma:internalName="_Sourc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27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KeywordTaxHTField" ma:index="30" nillable="true" ma:taxonomy="true" ma:internalName="TaxKeywordTaxHTField" ma:taxonomyFieldName="TaxKeyword" ma:displayName="Yrityksen avainsanat" ma:fieldId="{23f27201-bee3-471e-b2e7-b64fd8b7ca38}" ma:taxonomyMulti="true" ma:sspId="128175dc-fbac-4635-ba94-1cd853fce4a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31" nillable="true" ma:displayName="Taxonomy Catch All Column" ma:description="" ma:hidden="true" ma:list="{ca9c24f8-cccf-4c5b-880d-166164692fa1}" ma:internalName="TaxCatchAll" ma:showField="CatchAllData" ma:web="ebb82943-49da-4504-a2f3-a33fb2eb95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 ma:index="7" ma:displayName="Avainsanat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AlternateThumbnailUrl xmlns="http://schemas.microsoft.com/sharepoint/v3">
      <Url xsi:nil="true"/>
      <Description xsi:nil="true"/>
    </AlternateThumbnailUrl>
    <TaxKeywordTaxHTField xmlns="ebb82943-49da-4504-a2f3-a33fb2eb95f1">
      <Terms xmlns="http://schemas.microsoft.com/office/infopath/2007/PartnerControls"/>
    </TaxKeywordTaxHTField>
    <ImageCreateDate xmlns="http://schemas.microsoft.com/sharepoint/v3" xsi:nil="true"/>
    <TaxCatchAll xmlns="ebb82943-49da-4504-a2f3-a33fb2eb95f1"/>
    <wic_System_Copyright xmlns="http://schemas.microsoft.com/sharepoint/v3/fields" xsi:nil="true"/>
    <Description xmlns="http://schemas.microsoft.com/sharepoint/v3" xsi:nil="true"/>
    <SharedWithUsers xmlns="ebb82943-49da-4504-a2f3-a33fb2eb95f1">
      <UserInfo>
        <DisplayName>Sini Wiren</DisplayName>
        <AccountId>110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2734174-E135-4159-8A48-7B4E8B58DA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ebb82943-49da-4504-a2f3-a33fb2eb9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9CF84B-9602-4110-9036-86032D62CB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113C0A-ADBF-4A19-B5B9-AECC38116204}">
  <ds:schemaRefs>
    <ds:schemaRef ds:uri="http://schemas.microsoft.com/office/2006/documentManagement/types"/>
    <ds:schemaRef ds:uri="ebb82943-49da-4504-a2f3-a33fb2eb95f1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sharepoint/v3/field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LVM_pp-pohja_laajakuva_suomi</Template>
  <TotalTime>3818</TotalTime>
  <Words>532</Words>
  <Application>Microsoft Office PowerPoint</Application>
  <PresentationFormat>Näytössä katseltava esitys (16:9)</PresentationFormat>
  <Paragraphs>42</Paragraphs>
  <Slides>7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7</vt:i4>
      </vt:variant>
    </vt:vector>
  </HeadingPairs>
  <TitlesOfParts>
    <vt:vector size="14" baseType="lpstr">
      <vt:lpstr>Arial</vt:lpstr>
      <vt:lpstr>Calibri</vt:lpstr>
      <vt:lpstr>Verdana</vt:lpstr>
      <vt:lpstr>Wingdings</vt:lpstr>
      <vt:lpstr>LVM suomi laaja</vt:lpstr>
      <vt:lpstr>LVM_pp-pohja_laajakuva_suomi</vt:lpstr>
      <vt:lpstr>1_LVM suomi laaja</vt:lpstr>
      <vt:lpstr>PowerPoint-esitys</vt:lpstr>
      <vt:lpstr>PowerPoint-esitys</vt:lpstr>
      <vt:lpstr>PowerPoint-esitys</vt:lpstr>
      <vt:lpstr>PowerPoint-esitys</vt:lpstr>
      <vt:lpstr>Sopimusten kansallinen voimaansaattaminen 1/2</vt:lpstr>
      <vt:lpstr>Sopimusten kansallinen voimaansaattaminen 2/2</vt:lpstr>
      <vt:lpstr>PowerPoint-esitys</vt:lpstr>
    </vt:vector>
  </TitlesOfParts>
  <Company>Suomen valtion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Tilannekatsaus; Lakihanke ilmailulainsäädännön uudistamiseksi</dc:title>
  <dc:creator>Sartjärvi Hannele</dc:creator>
  <cp:keywords/>
  <cp:lastModifiedBy>Karppanen Mira</cp:lastModifiedBy>
  <cp:revision>421</cp:revision>
  <cp:lastPrinted>2019-02-26T11:55:56Z</cp:lastPrinted>
  <dcterms:created xsi:type="dcterms:W3CDTF">2018-05-30T09:53:42Z</dcterms:created>
  <dcterms:modified xsi:type="dcterms:W3CDTF">2019-06-04T08:54:38Z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0x010102003E10D5CAA299464DAFB02298B8814217</vt:lpwstr>
  </property>
  <property fmtid="{D5CDD505-2E9C-101B-9397-08002B2CF9AE}" pid="3" name="TaxKeyword">
    <vt:lpwstr/>
  </property>
</Properties>
</file>