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866" r:id="rId2"/>
  </p:sldIdLst>
  <p:sldSz cx="9144000" cy="6858000" type="screen4x3"/>
  <p:notesSz cx="7102475" cy="102346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6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ri Kallela" initials="JK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E42"/>
    <a:srgbClr val="E18F79"/>
    <a:srgbClr val="2A79D0"/>
    <a:srgbClr val="C1DAB8"/>
    <a:srgbClr val="1C3E82"/>
    <a:srgbClr val="FFFFCC"/>
    <a:srgbClr val="FF9900"/>
    <a:srgbClr val="FF6565"/>
    <a:srgbClr val="C94E2D"/>
    <a:srgbClr val="FF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Normaali tyyli 3 - Korostu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76553" autoAdjust="0"/>
  </p:normalViewPr>
  <p:slideViewPr>
    <p:cSldViewPr snapToGrid="0" showGuides="1">
      <p:cViewPr varScale="1">
        <p:scale>
          <a:sx n="54" d="100"/>
          <a:sy n="54" d="100"/>
        </p:scale>
        <p:origin x="688" y="24"/>
      </p:cViewPr>
      <p:guideLst>
        <p:guide orient="horz" pos="3956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fi-FI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endParaRPr lang="fi-FI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fi-FI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fld id="{ECBA8376-5D00-48A2-9890-0983A399FC9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4835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endParaRPr lang="fi-FI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325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fi-FI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fld id="{209AE7B4-C183-44D3-A891-B9B29862857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8503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96900" y="68690"/>
            <a:ext cx="7959725" cy="687763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6900" y="955964"/>
            <a:ext cx="7953375" cy="5170199"/>
          </a:xfrm>
        </p:spPr>
        <p:txBody>
          <a:bodyPr/>
          <a:lstStyle>
            <a:lvl1pPr>
              <a:defRPr sz="2000"/>
            </a:lvl1pPr>
            <a:lvl2pPr marL="715963" indent="-266700">
              <a:defRPr sz="1800"/>
            </a:lvl2pPr>
            <a:lvl3pPr marL="982663" indent="-266700">
              <a:defRPr sz="1600"/>
            </a:lvl3pPr>
            <a:lvl4pPr marL="1258888" indent="-276225">
              <a:defRPr sz="1400"/>
            </a:lvl4pPr>
            <a:lvl5pPr marL="1527175" indent="-268288">
              <a:defRPr sz="14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BC7420-4EAC-477A-9CB6-7226FD7EF905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96900" y="1381125"/>
            <a:ext cx="3900488" cy="4745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9788" y="1381125"/>
            <a:ext cx="3900487" cy="4745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501BE7-B3C0-483D-A698-B740EAEF2D1E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D1EE41-D252-4566-B9E1-EA5B272106D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40BA44B-04FD-4EED-801C-1C0486E26EE8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933888-0A9F-4393-803D-57D0D7EB9C3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36AC60-BE53-4049-A177-BFADE73F7D75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FBE42EC-8391-44B4-A385-3C5027B4932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C73CE1-EAC0-43DF-B4F1-B34C10AC7F0E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67488" y="234950"/>
            <a:ext cx="1989137" cy="5891213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96900" y="234950"/>
            <a:ext cx="5818188" cy="589121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E274171-EB84-4096-A1B3-6FDB871AE44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2"/>
          <p:cNvGrpSpPr/>
          <p:nvPr userDrawn="1"/>
        </p:nvGrpSpPr>
        <p:grpSpPr>
          <a:xfrm>
            <a:off x="0" y="0"/>
            <a:ext cx="9144000" cy="6858000"/>
            <a:chOff x="251520" y="244889"/>
            <a:chExt cx="8636140" cy="6368222"/>
          </a:xfrm>
        </p:grpSpPr>
        <p:sp>
          <p:nvSpPr>
            <p:cNvPr id="13" name="Ellipse 5"/>
            <p:cNvSpPr/>
            <p:nvPr/>
          </p:nvSpPr>
          <p:spPr bwMode="auto">
            <a:xfrm rot="5400000">
              <a:off x="4497934" y="2294464"/>
              <a:ext cx="142162" cy="8495132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3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Ellipse 6"/>
            <p:cNvSpPr/>
            <p:nvPr/>
          </p:nvSpPr>
          <p:spPr bwMode="auto">
            <a:xfrm rot="5400000">
              <a:off x="4497934" y="-3931596"/>
              <a:ext cx="142162" cy="8495132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3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Ellipse 7"/>
            <p:cNvSpPr/>
            <p:nvPr/>
          </p:nvSpPr>
          <p:spPr bwMode="auto">
            <a:xfrm>
              <a:off x="8745499" y="315969"/>
              <a:ext cx="142161" cy="6226056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3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Ellipse 8"/>
            <p:cNvSpPr/>
            <p:nvPr/>
          </p:nvSpPr>
          <p:spPr bwMode="auto">
            <a:xfrm>
              <a:off x="251520" y="315973"/>
              <a:ext cx="142161" cy="6226056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3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9"/>
            <p:cNvSpPr/>
            <p:nvPr/>
          </p:nvSpPr>
          <p:spPr bwMode="auto">
            <a:xfrm>
              <a:off x="321450" y="315970"/>
              <a:ext cx="8496300" cy="6226059"/>
            </a:xfrm>
            <a:prstGeom prst="rect">
              <a:avLst/>
            </a:prstGeom>
            <a:gradFill flip="none" rotWithShape="1">
              <a:gsLst>
                <a:gs pos="0">
                  <a:srgbClr val="E6E6E6"/>
                </a:gs>
                <a:gs pos="100000">
                  <a:srgbClr val="F8F8F8"/>
                </a:gs>
                <a:gs pos="50000">
                  <a:srgbClr val="FFFFFF"/>
                </a:gs>
              </a:gsLst>
              <a:lin ang="13500000" scaled="1"/>
              <a:tileRect/>
            </a:gradFill>
            <a:ln w="12700">
              <a:noFill/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054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96900" y="71056"/>
            <a:ext cx="7959725" cy="61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54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6900" y="868362"/>
            <a:ext cx="7953375" cy="570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X</a:t>
            </a:r>
          </a:p>
          <a:p>
            <a:pPr lvl="2"/>
            <a:r>
              <a:rPr lang="fi-FI" dirty="0"/>
              <a:t>X</a:t>
            </a:r>
          </a:p>
          <a:p>
            <a:pPr lvl="3"/>
            <a:r>
              <a:rPr lang="fi-FI" dirty="0"/>
              <a:t>X</a:t>
            </a:r>
          </a:p>
          <a:p>
            <a:pPr lvl="4"/>
            <a:r>
              <a:rPr lang="fi-FI" dirty="0"/>
              <a:t>X</a:t>
            </a:r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3862388" y="339248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fi-FI" sz="1000"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304E88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9pPr>
    </p:titleStyle>
    <p:bodyStyle>
      <a:lvl1pPr marL="365125" indent="-36512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266700" algn="l" rtl="0" fontAlgn="base">
        <a:spcBef>
          <a:spcPct val="20000"/>
        </a:spcBef>
        <a:spcAft>
          <a:spcPct val="0"/>
        </a:spcAft>
        <a:buClr>
          <a:srgbClr val="304E88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1077913" indent="-27622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346200" indent="-268288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1612900" indent="-2667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3482975" indent="-4572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3940175" indent="-4572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4397375" indent="-4572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4854575" indent="-4572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hteentoimivuus.fi/view/Asset/Asset.SingleView.xhtml?id=6018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60"/>
          <p:cNvCxnSpPr/>
          <p:nvPr/>
        </p:nvCxnSpPr>
        <p:spPr bwMode="gray">
          <a:xfrm>
            <a:off x="6921731" y="3517269"/>
            <a:ext cx="0" cy="3015427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62"/>
          <p:cNvCxnSpPr/>
          <p:nvPr/>
        </p:nvCxnSpPr>
        <p:spPr bwMode="gray">
          <a:xfrm>
            <a:off x="3239017" y="276837"/>
            <a:ext cx="0" cy="6308113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64"/>
          <p:cNvCxnSpPr/>
          <p:nvPr/>
        </p:nvCxnSpPr>
        <p:spPr bwMode="gray">
          <a:xfrm flipH="1">
            <a:off x="209124" y="5143490"/>
            <a:ext cx="3011969" cy="0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146"/>
          <p:cNvCxnSpPr/>
          <p:nvPr/>
        </p:nvCxnSpPr>
        <p:spPr bwMode="gray">
          <a:xfrm flipH="1">
            <a:off x="172387" y="3499851"/>
            <a:ext cx="8719201" cy="0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feld 279"/>
          <p:cNvSpPr txBox="1"/>
          <p:nvPr/>
        </p:nvSpPr>
        <p:spPr bwMode="gray">
          <a:xfrm>
            <a:off x="172387" y="3739570"/>
            <a:ext cx="1482875" cy="1157888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/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Viitearkkitehtuurin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kohteena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on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paikkatiedon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siihen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liittyvien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toiminnallisuuksien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semanttinen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tekninen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yhteentoimivuus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Näiden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avulla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tavoitellaan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organisaatioiden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yhteentoimivuutta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paikkatiedon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yhteiskäytön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alueella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208" name="Textfeld 334"/>
          <p:cNvSpPr txBox="1"/>
          <p:nvPr/>
        </p:nvSpPr>
        <p:spPr bwMode="gray">
          <a:xfrm>
            <a:off x="1655264" y="3739570"/>
            <a:ext cx="1530444" cy="1157888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Viitearkkitehtuuri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perustuu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paikkatietoinfrastruktuurin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lainsäädäntöön</a:t>
            </a:r>
            <a:endParaRPr lang="de-DE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Viitearkkitehtuuri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keskittyy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tiedon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jalostamiseen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julkaisuun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yhteentoimivalla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tavalla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Se ei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kuvaa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hyödyntämisen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tapoja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pSp>
        <p:nvGrpSpPr>
          <p:cNvPr id="251" name="Gruppieren 283"/>
          <p:cNvGrpSpPr/>
          <p:nvPr/>
        </p:nvGrpSpPr>
        <p:grpSpPr>
          <a:xfrm>
            <a:off x="172387" y="276837"/>
            <a:ext cx="2886135" cy="3077835"/>
            <a:chOff x="393450" y="493980"/>
            <a:chExt cx="2665072" cy="2860692"/>
          </a:xfrm>
        </p:grpSpPr>
        <p:sp>
          <p:nvSpPr>
            <p:cNvPr id="253" name="Rechteck 148"/>
            <p:cNvSpPr/>
            <p:nvPr/>
          </p:nvSpPr>
          <p:spPr bwMode="gray">
            <a:xfrm>
              <a:off x="393450" y="1412907"/>
              <a:ext cx="2665072" cy="1941765"/>
            </a:xfrm>
            <a:prstGeom prst="rect">
              <a:avLst/>
            </a:prstGeom>
          </p:spPr>
          <p:txBody>
            <a:bodyPr wrap="square" lIns="72000" tIns="0" rIns="180000" bIns="0">
              <a:noAutofit/>
            </a:bodyPr>
            <a:lstStyle/>
            <a:p>
              <a:pPr>
                <a:spcAft>
                  <a:spcPts val="300"/>
                </a:spcAft>
              </a:pPr>
              <a:r>
                <a:rPr lang="fi-FI" sz="1400" dirty="0">
                  <a:solidFill>
                    <a:srgbClr val="000000"/>
                  </a:solidFill>
                </a:rPr>
                <a:t>Paikkatiedon viitearkkitehtuuri määrittää </a:t>
              </a:r>
              <a:r>
                <a:rPr lang="fi-FI" sz="1400" b="1" dirty="0">
                  <a:solidFill>
                    <a:srgbClr val="000000"/>
                  </a:solidFill>
                </a:rPr>
                <a:t>kansallisen </a:t>
              </a:r>
              <a:r>
                <a:rPr lang="fi-FI" sz="1400" b="1" dirty="0" err="1">
                  <a:solidFill>
                    <a:srgbClr val="000000"/>
                  </a:solidFill>
                </a:rPr>
                <a:t>paikkatietoinfastruktuurin</a:t>
              </a:r>
              <a:r>
                <a:rPr lang="fi-FI" sz="1400" b="1" dirty="0">
                  <a:solidFill>
                    <a:srgbClr val="000000"/>
                  </a:solidFill>
                </a:rPr>
                <a:t> </a:t>
              </a:r>
              <a:r>
                <a:rPr lang="fi-FI" sz="1400" dirty="0">
                  <a:solidFill>
                    <a:srgbClr val="000000"/>
                  </a:solidFill>
                </a:rPr>
                <a:t>eli paikkatiedon ja siihen liittyvien </a:t>
              </a:r>
              <a:r>
                <a:rPr lang="fi-FI" sz="1400" dirty="0" err="1">
                  <a:solidFill>
                    <a:srgbClr val="000000"/>
                  </a:solidFill>
                </a:rPr>
                <a:t>toiminnallisuuksien</a:t>
              </a:r>
              <a:r>
                <a:rPr lang="fi-FI" sz="1400" dirty="0">
                  <a:solidFill>
                    <a:srgbClr val="000000"/>
                  </a:solidFill>
                </a:rPr>
                <a:t> tuotteistus- ja yhteiskäyttömallin.</a:t>
              </a:r>
            </a:p>
            <a:p>
              <a:pPr>
                <a:spcAft>
                  <a:spcPts val="300"/>
                </a:spcAft>
              </a:pPr>
              <a:br>
                <a:rPr lang="fi-FI" sz="400" dirty="0">
                  <a:solidFill>
                    <a:srgbClr val="7D7D7D"/>
                  </a:solidFill>
                </a:rPr>
              </a:br>
              <a:r>
                <a:rPr lang="fi-FI" sz="10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Arkkitehtuuri määrittää infrastruktuurin toimintaprosessit, tiedon ja toimintojen tuotteistusketjun sekä </a:t>
              </a:r>
              <a:r>
                <a:rPr lang="fi-FI" sz="105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yhteentoimivat</a:t>
              </a:r>
              <a:r>
                <a:rPr lang="fi-FI" sz="10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ja yhteiskäyttöiset paikkatietopalvelut.</a:t>
              </a:r>
              <a:endParaRPr lang="de-DE" sz="1050" dirty="0">
                <a:solidFill>
                  <a:srgbClr val="7D7D7D"/>
                </a:solidFill>
              </a:endParaRPr>
            </a:p>
          </p:txBody>
        </p:sp>
        <p:sp>
          <p:nvSpPr>
            <p:cNvPr id="254" name="Textfeld 281"/>
            <p:cNvSpPr txBox="1"/>
            <p:nvPr/>
          </p:nvSpPr>
          <p:spPr bwMode="gray">
            <a:xfrm>
              <a:off x="393450" y="493980"/>
              <a:ext cx="2665072" cy="789057"/>
            </a:xfrm>
            <a:prstGeom prst="rect">
              <a:avLst/>
            </a:prstGeom>
            <a:noFill/>
          </p:spPr>
          <p:txBody>
            <a:bodyPr wrap="square" lIns="72000" tIns="0" rIns="180000" bIns="0" rtlCol="0">
              <a:noAutofit/>
            </a:bodyPr>
            <a:lstStyle/>
            <a:p>
              <a:pPr lvl="0">
                <a:lnSpc>
                  <a:spcPct val="85000"/>
                </a:lnSpc>
                <a:spcAft>
                  <a:spcPts val="300"/>
                </a:spcAft>
              </a:pPr>
              <a:r>
                <a:rPr lang="de-DE" sz="2200" b="1" dirty="0" err="1">
                  <a:solidFill>
                    <a:schemeClr val="accent1">
                      <a:lumMod val="50000"/>
                    </a:schemeClr>
                  </a:solidFill>
                </a:rPr>
                <a:t>Julkisen</a:t>
              </a:r>
              <a:r>
                <a:rPr lang="de-DE" sz="2200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de-DE" sz="2200" b="1" dirty="0" err="1">
                  <a:solidFill>
                    <a:schemeClr val="accent1">
                      <a:lumMod val="50000"/>
                    </a:schemeClr>
                  </a:solidFill>
                </a:rPr>
                <a:t>hallinnon</a:t>
              </a:r>
              <a:r>
                <a:rPr lang="de-DE" sz="2200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de-DE" sz="2200" b="1" dirty="0" err="1">
                  <a:solidFill>
                    <a:schemeClr val="accent1">
                      <a:lumMod val="50000"/>
                    </a:schemeClr>
                  </a:solidFill>
                </a:rPr>
                <a:t>paikkatiedon</a:t>
              </a:r>
              <a:r>
                <a:rPr lang="de-DE" sz="2200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de-DE" sz="2200" b="1" dirty="0" err="1">
                  <a:solidFill>
                    <a:schemeClr val="accent1">
                      <a:lumMod val="50000"/>
                    </a:schemeClr>
                  </a:solidFill>
                </a:rPr>
                <a:t>viitearkkitehtuuri</a:t>
              </a:r>
              <a:endParaRPr lang="de-DE" sz="2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63" name="Textfeld 338"/>
          <p:cNvSpPr txBox="1"/>
          <p:nvPr/>
        </p:nvSpPr>
        <p:spPr bwMode="gray">
          <a:xfrm>
            <a:off x="7009910" y="3546446"/>
            <a:ext cx="1966309" cy="2935916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Keskeiset linjaukset </a:t>
            </a:r>
          </a:p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800" dirty="0" err="1">
                <a:solidFill>
                  <a:srgbClr val="000000"/>
                </a:solidFill>
              </a:rPr>
              <a:t>Paikkatietopalvelut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kehitetään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lähtökohtaisesti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b="1" dirty="0" err="1">
                <a:solidFill>
                  <a:srgbClr val="000000"/>
                </a:solidFill>
              </a:rPr>
              <a:t>avoimiksi</a:t>
            </a:r>
            <a:r>
              <a:rPr lang="de-DE" sz="800" dirty="0">
                <a:solidFill>
                  <a:srgbClr val="000000"/>
                </a:solidFill>
              </a:rPr>
              <a:t>, </a:t>
            </a:r>
            <a:r>
              <a:rPr lang="de-DE" sz="800" b="1" dirty="0" err="1">
                <a:solidFill>
                  <a:srgbClr val="000000"/>
                </a:solidFill>
              </a:rPr>
              <a:t>yhdisteltäviksi</a:t>
            </a:r>
            <a:r>
              <a:rPr lang="de-DE" sz="800" dirty="0">
                <a:solidFill>
                  <a:srgbClr val="000000"/>
                </a:solidFill>
              </a:rPr>
              <a:t>, </a:t>
            </a:r>
            <a:r>
              <a:rPr lang="de-DE" sz="800" b="1" dirty="0" err="1">
                <a:solidFill>
                  <a:srgbClr val="000000"/>
                </a:solidFill>
              </a:rPr>
              <a:t>yhteentoimiviksi</a:t>
            </a:r>
            <a:r>
              <a:rPr lang="de-DE" sz="800" b="1" dirty="0">
                <a:solidFill>
                  <a:srgbClr val="000000"/>
                </a:solidFill>
              </a:rPr>
              <a:t> </a:t>
            </a:r>
            <a:r>
              <a:rPr lang="de-DE" sz="800" dirty="0">
                <a:solidFill>
                  <a:srgbClr val="000000"/>
                </a:solidFill>
              </a:rPr>
              <a:t>ja </a:t>
            </a:r>
            <a:r>
              <a:rPr lang="de-DE" sz="800" b="1" dirty="0" err="1">
                <a:solidFill>
                  <a:srgbClr val="000000"/>
                </a:solidFill>
              </a:rPr>
              <a:t>yhteiskäyttöisiksi</a:t>
            </a:r>
            <a:r>
              <a:rPr lang="de-DE" sz="800" dirty="0">
                <a:solidFill>
                  <a:srgbClr val="000000"/>
                </a:solidFill>
              </a:rPr>
              <a:t>.</a:t>
            </a:r>
          </a:p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800" dirty="0" err="1">
                <a:solidFill>
                  <a:srgbClr val="000000"/>
                </a:solidFill>
              </a:rPr>
              <a:t>Paikkatietopalveluille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taataan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b="1" dirty="0" err="1">
                <a:solidFill>
                  <a:srgbClr val="000000"/>
                </a:solidFill>
              </a:rPr>
              <a:t>hallintamallin</a:t>
            </a:r>
            <a:r>
              <a:rPr lang="de-DE" sz="800" b="1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avulla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palvelutaso</a:t>
            </a:r>
            <a:r>
              <a:rPr lang="de-DE" sz="800" dirty="0">
                <a:solidFill>
                  <a:srgbClr val="000000"/>
                </a:solidFill>
              </a:rPr>
              <a:t>, </a:t>
            </a:r>
            <a:r>
              <a:rPr lang="de-DE" sz="800" dirty="0" err="1">
                <a:solidFill>
                  <a:srgbClr val="000000"/>
                </a:solidFill>
              </a:rPr>
              <a:t>jatkuvuus</a:t>
            </a:r>
            <a:r>
              <a:rPr lang="de-DE" sz="800" dirty="0">
                <a:solidFill>
                  <a:srgbClr val="000000"/>
                </a:solidFill>
              </a:rPr>
              <a:t> ja </a:t>
            </a:r>
            <a:r>
              <a:rPr lang="de-DE" sz="800" dirty="0" err="1">
                <a:solidFill>
                  <a:srgbClr val="000000"/>
                </a:solidFill>
              </a:rPr>
              <a:t>hallittu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elinkaari</a:t>
            </a:r>
            <a:r>
              <a:rPr lang="de-DE" sz="800" dirty="0">
                <a:solidFill>
                  <a:srgbClr val="000000"/>
                </a:solidFill>
              </a:rPr>
              <a:t>. </a:t>
            </a:r>
            <a:r>
              <a:rPr lang="de-DE" sz="800" dirty="0" err="1">
                <a:solidFill>
                  <a:srgbClr val="000000"/>
                </a:solidFill>
              </a:rPr>
              <a:t>Palveluita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kehitetään</a:t>
            </a:r>
            <a:r>
              <a:rPr lang="de-DE" sz="800" dirty="0">
                <a:solidFill>
                  <a:srgbClr val="000000"/>
                </a:solidFill>
              </a:rPr>
              <a:t>.</a:t>
            </a:r>
          </a:p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800" dirty="0" err="1">
                <a:solidFill>
                  <a:srgbClr val="000000"/>
                </a:solidFill>
              </a:rPr>
              <a:t>Paikkatietopalveluiden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tulee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tarjota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b="1" dirty="0" err="1">
                <a:solidFill>
                  <a:srgbClr val="000000"/>
                </a:solidFill>
              </a:rPr>
              <a:t>kattava</a:t>
            </a:r>
            <a:r>
              <a:rPr lang="de-DE" sz="800" dirty="0">
                <a:solidFill>
                  <a:srgbClr val="000000"/>
                </a:solidFill>
              </a:rPr>
              <a:t>, </a:t>
            </a:r>
            <a:r>
              <a:rPr lang="de-DE" sz="800" b="1" dirty="0" err="1">
                <a:solidFill>
                  <a:srgbClr val="000000"/>
                </a:solidFill>
              </a:rPr>
              <a:t>luotettava</a:t>
            </a:r>
            <a:r>
              <a:rPr lang="de-DE" sz="800" b="1" dirty="0">
                <a:solidFill>
                  <a:srgbClr val="000000"/>
                </a:solidFill>
              </a:rPr>
              <a:t> </a:t>
            </a:r>
            <a:r>
              <a:rPr lang="de-DE" sz="800" dirty="0">
                <a:solidFill>
                  <a:srgbClr val="000000"/>
                </a:solidFill>
              </a:rPr>
              <a:t>ja </a:t>
            </a:r>
            <a:r>
              <a:rPr lang="de-DE" sz="800" b="1" dirty="0" err="1">
                <a:solidFill>
                  <a:srgbClr val="000000"/>
                </a:solidFill>
              </a:rPr>
              <a:t>ajantasainen</a:t>
            </a:r>
            <a:r>
              <a:rPr lang="de-DE" sz="800" b="1" dirty="0">
                <a:solidFill>
                  <a:srgbClr val="000000"/>
                </a:solidFill>
              </a:rPr>
              <a:t> </a:t>
            </a:r>
            <a:r>
              <a:rPr lang="de-DE" sz="800" b="1" dirty="0" err="1">
                <a:solidFill>
                  <a:srgbClr val="000000"/>
                </a:solidFill>
              </a:rPr>
              <a:t>tieto</a:t>
            </a:r>
            <a:r>
              <a:rPr lang="de-DE" sz="800" dirty="0">
                <a:solidFill>
                  <a:srgbClr val="000000"/>
                </a:solidFill>
              </a:rPr>
              <a:t>.</a:t>
            </a:r>
          </a:p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800" dirty="0" err="1">
                <a:solidFill>
                  <a:srgbClr val="000000"/>
                </a:solidFill>
              </a:rPr>
              <a:t>Paikkatietoinfrastruktuuri</a:t>
            </a:r>
            <a:r>
              <a:rPr lang="de-DE" sz="800" dirty="0">
                <a:solidFill>
                  <a:srgbClr val="000000"/>
                </a:solidFill>
              </a:rPr>
              <a:t> on </a:t>
            </a:r>
            <a:r>
              <a:rPr lang="de-DE" sz="800" b="1" dirty="0" err="1">
                <a:solidFill>
                  <a:srgbClr val="000000"/>
                </a:solidFill>
              </a:rPr>
              <a:t>kaksisuuntainen</a:t>
            </a:r>
            <a:r>
              <a:rPr lang="de-DE" sz="800" b="1" dirty="0">
                <a:solidFill>
                  <a:srgbClr val="000000"/>
                </a:solidFill>
              </a:rPr>
              <a:t> </a:t>
            </a:r>
            <a:r>
              <a:rPr lang="de-DE" sz="800" dirty="0">
                <a:solidFill>
                  <a:srgbClr val="000000"/>
                </a:solidFill>
              </a:rPr>
              <a:t>ja </a:t>
            </a:r>
            <a:r>
              <a:rPr lang="de-DE" sz="800" b="1" dirty="0" err="1">
                <a:solidFill>
                  <a:srgbClr val="000000"/>
                </a:solidFill>
              </a:rPr>
              <a:t>vuorovaikutteinen</a:t>
            </a:r>
            <a:r>
              <a:rPr lang="de-DE" sz="800" dirty="0">
                <a:solidFill>
                  <a:srgbClr val="000000"/>
                </a:solidFill>
              </a:rPr>
              <a:t>: se </a:t>
            </a:r>
            <a:r>
              <a:rPr lang="de-DE" sz="800" dirty="0" err="1">
                <a:solidFill>
                  <a:srgbClr val="000000"/>
                </a:solidFill>
              </a:rPr>
              <a:t>tarjoaa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palvelut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tiedon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tuottamiseen</a:t>
            </a:r>
            <a:r>
              <a:rPr lang="de-DE" sz="800" dirty="0">
                <a:solidFill>
                  <a:srgbClr val="000000"/>
                </a:solidFill>
              </a:rPr>
              <a:t>, </a:t>
            </a:r>
            <a:r>
              <a:rPr lang="de-DE" sz="800" dirty="0" err="1">
                <a:solidFill>
                  <a:srgbClr val="000000"/>
                </a:solidFill>
              </a:rPr>
              <a:t>käsittelyyn</a:t>
            </a:r>
            <a:r>
              <a:rPr lang="de-DE" sz="800" dirty="0">
                <a:solidFill>
                  <a:srgbClr val="000000"/>
                </a:solidFill>
              </a:rPr>
              <a:t> ja </a:t>
            </a:r>
            <a:r>
              <a:rPr lang="de-DE" sz="800" dirty="0" err="1">
                <a:solidFill>
                  <a:srgbClr val="000000"/>
                </a:solidFill>
              </a:rPr>
              <a:t>hyödyntämiseen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sekä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palveluihin</a:t>
            </a:r>
            <a:r>
              <a:rPr lang="de-DE" sz="800" dirty="0">
                <a:solidFill>
                  <a:srgbClr val="000000"/>
                </a:solidFill>
              </a:rPr>
              <a:t> ja </a:t>
            </a:r>
            <a:r>
              <a:rPr lang="de-DE" sz="800" dirty="0" err="1">
                <a:solidFill>
                  <a:srgbClr val="000000"/>
                </a:solidFill>
              </a:rPr>
              <a:t>tietoon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liittyvän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palautteen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r>
              <a:rPr lang="de-DE" sz="800" dirty="0" err="1">
                <a:solidFill>
                  <a:srgbClr val="000000"/>
                </a:solidFill>
              </a:rPr>
              <a:t>antamiseen</a:t>
            </a:r>
            <a:r>
              <a:rPr lang="de-DE" sz="800" dirty="0">
                <a:solidFill>
                  <a:srgbClr val="000000"/>
                </a:solidFill>
              </a:rPr>
              <a:t> ja </a:t>
            </a:r>
            <a:r>
              <a:rPr lang="de-DE" sz="800" dirty="0" err="1">
                <a:solidFill>
                  <a:srgbClr val="000000"/>
                </a:solidFill>
              </a:rPr>
              <a:t>käsittelyyn</a:t>
            </a:r>
            <a:r>
              <a:rPr lang="de-DE" sz="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64" name="TextBox 363">
            <a:hlinkClick r:id="rId2"/>
          </p:cNvPr>
          <p:cNvSpPr txBox="1"/>
          <p:nvPr/>
        </p:nvSpPr>
        <p:spPr>
          <a:xfrm>
            <a:off x="3388034" y="3267999"/>
            <a:ext cx="3041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www.avoindata.fi/data/fi/dataset/paikkatiedon-viitearkkitehtuuri</a:t>
            </a:r>
            <a:endParaRPr lang="fi-FI" sz="2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365" name="Textfeld 338"/>
          <p:cNvSpPr txBox="1"/>
          <p:nvPr/>
        </p:nvSpPr>
        <p:spPr bwMode="gray">
          <a:xfrm>
            <a:off x="176950" y="3521279"/>
            <a:ext cx="1380534" cy="218291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Kohde</a:t>
            </a:r>
          </a:p>
        </p:txBody>
      </p:sp>
      <p:sp>
        <p:nvSpPr>
          <p:cNvPr id="369" name="Textfeld 338"/>
          <p:cNvSpPr txBox="1"/>
          <p:nvPr/>
        </p:nvSpPr>
        <p:spPr bwMode="gray">
          <a:xfrm>
            <a:off x="3273888" y="3522677"/>
            <a:ext cx="3559663" cy="406007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Paikkatiedon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yhteentoimivuuden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tasot</a:t>
            </a:r>
            <a:endParaRPr lang="de-DE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0" name="Textfeld 338"/>
          <p:cNvSpPr txBox="1"/>
          <p:nvPr/>
        </p:nvSpPr>
        <p:spPr bwMode="gray">
          <a:xfrm>
            <a:off x="1645025" y="3521279"/>
            <a:ext cx="1380534" cy="218291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Rajaukset</a:t>
            </a:r>
          </a:p>
        </p:txBody>
      </p:sp>
      <p:sp>
        <p:nvSpPr>
          <p:cNvPr id="19" name="Textfeld 338"/>
          <p:cNvSpPr txBox="1"/>
          <p:nvPr/>
        </p:nvSpPr>
        <p:spPr bwMode="gray">
          <a:xfrm>
            <a:off x="189871" y="5109034"/>
            <a:ext cx="1966309" cy="218291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Toimeenpano</a:t>
            </a:r>
            <a:endParaRPr lang="de-DE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Textfeld 279"/>
          <p:cNvSpPr txBox="1"/>
          <p:nvPr/>
        </p:nvSpPr>
        <p:spPr bwMode="gray">
          <a:xfrm>
            <a:off x="251771" y="5298626"/>
            <a:ext cx="2899067" cy="1157888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/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Viitearkkitehtuuria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toteutetaan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toiminnan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siihen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liittyvän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tiedonhallinnan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kehittämisen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osana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Toimeenpano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tarkoittaa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mm.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seuraavia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tehtäviä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228600" indent="-228600" algn="l">
              <a:buAutoNum type="arabicPeriod"/>
            </a:pP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Aineistojen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tunnistaminen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kuvailu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metatietojen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julkaisu</a:t>
            </a:r>
            <a:endParaRPr lang="de-DE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indent="-228600" algn="l">
              <a:buAutoNum type="arabicPeriod"/>
            </a:pP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Paikkatiedon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toiminnallisuksien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tuotteistaminen</a:t>
            </a:r>
            <a:endParaRPr lang="de-DE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indent="-228600" algn="l">
              <a:buAutoNum type="arabicPeriod"/>
            </a:pP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Palveluiden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kehittäminen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julkaisu</a:t>
            </a:r>
            <a:endParaRPr lang="de-DE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indent="-228600" algn="l">
              <a:buAutoNum type="arabicPeriod"/>
            </a:pP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Palveluiden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käyttöönotto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hyödyntäminen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kehittäminen</a:t>
            </a:r>
            <a:endParaRPr lang="de-DE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877" y="166303"/>
            <a:ext cx="4172550" cy="3125120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9538" y="3937141"/>
            <a:ext cx="3633153" cy="247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5909"/>
      </p:ext>
    </p:extLst>
  </p:cSld>
  <p:clrMapOvr>
    <a:masterClrMapping/>
  </p:clrMapOvr>
</p:sld>
</file>

<file path=ppt/theme/theme1.xml><?xml version="1.0" encoding="utf-8"?>
<a:theme xmlns:a="http://schemas.openxmlformats.org/drawingml/2006/main" name="VM_esityspohja_suomi">
  <a:themeElements>
    <a:clrScheme name="VM_esityspohja_suomi 1">
      <a:dk1>
        <a:srgbClr val="000000"/>
      </a:dk1>
      <a:lt1>
        <a:srgbClr val="FFFFFF"/>
      </a:lt1>
      <a:dk2>
        <a:srgbClr val="304E88"/>
      </a:dk2>
      <a:lt2>
        <a:srgbClr val="DDDDDD"/>
      </a:lt2>
      <a:accent1>
        <a:srgbClr val="98A7C4"/>
      </a:accent1>
      <a:accent2>
        <a:srgbClr val="C2CBDC"/>
      </a:accent2>
      <a:accent3>
        <a:srgbClr val="FFFFFF"/>
      </a:accent3>
      <a:accent4>
        <a:srgbClr val="000000"/>
      </a:accent4>
      <a:accent5>
        <a:srgbClr val="CAD0DE"/>
      </a:accent5>
      <a:accent6>
        <a:srgbClr val="B0B8C7"/>
      </a:accent6>
      <a:hlink>
        <a:srgbClr val="969696"/>
      </a:hlink>
      <a:folHlink>
        <a:srgbClr val="6F84AC"/>
      </a:folHlink>
    </a:clrScheme>
    <a:fontScheme name="VM_esityspohja_suomi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C40505"/>
          </a:solidFill>
          <a:prstDash val="solid"/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EAEAEA"/>
                </a:outerShdw>
              </a:effectLst>
            </a14:hiddenEffects>
          </a:ext>
        </a:extLst>
      </a:spPr>
      <a:bodyPr wrap="none" anchor="ctr"/>
      <a:lstStyle>
        <a:defPPr marL="0" marR="0" indent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ysClr val="windowText" lastClr="000000"/>
            </a:solidFill>
            <a:effectLst/>
            <a:uLnTx/>
            <a:uFillTx/>
          </a:defRPr>
        </a:defPPr>
      </a:lstStyle>
    </a:spDef>
  </a:objectDefaults>
  <a:extraClrSchemeLst>
    <a:extraClrScheme>
      <a:clrScheme name="VM_esityspohja_suomi 1">
        <a:dk1>
          <a:srgbClr val="000000"/>
        </a:dk1>
        <a:lt1>
          <a:srgbClr val="FFFFFF"/>
        </a:lt1>
        <a:dk2>
          <a:srgbClr val="304E88"/>
        </a:dk2>
        <a:lt2>
          <a:srgbClr val="DDDDDD"/>
        </a:lt2>
        <a:accent1>
          <a:srgbClr val="98A7C4"/>
        </a:accent1>
        <a:accent2>
          <a:srgbClr val="C2CBDC"/>
        </a:accent2>
        <a:accent3>
          <a:srgbClr val="FFFFFF"/>
        </a:accent3>
        <a:accent4>
          <a:srgbClr val="000000"/>
        </a:accent4>
        <a:accent5>
          <a:srgbClr val="CAD0DE"/>
        </a:accent5>
        <a:accent6>
          <a:srgbClr val="B0B8C7"/>
        </a:accent6>
        <a:hlink>
          <a:srgbClr val="969696"/>
        </a:hlink>
        <a:folHlink>
          <a:srgbClr val="6F84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VM_esityspohja_suomi</Template>
  <TotalTime>9960</TotalTime>
  <Words>167</Words>
  <Application>Microsoft Office PowerPoint</Application>
  <PresentationFormat>Näytössä katseltava diaesitys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Wingdings</vt:lpstr>
      <vt:lpstr>VM_esityspohja_suomi</vt:lpstr>
      <vt:lpstr>PowerPoint-esitys</vt:lpstr>
    </vt:vector>
  </TitlesOfParts>
  <Company>VM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Paikkatiedon viitearkkitehtuuri, yhteenvetokuva</dc:title>
  <dc:creator>Juha Siltanen</dc:creator>
  <cp:lastModifiedBy>Juha Siltanen</cp:lastModifiedBy>
  <cp:revision>1032</cp:revision>
  <dcterms:created xsi:type="dcterms:W3CDTF">2011-08-16T09:23:51Z</dcterms:created>
  <dcterms:modified xsi:type="dcterms:W3CDTF">2016-04-14T09:45:00Z</dcterms:modified>
</cp:coreProperties>
</file>